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704" r:id="rId3"/>
  </p:sldMasterIdLst>
  <p:notesMasterIdLst>
    <p:notesMasterId r:id="rId147"/>
  </p:notesMasterIdLst>
  <p:sldIdLst>
    <p:sldId id="420" r:id="rId4"/>
    <p:sldId id="2145726757" r:id="rId5"/>
    <p:sldId id="2145726758" r:id="rId6"/>
    <p:sldId id="2145726759" r:id="rId7"/>
    <p:sldId id="2145726760" r:id="rId8"/>
    <p:sldId id="2145726761" r:id="rId9"/>
    <p:sldId id="2145726762" r:id="rId10"/>
    <p:sldId id="2145726763" r:id="rId11"/>
    <p:sldId id="5604" r:id="rId12"/>
    <p:sldId id="2145726764" r:id="rId13"/>
    <p:sldId id="419" r:id="rId14"/>
    <p:sldId id="421" r:id="rId15"/>
    <p:sldId id="584" r:id="rId16"/>
    <p:sldId id="583" r:id="rId17"/>
    <p:sldId id="585" r:id="rId18"/>
    <p:sldId id="598" r:id="rId19"/>
    <p:sldId id="599" r:id="rId20"/>
    <p:sldId id="600" r:id="rId21"/>
    <p:sldId id="601" r:id="rId22"/>
    <p:sldId id="346" r:id="rId23"/>
    <p:sldId id="369" r:id="rId24"/>
    <p:sldId id="347" r:id="rId25"/>
    <p:sldId id="345" r:id="rId26"/>
    <p:sldId id="361" r:id="rId27"/>
    <p:sldId id="362" r:id="rId28"/>
    <p:sldId id="356" r:id="rId29"/>
    <p:sldId id="267" r:id="rId30"/>
    <p:sldId id="391" r:id="rId31"/>
    <p:sldId id="394" r:id="rId32"/>
    <p:sldId id="399" r:id="rId33"/>
    <p:sldId id="400" r:id="rId34"/>
    <p:sldId id="445" r:id="rId35"/>
    <p:sldId id="446" r:id="rId36"/>
    <p:sldId id="447" r:id="rId37"/>
    <p:sldId id="448" r:id="rId38"/>
    <p:sldId id="449" r:id="rId39"/>
    <p:sldId id="604" r:id="rId40"/>
    <p:sldId id="450" r:id="rId41"/>
    <p:sldId id="277" r:id="rId42"/>
    <p:sldId id="279" r:id="rId43"/>
    <p:sldId id="543" r:id="rId44"/>
    <p:sldId id="562" r:id="rId45"/>
    <p:sldId id="561" r:id="rId46"/>
    <p:sldId id="544" r:id="rId47"/>
    <p:sldId id="545" r:id="rId48"/>
    <p:sldId id="564" r:id="rId49"/>
    <p:sldId id="565" r:id="rId50"/>
    <p:sldId id="566" r:id="rId51"/>
    <p:sldId id="546" r:id="rId52"/>
    <p:sldId id="370" r:id="rId53"/>
    <p:sldId id="359" r:id="rId54"/>
    <p:sldId id="409" r:id="rId55"/>
    <p:sldId id="390" r:id="rId56"/>
    <p:sldId id="411" r:id="rId57"/>
    <p:sldId id="364" r:id="rId58"/>
    <p:sldId id="453" r:id="rId59"/>
    <p:sldId id="429" r:id="rId60"/>
    <p:sldId id="443" r:id="rId61"/>
    <p:sldId id="605" r:id="rId62"/>
    <p:sldId id="426" r:id="rId63"/>
    <p:sldId id="542" r:id="rId64"/>
    <p:sldId id="529" r:id="rId65"/>
    <p:sldId id="528" r:id="rId66"/>
    <p:sldId id="530" r:id="rId67"/>
    <p:sldId id="531" r:id="rId68"/>
    <p:sldId id="532" r:id="rId69"/>
    <p:sldId id="533" r:id="rId70"/>
    <p:sldId id="534" r:id="rId71"/>
    <p:sldId id="535" r:id="rId72"/>
    <p:sldId id="536" r:id="rId73"/>
    <p:sldId id="537" r:id="rId74"/>
    <p:sldId id="539" r:id="rId75"/>
    <p:sldId id="540" r:id="rId76"/>
    <p:sldId id="538" r:id="rId77"/>
    <p:sldId id="405" r:id="rId78"/>
    <p:sldId id="344" r:id="rId79"/>
    <p:sldId id="406" r:id="rId80"/>
    <p:sldId id="548" r:id="rId81"/>
    <p:sldId id="549" r:id="rId82"/>
    <p:sldId id="550" r:id="rId83"/>
    <p:sldId id="552" r:id="rId84"/>
    <p:sldId id="553" r:id="rId85"/>
    <p:sldId id="554" r:id="rId86"/>
    <p:sldId id="407" r:id="rId87"/>
    <p:sldId id="343" r:id="rId88"/>
    <p:sldId id="408" r:id="rId89"/>
    <p:sldId id="567" r:id="rId90"/>
    <p:sldId id="568" r:id="rId91"/>
    <p:sldId id="570" r:id="rId92"/>
    <p:sldId id="571" r:id="rId93"/>
    <p:sldId id="572" r:id="rId94"/>
    <p:sldId id="569" r:id="rId95"/>
    <p:sldId id="573" r:id="rId96"/>
    <p:sldId id="574" r:id="rId97"/>
    <p:sldId id="575" r:id="rId98"/>
    <p:sldId id="576" r:id="rId99"/>
    <p:sldId id="577" r:id="rId100"/>
    <p:sldId id="578" r:id="rId101"/>
    <p:sldId id="579" r:id="rId102"/>
    <p:sldId id="580" r:id="rId103"/>
    <p:sldId id="581" r:id="rId104"/>
    <p:sldId id="582" r:id="rId105"/>
    <p:sldId id="257" r:id="rId106"/>
    <p:sldId id="454" r:id="rId107"/>
    <p:sldId id="455" r:id="rId108"/>
    <p:sldId id="456" r:id="rId109"/>
    <p:sldId id="457" r:id="rId110"/>
    <p:sldId id="458" r:id="rId111"/>
    <p:sldId id="555" r:id="rId112"/>
    <p:sldId id="259" r:id="rId113"/>
    <p:sldId id="260" r:id="rId114"/>
    <p:sldId id="261" r:id="rId115"/>
    <p:sldId id="556" r:id="rId116"/>
    <p:sldId id="263" r:id="rId117"/>
    <p:sldId id="410" r:id="rId118"/>
    <p:sldId id="264" r:id="rId119"/>
    <p:sldId id="558" r:id="rId120"/>
    <p:sldId id="266" r:id="rId121"/>
    <p:sldId id="557" r:id="rId122"/>
    <p:sldId id="412" r:id="rId123"/>
    <p:sldId id="413" r:id="rId124"/>
    <p:sldId id="432" r:id="rId125"/>
    <p:sldId id="452" r:id="rId126"/>
    <p:sldId id="417" r:id="rId127"/>
    <p:sldId id="418" r:id="rId128"/>
    <p:sldId id="461" r:id="rId129"/>
    <p:sldId id="433" r:id="rId130"/>
    <p:sldId id="434" r:id="rId131"/>
    <p:sldId id="435" r:id="rId132"/>
    <p:sldId id="436" r:id="rId133"/>
    <p:sldId id="437" r:id="rId134"/>
    <p:sldId id="438" r:id="rId135"/>
    <p:sldId id="439" r:id="rId136"/>
    <p:sldId id="440" r:id="rId137"/>
    <p:sldId id="560" r:id="rId138"/>
    <p:sldId id="609" r:id="rId139"/>
    <p:sldId id="610" r:id="rId140"/>
    <p:sldId id="611" r:id="rId141"/>
    <p:sldId id="559" r:id="rId142"/>
    <p:sldId id="451" r:id="rId143"/>
    <p:sldId id="602" r:id="rId144"/>
    <p:sldId id="603" r:id="rId145"/>
    <p:sldId id="416" r:id="rId146"/>
  </p:sldIdLst>
  <p:sldSz cx="9144000" cy="6858000" type="screen4x3"/>
  <p:notesSz cx="7010400" cy="9296400"/>
  <p:custShowLst>
    <p:custShow name="Custom Show 1" id="0">
      <p:sldLst>
        <p:sld r:id="rId4"/>
        <p:sld r:id="rId14"/>
        <p:sld r:id="rId15"/>
        <p:sld r:id="rId23"/>
        <p:sld r:id="rId24"/>
        <p:sld r:id="rId25"/>
        <p:sld r:id="rId26"/>
        <p:sld r:id="rId27"/>
        <p:sld r:id="rId28"/>
        <p:sld r:id="rId29"/>
        <p:sld r:id="rId30"/>
        <p:sld r:id="rId31"/>
        <p:sld r:id="rId32"/>
        <p:sld r:id="rId33"/>
        <p:sld r:id="rId34"/>
        <p:sld r:id="rId42"/>
        <p:sld r:id="rId43"/>
        <p:sld r:id="rId53"/>
        <p:sld r:id="rId54"/>
        <p:sld r:id="rId55"/>
        <p:sld r:id="rId56"/>
        <p:sld r:id="rId57"/>
        <p:sld r:id="rId58"/>
        <p:sld r:id="rId78"/>
        <p:sld r:id="rId79"/>
        <p:sld r:id="rId80"/>
        <p:sld r:id="rId87"/>
        <p:sld r:id="rId88"/>
        <p:sld r:id="rId89"/>
        <p:sld r:id="rId106"/>
        <p:sld r:id="rId113"/>
        <p:sld r:id="rId114"/>
        <p:sld r:id="rId115"/>
        <p:sld r:id="rId117"/>
        <p:sld r:id="rId118"/>
        <p:sld r:id="rId119"/>
        <p:sld r:id="rId121"/>
        <p:sld r:id="rId123"/>
        <p:sld r:id="rId124"/>
        <p:sld r:id="rId127"/>
        <p:sld r:id="rId128"/>
        <p:sld r:id="rId146"/>
      </p:sldLst>
    </p:custShow>
  </p:custShow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C202E"/>
    <a:srgbClr val="AD2030"/>
    <a:srgbClr val="AD202F"/>
    <a:srgbClr val="FF99FF"/>
    <a:srgbClr val="808080"/>
    <a:srgbClr val="25EE16"/>
    <a:srgbClr val="5DD5FF"/>
    <a:srgbClr val="CA5CD2"/>
    <a:srgbClr val="0AF4FA"/>
    <a:srgbClr val="0003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24" autoAdjust="0"/>
    <p:restoredTop sz="94709" autoAdjust="0"/>
  </p:normalViewPr>
  <p:slideViewPr>
    <p:cSldViewPr>
      <p:cViewPr varScale="1">
        <p:scale>
          <a:sx n="96" d="100"/>
          <a:sy n="96" d="100"/>
        </p:scale>
        <p:origin x="96" y="180"/>
      </p:cViewPr>
      <p:guideLst>
        <p:guide orient="horz" pos="2160"/>
        <p:guide pos="2880"/>
      </p:guideLst>
    </p:cSldViewPr>
  </p:slideViewPr>
  <p:outlineViewPr>
    <p:cViewPr>
      <p:scale>
        <a:sx n="33" d="100"/>
        <a:sy n="33" d="100"/>
      </p:scale>
      <p:origin x="0" y="24018"/>
    </p:cViewPr>
    <p:sldLst>
      <p:sld r:id="rId1" collapse="1"/>
      <p:sld r:id="rId2" collapse="1"/>
      <p:sld r:id="rId3" collapse="1"/>
      <p:sld r:id="rId4" collapse="1"/>
    </p:sldLst>
  </p:outlineViewPr>
  <p:notesTextViewPr>
    <p:cViewPr>
      <p:scale>
        <a:sx n="100" d="100"/>
        <a:sy n="100" d="100"/>
      </p:scale>
      <p:origin x="0" y="0"/>
    </p:cViewPr>
  </p:notesTextViewPr>
  <p:sorterViewPr>
    <p:cViewPr>
      <p:scale>
        <a:sx n="66" d="100"/>
        <a:sy n="66" d="100"/>
      </p:scale>
      <p:origin x="0" y="-1067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viewProps" Target="viewProps.xml"/><Relationship Id="rId5" Type="http://schemas.openxmlformats.org/officeDocument/2006/relationships/slide" Target="slides/slide2.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theme" Target="theme/theme1.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s>
</file>

<file path=ppt/_rels/viewProps.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slide" Target="slides/slide28.xml"/><Relationship Id="rId1" Type="http://schemas.openxmlformats.org/officeDocument/2006/relationships/slide" Target="slides/slide27.xml"/><Relationship Id="rId4" Type="http://schemas.openxmlformats.org/officeDocument/2006/relationships/slide" Target="slides/slide39.xml"/></Relationships>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F0ED5-054E-4D38-B744-1E72BC4E90B2}"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C891A98C-B386-4082-B994-F1A05EB3AB60}">
      <dgm:prSet phldrT="[Text]" custT="1"/>
      <dgm:spPr/>
      <dgm:t>
        <a:bodyPr/>
        <a:lstStyle/>
        <a:p>
          <a:pPr>
            <a:lnSpc>
              <a:spcPct val="100000"/>
            </a:lnSpc>
          </a:pPr>
          <a:r>
            <a:rPr lang="en-US" sz="1800"/>
            <a:t>Clinical Choice</a:t>
          </a:r>
        </a:p>
      </dgm:t>
    </dgm:pt>
    <dgm:pt modelId="{C66A1944-44AA-4B7E-83DB-F35D107165C5}" type="parTrans" cxnId="{A8888305-9AFB-497E-9A8F-F16AF6189362}">
      <dgm:prSet/>
      <dgm:spPr/>
      <dgm:t>
        <a:bodyPr/>
        <a:lstStyle/>
        <a:p>
          <a:pPr algn="ctr"/>
          <a:endParaRPr lang="en-US" sz="1800"/>
        </a:p>
      </dgm:t>
    </dgm:pt>
    <dgm:pt modelId="{CC7BD316-EA9C-480F-A774-6BF1ABD13E68}" type="sibTrans" cxnId="{A8888305-9AFB-497E-9A8F-F16AF6189362}">
      <dgm:prSet/>
      <dgm:spPr/>
      <dgm:t>
        <a:bodyPr/>
        <a:lstStyle/>
        <a:p>
          <a:endParaRPr lang="en-US" sz="1800"/>
        </a:p>
      </dgm:t>
    </dgm:pt>
    <dgm:pt modelId="{9424DA7D-95B3-4FF2-AA89-B1EACAF81E8E}">
      <dgm:prSet phldrT="[Text]" custT="1"/>
      <dgm:spPr/>
      <dgm:t>
        <a:bodyPr/>
        <a:lstStyle/>
        <a:p>
          <a:pPr>
            <a:lnSpc>
              <a:spcPct val="100000"/>
            </a:lnSpc>
          </a:pPr>
          <a:r>
            <a:rPr lang="en-US" sz="1200" baseline="0"/>
            <a:t>Products, resources, order sets</a:t>
          </a:r>
        </a:p>
      </dgm:t>
    </dgm:pt>
    <dgm:pt modelId="{305E16FF-D310-40D7-885E-894630C06C14}" type="parTrans" cxnId="{3E8A8637-6363-40C2-ACCE-4F388C622E7B}">
      <dgm:prSet/>
      <dgm:spPr/>
      <dgm:t>
        <a:bodyPr/>
        <a:lstStyle/>
        <a:p>
          <a:pPr algn="ctr"/>
          <a:endParaRPr lang="en-US" sz="1800"/>
        </a:p>
      </dgm:t>
    </dgm:pt>
    <dgm:pt modelId="{BDB27C74-280E-44E8-9F75-5B3B7E95358A}" type="sibTrans" cxnId="{3E8A8637-6363-40C2-ACCE-4F388C622E7B}">
      <dgm:prSet/>
      <dgm:spPr/>
      <dgm:t>
        <a:bodyPr/>
        <a:lstStyle/>
        <a:p>
          <a:endParaRPr lang="en-US" sz="1800"/>
        </a:p>
      </dgm:t>
    </dgm:pt>
    <dgm:pt modelId="{8298F3C0-91C8-4531-B53C-8A99D43EAF2B}">
      <dgm:prSet phldrT="[Text]" custT="1"/>
      <dgm:spPr/>
      <dgm:t>
        <a:bodyPr/>
        <a:lstStyle/>
        <a:p>
          <a:pPr>
            <a:lnSpc>
              <a:spcPct val="100000"/>
            </a:lnSpc>
          </a:pPr>
          <a:r>
            <a:rPr lang="en-US" sz="1800"/>
            <a:t>Care delivery: organization</a:t>
          </a:r>
        </a:p>
      </dgm:t>
    </dgm:pt>
    <dgm:pt modelId="{8B4D82B9-BBF7-4FA1-8424-950FE57CCF63}" type="parTrans" cxnId="{91535CBE-8E7A-4775-B2CA-68F0695F696B}">
      <dgm:prSet/>
      <dgm:spPr/>
      <dgm:t>
        <a:bodyPr/>
        <a:lstStyle/>
        <a:p>
          <a:pPr algn="ctr"/>
          <a:endParaRPr lang="en-US" sz="1800"/>
        </a:p>
      </dgm:t>
    </dgm:pt>
    <dgm:pt modelId="{F7C443FF-255C-478E-86C9-60352604BD7E}" type="sibTrans" cxnId="{91535CBE-8E7A-4775-B2CA-68F0695F696B}">
      <dgm:prSet/>
      <dgm:spPr/>
      <dgm:t>
        <a:bodyPr/>
        <a:lstStyle/>
        <a:p>
          <a:endParaRPr lang="en-US" sz="1800"/>
        </a:p>
      </dgm:t>
    </dgm:pt>
    <dgm:pt modelId="{6D5D7B11-E6B2-42F2-98E7-89CC4AB88E3C}">
      <dgm:prSet phldrT="[Text]" custT="1"/>
      <dgm:spPr/>
      <dgm:t>
        <a:bodyPr/>
        <a:lstStyle/>
        <a:p>
          <a:pPr>
            <a:lnSpc>
              <a:spcPct val="100000"/>
            </a:lnSpc>
          </a:pPr>
          <a:r>
            <a:rPr lang="en-US" sz="1200"/>
            <a:t>CIN Practice</a:t>
          </a:r>
          <a:r>
            <a:rPr lang="en-US" sz="1200" baseline="0"/>
            <a:t> variation, palliative care, LOS</a:t>
          </a:r>
          <a:endParaRPr lang="en-US" sz="1200"/>
        </a:p>
      </dgm:t>
    </dgm:pt>
    <dgm:pt modelId="{7E673A6C-E96D-409D-8944-80111CA62C03}" type="parTrans" cxnId="{0157D3A6-AA5B-4740-B5A3-C6FD4D74C47D}">
      <dgm:prSet/>
      <dgm:spPr/>
      <dgm:t>
        <a:bodyPr/>
        <a:lstStyle/>
        <a:p>
          <a:pPr algn="ctr"/>
          <a:endParaRPr lang="en-US" sz="1800"/>
        </a:p>
      </dgm:t>
    </dgm:pt>
    <dgm:pt modelId="{4726243D-E2A9-4518-A6A5-6CE29D452FB7}" type="sibTrans" cxnId="{0157D3A6-AA5B-4740-B5A3-C6FD4D74C47D}">
      <dgm:prSet/>
      <dgm:spPr/>
      <dgm:t>
        <a:bodyPr/>
        <a:lstStyle/>
        <a:p>
          <a:endParaRPr lang="en-US" sz="1800"/>
        </a:p>
      </dgm:t>
    </dgm:pt>
    <dgm:pt modelId="{746A7B8E-A710-4EBE-9AD8-530626C85621}">
      <dgm:prSet phldrT="[Text]" custT="1"/>
      <dgm:spPr/>
      <dgm:t>
        <a:bodyPr/>
        <a:lstStyle/>
        <a:p>
          <a:pPr>
            <a:lnSpc>
              <a:spcPct val="100000"/>
            </a:lnSpc>
          </a:pPr>
          <a:r>
            <a:rPr lang="en-US" sz="1800"/>
            <a:t>Care delivery: clinician</a:t>
          </a:r>
        </a:p>
      </dgm:t>
    </dgm:pt>
    <dgm:pt modelId="{E03A4BAE-F64F-4212-A304-E42D62D46144}" type="parTrans" cxnId="{5C9C6889-A74B-49A1-8698-51C4ED85D854}">
      <dgm:prSet/>
      <dgm:spPr/>
      <dgm:t>
        <a:bodyPr/>
        <a:lstStyle/>
        <a:p>
          <a:pPr algn="ctr"/>
          <a:endParaRPr lang="en-US" sz="1800"/>
        </a:p>
      </dgm:t>
    </dgm:pt>
    <dgm:pt modelId="{49794266-00C3-4FBB-B71A-F1AFA230345B}" type="sibTrans" cxnId="{5C9C6889-A74B-49A1-8698-51C4ED85D854}">
      <dgm:prSet/>
      <dgm:spPr/>
      <dgm:t>
        <a:bodyPr/>
        <a:lstStyle/>
        <a:p>
          <a:endParaRPr lang="en-US" sz="1800"/>
        </a:p>
      </dgm:t>
    </dgm:pt>
    <dgm:pt modelId="{A39A4590-357B-48F4-AA15-A635A2909509}">
      <dgm:prSet phldrT="[Text]" custT="1"/>
      <dgm:spPr/>
      <dgm:t>
        <a:bodyPr/>
        <a:lstStyle/>
        <a:p>
          <a:pPr>
            <a:lnSpc>
              <a:spcPct val="100000"/>
            </a:lnSpc>
          </a:pPr>
          <a:r>
            <a:rPr lang="en-US" sz="1200"/>
            <a:t>Physician variation within a DRG, or practice</a:t>
          </a:r>
        </a:p>
      </dgm:t>
    </dgm:pt>
    <dgm:pt modelId="{47CF9FD3-3EDD-4DDF-9A2C-05A1F04F1ED0}" type="parTrans" cxnId="{2E0D47FB-DF04-427A-A4FC-6929C819EB68}">
      <dgm:prSet/>
      <dgm:spPr/>
      <dgm:t>
        <a:bodyPr/>
        <a:lstStyle/>
        <a:p>
          <a:pPr algn="ctr"/>
          <a:endParaRPr lang="en-US" sz="1800"/>
        </a:p>
      </dgm:t>
    </dgm:pt>
    <dgm:pt modelId="{3E810362-C0AC-4118-AE6C-C7376CA6DB1D}" type="sibTrans" cxnId="{2E0D47FB-DF04-427A-A4FC-6929C819EB68}">
      <dgm:prSet/>
      <dgm:spPr/>
      <dgm:t>
        <a:bodyPr/>
        <a:lstStyle/>
        <a:p>
          <a:endParaRPr lang="en-US" sz="1800"/>
        </a:p>
      </dgm:t>
    </dgm:pt>
    <dgm:pt modelId="{BA59546C-7F65-4571-A36E-105184D602B4}">
      <dgm:prSet phldrT="[Text]" custT="1"/>
      <dgm:spPr/>
      <dgm:t>
        <a:bodyPr/>
        <a:lstStyle/>
        <a:p>
          <a:pPr>
            <a:lnSpc>
              <a:spcPct val="100000"/>
            </a:lnSpc>
          </a:pPr>
          <a:r>
            <a:rPr lang="en-US" sz="1800"/>
            <a:t>Appropriate care</a:t>
          </a:r>
        </a:p>
      </dgm:t>
    </dgm:pt>
    <dgm:pt modelId="{174FC0C7-BF4E-4A98-BC71-EC8D331F7653}" type="parTrans" cxnId="{E6B6B864-C5C7-423A-93F4-2B3ED741C567}">
      <dgm:prSet/>
      <dgm:spPr/>
      <dgm:t>
        <a:bodyPr/>
        <a:lstStyle/>
        <a:p>
          <a:pPr algn="ctr"/>
          <a:endParaRPr lang="en-US" sz="1800"/>
        </a:p>
      </dgm:t>
    </dgm:pt>
    <dgm:pt modelId="{61D4B126-BBA8-4144-A5A1-315610E1A0D6}" type="sibTrans" cxnId="{E6B6B864-C5C7-423A-93F4-2B3ED741C567}">
      <dgm:prSet/>
      <dgm:spPr/>
      <dgm:t>
        <a:bodyPr/>
        <a:lstStyle/>
        <a:p>
          <a:endParaRPr lang="en-US" sz="1800"/>
        </a:p>
      </dgm:t>
    </dgm:pt>
    <dgm:pt modelId="{4C51C9FE-2D9C-4F27-961E-5CC389B4BFB9}">
      <dgm:prSet phldrT="[Text]" custT="1"/>
      <dgm:spPr/>
      <dgm:t>
        <a:bodyPr/>
        <a:lstStyle/>
        <a:p>
          <a:pPr>
            <a:lnSpc>
              <a:spcPct val="100000"/>
            </a:lnSpc>
          </a:pPr>
          <a:r>
            <a:rPr lang="en-US" sz="1200"/>
            <a:t>Choosing Wisely, Evidence based care</a:t>
          </a:r>
        </a:p>
      </dgm:t>
    </dgm:pt>
    <dgm:pt modelId="{917F8777-2AA5-4CBF-AE7E-F4A48438944E}" type="parTrans" cxnId="{E8D63910-961F-49CB-9637-B84753705046}">
      <dgm:prSet/>
      <dgm:spPr/>
      <dgm:t>
        <a:bodyPr/>
        <a:lstStyle/>
        <a:p>
          <a:pPr algn="ctr"/>
          <a:endParaRPr lang="en-US" sz="1800"/>
        </a:p>
      </dgm:t>
    </dgm:pt>
    <dgm:pt modelId="{9086E3FD-1E6F-492E-92CF-D3F10A7A57A7}" type="sibTrans" cxnId="{E8D63910-961F-49CB-9637-B84753705046}">
      <dgm:prSet/>
      <dgm:spPr/>
      <dgm:t>
        <a:bodyPr/>
        <a:lstStyle/>
        <a:p>
          <a:endParaRPr lang="en-US" sz="1800"/>
        </a:p>
      </dgm:t>
    </dgm:pt>
    <dgm:pt modelId="{CF2E9BA5-69A1-4A7A-9675-7293DB49302D}">
      <dgm:prSet phldrT="[Text]" custT="1"/>
      <dgm:spPr/>
      <dgm:t>
        <a:bodyPr/>
        <a:lstStyle/>
        <a:p>
          <a:pPr>
            <a:lnSpc>
              <a:spcPct val="100000"/>
            </a:lnSpc>
          </a:pPr>
          <a:r>
            <a:rPr lang="en-US" sz="1200" baseline="0"/>
            <a:t>Driven by organizational availability, existing standards</a:t>
          </a:r>
        </a:p>
      </dgm:t>
    </dgm:pt>
    <dgm:pt modelId="{3B978FFE-81D8-469D-A963-5BDA09552E19}" type="parTrans" cxnId="{F6E541F7-A59B-4315-A858-01DCEB97CC43}">
      <dgm:prSet/>
      <dgm:spPr/>
      <dgm:t>
        <a:bodyPr/>
        <a:lstStyle/>
        <a:p>
          <a:pPr algn="ctr"/>
          <a:endParaRPr lang="en-US" sz="1800"/>
        </a:p>
      </dgm:t>
    </dgm:pt>
    <dgm:pt modelId="{BEAE0F73-D54C-42B8-8C45-F8B34DD9409D}" type="sibTrans" cxnId="{F6E541F7-A59B-4315-A858-01DCEB97CC43}">
      <dgm:prSet/>
      <dgm:spPr/>
      <dgm:t>
        <a:bodyPr/>
        <a:lstStyle/>
        <a:p>
          <a:endParaRPr lang="en-US" sz="1800"/>
        </a:p>
      </dgm:t>
    </dgm:pt>
    <dgm:pt modelId="{1F18CACB-3254-467D-962D-EBD4E098BDA0}">
      <dgm:prSet phldrT="[Text]" custT="1"/>
      <dgm:spPr/>
      <dgm:t>
        <a:bodyPr/>
        <a:lstStyle/>
        <a:p>
          <a:pPr>
            <a:lnSpc>
              <a:spcPct val="100000"/>
            </a:lnSpc>
          </a:pPr>
          <a:r>
            <a:rPr lang="en-US" sz="1200"/>
            <a:t>Driven by  system workflows, state requirements</a:t>
          </a:r>
        </a:p>
      </dgm:t>
    </dgm:pt>
    <dgm:pt modelId="{54D9A030-D5E1-41E7-B86D-48010C0E203E}" type="parTrans" cxnId="{C91139D5-EF7D-4D69-BFA4-D0FC5F287A10}">
      <dgm:prSet/>
      <dgm:spPr/>
      <dgm:t>
        <a:bodyPr/>
        <a:lstStyle/>
        <a:p>
          <a:pPr algn="ctr"/>
          <a:endParaRPr lang="en-US" sz="1800"/>
        </a:p>
      </dgm:t>
    </dgm:pt>
    <dgm:pt modelId="{CE01FA8C-52ED-4AC0-9FE7-C926E845989D}" type="sibTrans" cxnId="{C91139D5-EF7D-4D69-BFA4-D0FC5F287A10}">
      <dgm:prSet/>
      <dgm:spPr/>
      <dgm:t>
        <a:bodyPr/>
        <a:lstStyle/>
        <a:p>
          <a:endParaRPr lang="en-US" sz="1800"/>
        </a:p>
      </dgm:t>
    </dgm:pt>
    <dgm:pt modelId="{F8D00E6C-38CF-48F8-B8F5-7456EC194C1F}">
      <dgm:prSet phldrT="[Text]" custT="1"/>
      <dgm:spPr/>
      <dgm:t>
        <a:bodyPr/>
        <a:lstStyle/>
        <a:p>
          <a:pPr>
            <a:lnSpc>
              <a:spcPct val="100000"/>
            </a:lnSpc>
          </a:pPr>
          <a:r>
            <a:rPr lang="en-US" sz="1200"/>
            <a:t>Driven by autonomy, history</a:t>
          </a:r>
        </a:p>
      </dgm:t>
    </dgm:pt>
    <dgm:pt modelId="{7CF45EA3-0EDD-419F-8C68-7B69667E44F7}" type="parTrans" cxnId="{D72F507A-48EA-4E89-BEBF-3E380E3F0881}">
      <dgm:prSet/>
      <dgm:spPr/>
      <dgm:t>
        <a:bodyPr/>
        <a:lstStyle/>
        <a:p>
          <a:endParaRPr lang="en-US" sz="1800"/>
        </a:p>
      </dgm:t>
    </dgm:pt>
    <dgm:pt modelId="{C77F01FE-01EE-473B-BC85-2E61257D5D42}" type="sibTrans" cxnId="{D72F507A-48EA-4E89-BEBF-3E380E3F0881}">
      <dgm:prSet/>
      <dgm:spPr/>
      <dgm:t>
        <a:bodyPr/>
        <a:lstStyle/>
        <a:p>
          <a:endParaRPr lang="en-US" sz="1800"/>
        </a:p>
      </dgm:t>
    </dgm:pt>
    <dgm:pt modelId="{836BEA6C-FD9F-4D87-ACCE-207DC27E52C1}">
      <dgm:prSet phldrT="[Text]" custT="1"/>
      <dgm:spPr/>
      <dgm:t>
        <a:bodyPr/>
        <a:lstStyle/>
        <a:p>
          <a:pPr>
            <a:lnSpc>
              <a:spcPct val="100000"/>
            </a:lnSpc>
          </a:pPr>
          <a:r>
            <a:rPr lang="en-US" sz="1200"/>
            <a:t>Driven by workflows, practice patterns, history and autonomy</a:t>
          </a:r>
        </a:p>
      </dgm:t>
    </dgm:pt>
    <dgm:pt modelId="{87B78843-9FB5-432D-BA28-BD435071AEF0}" type="parTrans" cxnId="{04A8A6F9-A5DE-4298-B79C-6EB49E17FAA6}">
      <dgm:prSet/>
      <dgm:spPr/>
      <dgm:t>
        <a:bodyPr/>
        <a:lstStyle/>
        <a:p>
          <a:endParaRPr lang="en-US" sz="1800"/>
        </a:p>
      </dgm:t>
    </dgm:pt>
    <dgm:pt modelId="{58CD5199-A00A-4A9F-95C7-E2DEB0329E39}" type="sibTrans" cxnId="{04A8A6F9-A5DE-4298-B79C-6EB49E17FAA6}">
      <dgm:prSet/>
      <dgm:spPr/>
      <dgm:t>
        <a:bodyPr/>
        <a:lstStyle/>
        <a:p>
          <a:endParaRPr lang="en-US" sz="1800"/>
        </a:p>
      </dgm:t>
    </dgm:pt>
    <dgm:pt modelId="{E5C69B1B-D61C-4348-8E3A-9100839BB906}" type="pres">
      <dgm:prSet presAssocID="{41AF0ED5-054E-4D38-B744-1E72BC4E90B2}" presName="root" presStyleCnt="0">
        <dgm:presLayoutVars>
          <dgm:dir/>
          <dgm:resizeHandles val="exact"/>
        </dgm:presLayoutVars>
      </dgm:prSet>
      <dgm:spPr/>
    </dgm:pt>
    <dgm:pt modelId="{0F56E776-0F13-43F1-91A7-B3F0A5BFE5B1}" type="pres">
      <dgm:prSet presAssocID="{C891A98C-B386-4082-B994-F1A05EB3AB60}" presName="compNode" presStyleCnt="0"/>
      <dgm:spPr/>
    </dgm:pt>
    <dgm:pt modelId="{2A01A07C-FCC1-4D7B-B811-ED8EAD505455}" type="pres">
      <dgm:prSet presAssocID="{C891A98C-B386-4082-B994-F1A05EB3AB60}" presName="bgRect" presStyleLbl="bgShp" presStyleIdx="0" presStyleCnt="4"/>
      <dgm:spPr/>
    </dgm:pt>
    <dgm:pt modelId="{1D2802EA-7952-41C1-AEE7-B58ECE12F518}" type="pres">
      <dgm:prSet presAssocID="{C891A98C-B386-4082-B994-F1A05EB3AB6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ptopSecure"/>
        </a:ext>
      </dgm:extLst>
    </dgm:pt>
    <dgm:pt modelId="{B6A31B9F-F469-41EA-934D-F93E88427CFF}" type="pres">
      <dgm:prSet presAssocID="{C891A98C-B386-4082-B994-F1A05EB3AB60}" presName="spaceRect" presStyleCnt="0"/>
      <dgm:spPr/>
    </dgm:pt>
    <dgm:pt modelId="{C7A04EBE-7762-4131-8297-96C4280A2B42}" type="pres">
      <dgm:prSet presAssocID="{C891A98C-B386-4082-B994-F1A05EB3AB60}" presName="parTx" presStyleLbl="revTx" presStyleIdx="0" presStyleCnt="8">
        <dgm:presLayoutVars>
          <dgm:chMax val="0"/>
          <dgm:chPref val="0"/>
        </dgm:presLayoutVars>
      </dgm:prSet>
      <dgm:spPr/>
    </dgm:pt>
    <dgm:pt modelId="{5DEB863C-66B9-4607-8714-5662DA463FFF}" type="pres">
      <dgm:prSet presAssocID="{C891A98C-B386-4082-B994-F1A05EB3AB60}" presName="desTx" presStyleLbl="revTx" presStyleIdx="1" presStyleCnt="8">
        <dgm:presLayoutVars/>
      </dgm:prSet>
      <dgm:spPr/>
    </dgm:pt>
    <dgm:pt modelId="{7C77B458-A22C-4729-83DF-7399E73202B1}" type="pres">
      <dgm:prSet presAssocID="{CC7BD316-EA9C-480F-A774-6BF1ABD13E68}" presName="sibTrans" presStyleCnt="0"/>
      <dgm:spPr/>
    </dgm:pt>
    <dgm:pt modelId="{C6CB57F5-3CC5-4E41-9A4C-8B18A093D1B6}" type="pres">
      <dgm:prSet presAssocID="{8298F3C0-91C8-4531-B53C-8A99D43EAF2B}" presName="compNode" presStyleCnt="0"/>
      <dgm:spPr/>
    </dgm:pt>
    <dgm:pt modelId="{41ED04EF-B407-4791-AC21-A9AC7926197F}" type="pres">
      <dgm:prSet presAssocID="{8298F3C0-91C8-4531-B53C-8A99D43EAF2B}" presName="bgRect" presStyleLbl="bgShp" presStyleIdx="1" presStyleCnt="4"/>
      <dgm:spPr>
        <a:solidFill>
          <a:srgbClr val="658D1B"/>
        </a:solidFill>
      </dgm:spPr>
    </dgm:pt>
    <dgm:pt modelId="{05823757-6D9C-4534-B1BB-DD22570B8D20}" type="pres">
      <dgm:prSet presAssocID="{8298F3C0-91C8-4531-B53C-8A99D43EAF2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amily"/>
        </a:ext>
      </dgm:extLst>
    </dgm:pt>
    <dgm:pt modelId="{38076A27-FB81-4DC1-8DFF-764495D0DBCF}" type="pres">
      <dgm:prSet presAssocID="{8298F3C0-91C8-4531-B53C-8A99D43EAF2B}" presName="spaceRect" presStyleCnt="0"/>
      <dgm:spPr/>
    </dgm:pt>
    <dgm:pt modelId="{BA413932-D70D-48DE-8D3A-1AEF1B452EA0}" type="pres">
      <dgm:prSet presAssocID="{8298F3C0-91C8-4531-B53C-8A99D43EAF2B}" presName="parTx" presStyleLbl="revTx" presStyleIdx="2" presStyleCnt="8">
        <dgm:presLayoutVars>
          <dgm:chMax val="0"/>
          <dgm:chPref val="0"/>
        </dgm:presLayoutVars>
      </dgm:prSet>
      <dgm:spPr/>
    </dgm:pt>
    <dgm:pt modelId="{FFD9F4CE-69C5-4A19-A808-AF7DD8DF71F9}" type="pres">
      <dgm:prSet presAssocID="{8298F3C0-91C8-4531-B53C-8A99D43EAF2B}" presName="desTx" presStyleLbl="revTx" presStyleIdx="3" presStyleCnt="8">
        <dgm:presLayoutVars/>
      </dgm:prSet>
      <dgm:spPr/>
    </dgm:pt>
    <dgm:pt modelId="{5D8720BB-EBE9-4095-BAAC-5720D5F6AFB7}" type="pres">
      <dgm:prSet presAssocID="{F7C443FF-255C-478E-86C9-60352604BD7E}" presName="sibTrans" presStyleCnt="0"/>
      <dgm:spPr/>
    </dgm:pt>
    <dgm:pt modelId="{420DB11E-A6A7-4DD9-9C5D-2887DB78ABA1}" type="pres">
      <dgm:prSet presAssocID="{746A7B8E-A710-4EBE-9AD8-530626C85621}" presName="compNode" presStyleCnt="0"/>
      <dgm:spPr/>
    </dgm:pt>
    <dgm:pt modelId="{27CD12DC-91E0-4AB8-A34A-E66B3CB35AE2}" type="pres">
      <dgm:prSet presAssocID="{746A7B8E-A710-4EBE-9AD8-530626C85621}" presName="bgRect" presStyleLbl="bgShp" presStyleIdx="2" presStyleCnt="4"/>
      <dgm:spPr>
        <a:solidFill>
          <a:schemeClr val="accent2">
            <a:lumMod val="75000"/>
          </a:schemeClr>
        </a:solidFill>
      </dgm:spPr>
    </dgm:pt>
    <dgm:pt modelId="{3D3EB463-C2AE-4AD7-9BB6-BADB6A86173F}" type="pres">
      <dgm:prSet presAssocID="{746A7B8E-A710-4EBE-9AD8-530626C8562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lth"/>
        </a:ext>
      </dgm:extLst>
    </dgm:pt>
    <dgm:pt modelId="{EE872B08-AA35-4EE9-B1A9-5FAD23F4C956}" type="pres">
      <dgm:prSet presAssocID="{746A7B8E-A710-4EBE-9AD8-530626C85621}" presName="spaceRect" presStyleCnt="0"/>
      <dgm:spPr/>
    </dgm:pt>
    <dgm:pt modelId="{CE7FA86E-633C-4D4B-86B3-24F05E162878}" type="pres">
      <dgm:prSet presAssocID="{746A7B8E-A710-4EBE-9AD8-530626C85621}" presName="parTx" presStyleLbl="revTx" presStyleIdx="4" presStyleCnt="8">
        <dgm:presLayoutVars>
          <dgm:chMax val="0"/>
          <dgm:chPref val="0"/>
        </dgm:presLayoutVars>
      </dgm:prSet>
      <dgm:spPr/>
    </dgm:pt>
    <dgm:pt modelId="{49744C3A-D3F6-4211-9855-30C36BAE186D}" type="pres">
      <dgm:prSet presAssocID="{746A7B8E-A710-4EBE-9AD8-530626C85621}" presName="desTx" presStyleLbl="revTx" presStyleIdx="5" presStyleCnt="8">
        <dgm:presLayoutVars/>
      </dgm:prSet>
      <dgm:spPr/>
    </dgm:pt>
    <dgm:pt modelId="{7B0076C0-2E1B-44B5-8EC6-183FFA7E8BF5}" type="pres">
      <dgm:prSet presAssocID="{49794266-00C3-4FBB-B71A-F1AFA230345B}" presName="sibTrans" presStyleCnt="0"/>
      <dgm:spPr/>
    </dgm:pt>
    <dgm:pt modelId="{BDC648A3-E47F-42C0-B86D-C72E31CD9053}" type="pres">
      <dgm:prSet presAssocID="{BA59546C-7F65-4571-A36E-105184D602B4}" presName="compNode" presStyleCnt="0"/>
      <dgm:spPr/>
    </dgm:pt>
    <dgm:pt modelId="{8175BF20-C38B-4F73-A984-BAC2A5D93CD5}" type="pres">
      <dgm:prSet presAssocID="{BA59546C-7F65-4571-A36E-105184D602B4}" presName="bgRect" presStyleLbl="bgShp" presStyleIdx="3" presStyleCnt="4"/>
      <dgm:spPr/>
    </dgm:pt>
    <dgm:pt modelId="{D6CEF001-327E-45DB-A596-79A6304B47F2}" type="pres">
      <dgm:prSet presAssocID="{BA59546C-7F65-4571-A36E-105184D602B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ospitalFirstAid"/>
        </a:ext>
      </dgm:extLst>
    </dgm:pt>
    <dgm:pt modelId="{9ECC66DE-940A-4F84-8913-FD4F024A62EB}" type="pres">
      <dgm:prSet presAssocID="{BA59546C-7F65-4571-A36E-105184D602B4}" presName="spaceRect" presStyleCnt="0"/>
      <dgm:spPr/>
    </dgm:pt>
    <dgm:pt modelId="{61EA15F6-9E19-4476-98F9-0BE64D7209D5}" type="pres">
      <dgm:prSet presAssocID="{BA59546C-7F65-4571-A36E-105184D602B4}" presName="parTx" presStyleLbl="revTx" presStyleIdx="6" presStyleCnt="8">
        <dgm:presLayoutVars>
          <dgm:chMax val="0"/>
          <dgm:chPref val="0"/>
        </dgm:presLayoutVars>
      </dgm:prSet>
      <dgm:spPr/>
    </dgm:pt>
    <dgm:pt modelId="{04BD90DC-FEEA-4613-9638-C5EF58C76F6E}" type="pres">
      <dgm:prSet presAssocID="{BA59546C-7F65-4571-A36E-105184D602B4}" presName="desTx" presStyleLbl="revTx" presStyleIdx="7" presStyleCnt="8">
        <dgm:presLayoutVars/>
      </dgm:prSet>
      <dgm:spPr/>
    </dgm:pt>
  </dgm:ptLst>
  <dgm:cxnLst>
    <dgm:cxn modelId="{FDB6C101-2FB5-4CAE-955C-145E34F34DCF}" type="presOf" srcId="{8298F3C0-91C8-4531-B53C-8A99D43EAF2B}" destId="{BA413932-D70D-48DE-8D3A-1AEF1B452EA0}" srcOrd="0" destOrd="0" presId="urn:microsoft.com/office/officeart/2018/2/layout/IconVerticalSolidList"/>
    <dgm:cxn modelId="{A8888305-9AFB-497E-9A8F-F16AF6189362}" srcId="{41AF0ED5-054E-4D38-B744-1E72BC4E90B2}" destId="{C891A98C-B386-4082-B994-F1A05EB3AB60}" srcOrd="0" destOrd="0" parTransId="{C66A1944-44AA-4B7E-83DB-F35D107165C5}" sibTransId="{CC7BD316-EA9C-480F-A774-6BF1ABD13E68}"/>
    <dgm:cxn modelId="{CFE79A0A-E255-4E5B-A373-87E751604805}" type="presOf" srcId="{6D5D7B11-E6B2-42F2-98E7-89CC4AB88E3C}" destId="{FFD9F4CE-69C5-4A19-A808-AF7DD8DF71F9}" srcOrd="0" destOrd="0" presId="urn:microsoft.com/office/officeart/2018/2/layout/IconVerticalSolidList"/>
    <dgm:cxn modelId="{E8D63910-961F-49CB-9637-B84753705046}" srcId="{BA59546C-7F65-4571-A36E-105184D602B4}" destId="{4C51C9FE-2D9C-4F27-961E-5CC389B4BFB9}" srcOrd="0" destOrd="0" parTransId="{917F8777-2AA5-4CBF-AE7E-F4A48438944E}" sibTransId="{9086E3FD-1E6F-492E-92CF-D3F10A7A57A7}"/>
    <dgm:cxn modelId="{60CF3919-B0CF-4F61-A028-64F2E2995F74}" type="presOf" srcId="{746A7B8E-A710-4EBE-9AD8-530626C85621}" destId="{CE7FA86E-633C-4D4B-86B3-24F05E162878}" srcOrd="0" destOrd="0" presId="urn:microsoft.com/office/officeart/2018/2/layout/IconVerticalSolidList"/>
    <dgm:cxn modelId="{3E8A8637-6363-40C2-ACCE-4F388C622E7B}" srcId="{C891A98C-B386-4082-B994-F1A05EB3AB60}" destId="{9424DA7D-95B3-4FF2-AA89-B1EACAF81E8E}" srcOrd="0" destOrd="0" parTransId="{305E16FF-D310-40D7-885E-894630C06C14}" sibTransId="{BDB27C74-280E-44E8-9F75-5B3B7E95358A}"/>
    <dgm:cxn modelId="{AB246B43-54EF-4DE3-8A31-01CC79279D9F}" type="presOf" srcId="{A39A4590-357B-48F4-AA15-A635A2909509}" destId="{49744C3A-D3F6-4211-9855-30C36BAE186D}" srcOrd="0" destOrd="0" presId="urn:microsoft.com/office/officeart/2018/2/layout/IconVerticalSolidList"/>
    <dgm:cxn modelId="{E6B6B864-C5C7-423A-93F4-2B3ED741C567}" srcId="{41AF0ED5-054E-4D38-B744-1E72BC4E90B2}" destId="{BA59546C-7F65-4571-A36E-105184D602B4}" srcOrd="3" destOrd="0" parTransId="{174FC0C7-BF4E-4A98-BC71-EC8D331F7653}" sibTransId="{61D4B126-BBA8-4144-A5A1-315610E1A0D6}"/>
    <dgm:cxn modelId="{3FA29F55-F292-4EC3-929B-EA88ABA5A916}" type="presOf" srcId="{1F18CACB-3254-467D-962D-EBD4E098BDA0}" destId="{FFD9F4CE-69C5-4A19-A808-AF7DD8DF71F9}" srcOrd="0" destOrd="1" presId="urn:microsoft.com/office/officeart/2018/2/layout/IconVerticalSolidList"/>
    <dgm:cxn modelId="{D72F507A-48EA-4E89-BEBF-3E380E3F0881}" srcId="{BA59546C-7F65-4571-A36E-105184D602B4}" destId="{F8D00E6C-38CF-48F8-B8F5-7456EC194C1F}" srcOrd="1" destOrd="0" parTransId="{7CF45EA3-0EDD-419F-8C68-7B69667E44F7}" sibTransId="{C77F01FE-01EE-473B-BC85-2E61257D5D42}"/>
    <dgm:cxn modelId="{81074E82-26AF-4395-96FC-CDDED6115EB6}" type="presOf" srcId="{F8D00E6C-38CF-48F8-B8F5-7456EC194C1F}" destId="{04BD90DC-FEEA-4613-9638-C5EF58C76F6E}" srcOrd="0" destOrd="1" presId="urn:microsoft.com/office/officeart/2018/2/layout/IconVerticalSolidList"/>
    <dgm:cxn modelId="{867CAB86-2C22-40D0-8295-41A73DE4F225}" type="presOf" srcId="{C891A98C-B386-4082-B994-F1A05EB3AB60}" destId="{C7A04EBE-7762-4131-8297-96C4280A2B42}" srcOrd="0" destOrd="0" presId="urn:microsoft.com/office/officeart/2018/2/layout/IconVerticalSolidList"/>
    <dgm:cxn modelId="{5C9C6889-A74B-49A1-8698-51C4ED85D854}" srcId="{41AF0ED5-054E-4D38-B744-1E72BC4E90B2}" destId="{746A7B8E-A710-4EBE-9AD8-530626C85621}" srcOrd="2" destOrd="0" parTransId="{E03A4BAE-F64F-4212-A304-E42D62D46144}" sibTransId="{49794266-00C3-4FBB-B71A-F1AFA230345B}"/>
    <dgm:cxn modelId="{2E10ADA4-A585-4E9B-AD85-0AB218971B53}" type="presOf" srcId="{4C51C9FE-2D9C-4F27-961E-5CC389B4BFB9}" destId="{04BD90DC-FEEA-4613-9638-C5EF58C76F6E}" srcOrd="0" destOrd="0" presId="urn:microsoft.com/office/officeart/2018/2/layout/IconVerticalSolidList"/>
    <dgm:cxn modelId="{0157D3A6-AA5B-4740-B5A3-C6FD4D74C47D}" srcId="{8298F3C0-91C8-4531-B53C-8A99D43EAF2B}" destId="{6D5D7B11-E6B2-42F2-98E7-89CC4AB88E3C}" srcOrd="0" destOrd="0" parTransId="{7E673A6C-E96D-409D-8944-80111CA62C03}" sibTransId="{4726243D-E2A9-4518-A6A5-6CE29D452FB7}"/>
    <dgm:cxn modelId="{9679C6AF-0E5F-4A5E-AC37-96E672E2BC8F}" type="presOf" srcId="{CF2E9BA5-69A1-4A7A-9675-7293DB49302D}" destId="{5DEB863C-66B9-4607-8714-5662DA463FFF}" srcOrd="0" destOrd="1" presId="urn:microsoft.com/office/officeart/2018/2/layout/IconVerticalSolidList"/>
    <dgm:cxn modelId="{45D533B7-D41B-4B87-B649-F2E4B3DA8760}" type="presOf" srcId="{9424DA7D-95B3-4FF2-AA89-B1EACAF81E8E}" destId="{5DEB863C-66B9-4607-8714-5662DA463FFF}" srcOrd="0" destOrd="0" presId="urn:microsoft.com/office/officeart/2018/2/layout/IconVerticalSolidList"/>
    <dgm:cxn modelId="{91535CBE-8E7A-4775-B2CA-68F0695F696B}" srcId="{41AF0ED5-054E-4D38-B744-1E72BC4E90B2}" destId="{8298F3C0-91C8-4531-B53C-8A99D43EAF2B}" srcOrd="1" destOrd="0" parTransId="{8B4D82B9-BBF7-4FA1-8424-950FE57CCF63}" sibTransId="{F7C443FF-255C-478E-86C9-60352604BD7E}"/>
    <dgm:cxn modelId="{4075DDC5-6C11-41F1-A207-C50F0E8157C0}" type="presOf" srcId="{41AF0ED5-054E-4D38-B744-1E72BC4E90B2}" destId="{E5C69B1B-D61C-4348-8E3A-9100839BB906}" srcOrd="0" destOrd="0" presId="urn:microsoft.com/office/officeart/2018/2/layout/IconVerticalSolidList"/>
    <dgm:cxn modelId="{C91139D5-EF7D-4D69-BFA4-D0FC5F287A10}" srcId="{8298F3C0-91C8-4531-B53C-8A99D43EAF2B}" destId="{1F18CACB-3254-467D-962D-EBD4E098BDA0}" srcOrd="1" destOrd="0" parTransId="{54D9A030-D5E1-41E7-B86D-48010C0E203E}" sibTransId="{CE01FA8C-52ED-4AC0-9FE7-C926E845989D}"/>
    <dgm:cxn modelId="{5C43C8DB-AA1E-4D38-B78A-245272A6AD8D}" type="presOf" srcId="{836BEA6C-FD9F-4D87-ACCE-207DC27E52C1}" destId="{49744C3A-D3F6-4211-9855-30C36BAE186D}" srcOrd="0" destOrd="1" presId="urn:microsoft.com/office/officeart/2018/2/layout/IconVerticalSolidList"/>
    <dgm:cxn modelId="{157126EA-90DD-47DD-B8E8-486311009CC8}" type="presOf" srcId="{BA59546C-7F65-4571-A36E-105184D602B4}" destId="{61EA15F6-9E19-4476-98F9-0BE64D7209D5}" srcOrd="0" destOrd="0" presId="urn:microsoft.com/office/officeart/2018/2/layout/IconVerticalSolidList"/>
    <dgm:cxn modelId="{F6E541F7-A59B-4315-A858-01DCEB97CC43}" srcId="{C891A98C-B386-4082-B994-F1A05EB3AB60}" destId="{CF2E9BA5-69A1-4A7A-9675-7293DB49302D}" srcOrd="1" destOrd="0" parTransId="{3B978FFE-81D8-469D-A963-5BDA09552E19}" sibTransId="{BEAE0F73-D54C-42B8-8C45-F8B34DD9409D}"/>
    <dgm:cxn modelId="{04A8A6F9-A5DE-4298-B79C-6EB49E17FAA6}" srcId="{746A7B8E-A710-4EBE-9AD8-530626C85621}" destId="{836BEA6C-FD9F-4D87-ACCE-207DC27E52C1}" srcOrd="1" destOrd="0" parTransId="{87B78843-9FB5-432D-BA28-BD435071AEF0}" sibTransId="{58CD5199-A00A-4A9F-95C7-E2DEB0329E39}"/>
    <dgm:cxn modelId="{2E0D47FB-DF04-427A-A4FC-6929C819EB68}" srcId="{746A7B8E-A710-4EBE-9AD8-530626C85621}" destId="{A39A4590-357B-48F4-AA15-A635A2909509}" srcOrd="0" destOrd="0" parTransId="{47CF9FD3-3EDD-4DDF-9A2C-05A1F04F1ED0}" sibTransId="{3E810362-C0AC-4118-AE6C-C7376CA6DB1D}"/>
    <dgm:cxn modelId="{6B4BF179-1324-4EE0-8DD0-FE373EA6E66F}" type="presParOf" srcId="{E5C69B1B-D61C-4348-8E3A-9100839BB906}" destId="{0F56E776-0F13-43F1-91A7-B3F0A5BFE5B1}" srcOrd="0" destOrd="0" presId="urn:microsoft.com/office/officeart/2018/2/layout/IconVerticalSolidList"/>
    <dgm:cxn modelId="{A5EB6E05-0129-41A5-9219-C6FB0BECCCC7}" type="presParOf" srcId="{0F56E776-0F13-43F1-91A7-B3F0A5BFE5B1}" destId="{2A01A07C-FCC1-4D7B-B811-ED8EAD505455}" srcOrd="0" destOrd="0" presId="urn:microsoft.com/office/officeart/2018/2/layout/IconVerticalSolidList"/>
    <dgm:cxn modelId="{A841CF7B-B851-4D25-B6E5-15C59602AA73}" type="presParOf" srcId="{0F56E776-0F13-43F1-91A7-B3F0A5BFE5B1}" destId="{1D2802EA-7952-41C1-AEE7-B58ECE12F518}" srcOrd="1" destOrd="0" presId="urn:microsoft.com/office/officeart/2018/2/layout/IconVerticalSolidList"/>
    <dgm:cxn modelId="{EB4E6D1C-BD59-4894-BF25-9DBBAE50C21E}" type="presParOf" srcId="{0F56E776-0F13-43F1-91A7-B3F0A5BFE5B1}" destId="{B6A31B9F-F469-41EA-934D-F93E88427CFF}" srcOrd="2" destOrd="0" presId="urn:microsoft.com/office/officeart/2018/2/layout/IconVerticalSolidList"/>
    <dgm:cxn modelId="{72496731-91BD-4867-A582-9756325E38FC}" type="presParOf" srcId="{0F56E776-0F13-43F1-91A7-B3F0A5BFE5B1}" destId="{C7A04EBE-7762-4131-8297-96C4280A2B42}" srcOrd="3" destOrd="0" presId="urn:microsoft.com/office/officeart/2018/2/layout/IconVerticalSolidList"/>
    <dgm:cxn modelId="{EAC1D208-619E-4BCF-9FA8-3117A6EAA1D2}" type="presParOf" srcId="{0F56E776-0F13-43F1-91A7-B3F0A5BFE5B1}" destId="{5DEB863C-66B9-4607-8714-5662DA463FFF}" srcOrd="4" destOrd="0" presId="urn:microsoft.com/office/officeart/2018/2/layout/IconVerticalSolidList"/>
    <dgm:cxn modelId="{77DA3E4F-1815-4202-A087-5988C32D65E9}" type="presParOf" srcId="{E5C69B1B-D61C-4348-8E3A-9100839BB906}" destId="{7C77B458-A22C-4729-83DF-7399E73202B1}" srcOrd="1" destOrd="0" presId="urn:microsoft.com/office/officeart/2018/2/layout/IconVerticalSolidList"/>
    <dgm:cxn modelId="{9D7FE327-BFE4-4BC5-8BE1-A5C006CB2971}" type="presParOf" srcId="{E5C69B1B-D61C-4348-8E3A-9100839BB906}" destId="{C6CB57F5-3CC5-4E41-9A4C-8B18A093D1B6}" srcOrd="2" destOrd="0" presId="urn:microsoft.com/office/officeart/2018/2/layout/IconVerticalSolidList"/>
    <dgm:cxn modelId="{A70979CB-5286-4A1F-8C77-66D0C12F9C39}" type="presParOf" srcId="{C6CB57F5-3CC5-4E41-9A4C-8B18A093D1B6}" destId="{41ED04EF-B407-4791-AC21-A9AC7926197F}" srcOrd="0" destOrd="0" presId="urn:microsoft.com/office/officeart/2018/2/layout/IconVerticalSolidList"/>
    <dgm:cxn modelId="{FDE9220A-DCDC-40EB-932E-DDBCDAB5FF8E}" type="presParOf" srcId="{C6CB57F5-3CC5-4E41-9A4C-8B18A093D1B6}" destId="{05823757-6D9C-4534-B1BB-DD22570B8D20}" srcOrd="1" destOrd="0" presId="urn:microsoft.com/office/officeart/2018/2/layout/IconVerticalSolidList"/>
    <dgm:cxn modelId="{F01D2F57-DB09-40E5-93D9-A90EEADC8BF3}" type="presParOf" srcId="{C6CB57F5-3CC5-4E41-9A4C-8B18A093D1B6}" destId="{38076A27-FB81-4DC1-8DFF-764495D0DBCF}" srcOrd="2" destOrd="0" presId="urn:microsoft.com/office/officeart/2018/2/layout/IconVerticalSolidList"/>
    <dgm:cxn modelId="{6FDA98B0-2DC7-4021-B476-B3AD9C8C4D82}" type="presParOf" srcId="{C6CB57F5-3CC5-4E41-9A4C-8B18A093D1B6}" destId="{BA413932-D70D-48DE-8D3A-1AEF1B452EA0}" srcOrd="3" destOrd="0" presId="urn:microsoft.com/office/officeart/2018/2/layout/IconVerticalSolidList"/>
    <dgm:cxn modelId="{AF8ABFB3-F891-4682-97D6-85DC22F49CBD}" type="presParOf" srcId="{C6CB57F5-3CC5-4E41-9A4C-8B18A093D1B6}" destId="{FFD9F4CE-69C5-4A19-A808-AF7DD8DF71F9}" srcOrd="4" destOrd="0" presId="urn:microsoft.com/office/officeart/2018/2/layout/IconVerticalSolidList"/>
    <dgm:cxn modelId="{E0D2B79A-580A-4D21-90EE-A176823EAB82}" type="presParOf" srcId="{E5C69B1B-D61C-4348-8E3A-9100839BB906}" destId="{5D8720BB-EBE9-4095-BAAC-5720D5F6AFB7}" srcOrd="3" destOrd="0" presId="urn:microsoft.com/office/officeart/2018/2/layout/IconVerticalSolidList"/>
    <dgm:cxn modelId="{1628684F-365B-4840-BF7C-5F32F4D95A48}" type="presParOf" srcId="{E5C69B1B-D61C-4348-8E3A-9100839BB906}" destId="{420DB11E-A6A7-4DD9-9C5D-2887DB78ABA1}" srcOrd="4" destOrd="0" presId="urn:microsoft.com/office/officeart/2018/2/layout/IconVerticalSolidList"/>
    <dgm:cxn modelId="{D6240BB0-2F3E-43C9-9D18-2B43D9A11150}" type="presParOf" srcId="{420DB11E-A6A7-4DD9-9C5D-2887DB78ABA1}" destId="{27CD12DC-91E0-4AB8-A34A-E66B3CB35AE2}" srcOrd="0" destOrd="0" presId="urn:microsoft.com/office/officeart/2018/2/layout/IconVerticalSolidList"/>
    <dgm:cxn modelId="{E2ABE12A-8B25-4C23-8DB2-D959A3FE936E}" type="presParOf" srcId="{420DB11E-A6A7-4DD9-9C5D-2887DB78ABA1}" destId="{3D3EB463-C2AE-4AD7-9BB6-BADB6A86173F}" srcOrd="1" destOrd="0" presId="urn:microsoft.com/office/officeart/2018/2/layout/IconVerticalSolidList"/>
    <dgm:cxn modelId="{7B141D54-AA65-4E59-818F-04269B1A7F7D}" type="presParOf" srcId="{420DB11E-A6A7-4DD9-9C5D-2887DB78ABA1}" destId="{EE872B08-AA35-4EE9-B1A9-5FAD23F4C956}" srcOrd="2" destOrd="0" presId="urn:microsoft.com/office/officeart/2018/2/layout/IconVerticalSolidList"/>
    <dgm:cxn modelId="{FD02923C-9358-455F-934F-8A0B5EC256A9}" type="presParOf" srcId="{420DB11E-A6A7-4DD9-9C5D-2887DB78ABA1}" destId="{CE7FA86E-633C-4D4B-86B3-24F05E162878}" srcOrd="3" destOrd="0" presId="urn:microsoft.com/office/officeart/2018/2/layout/IconVerticalSolidList"/>
    <dgm:cxn modelId="{546A0D79-0063-4066-A43A-1AACE1E4D6AF}" type="presParOf" srcId="{420DB11E-A6A7-4DD9-9C5D-2887DB78ABA1}" destId="{49744C3A-D3F6-4211-9855-30C36BAE186D}" srcOrd="4" destOrd="0" presId="urn:microsoft.com/office/officeart/2018/2/layout/IconVerticalSolidList"/>
    <dgm:cxn modelId="{E4DC5CBC-63B8-43DB-900A-95D3DB07479E}" type="presParOf" srcId="{E5C69B1B-D61C-4348-8E3A-9100839BB906}" destId="{7B0076C0-2E1B-44B5-8EC6-183FFA7E8BF5}" srcOrd="5" destOrd="0" presId="urn:microsoft.com/office/officeart/2018/2/layout/IconVerticalSolidList"/>
    <dgm:cxn modelId="{13058492-7D14-4DCC-87AC-165E3060B9D5}" type="presParOf" srcId="{E5C69B1B-D61C-4348-8E3A-9100839BB906}" destId="{BDC648A3-E47F-42C0-B86D-C72E31CD9053}" srcOrd="6" destOrd="0" presId="urn:microsoft.com/office/officeart/2018/2/layout/IconVerticalSolidList"/>
    <dgm:cxn modelId="{19CCCD49-00D0-44CE-8835-0DE18ADEAD12}" type="presParOf" srcId="{BDC648A3-E47F-42C0-B86D-C72E31CD9053}" destId="{8175BF20-C38B-4F73-A984-BAC2A5D93CD5}" srcOrd="0" destOrd="0" presId="urn:microsoft.com/office/officeart/2018/2/layout/IconVerticalSolidList"/>
    <dgm:cxn modelId="{7CAEFC8F-A327-4250-82C9-B1279689225E}" type="presParOf" srcId="{BDC648A3-E47F-42C0-B86D-C72E31CD9053}" destId="{D6CEF001-327E-45DB-A596-79A6304B47F2}" srcOrd="1" destOrd="0" presId="urn:microsoft.com/office/officeart/2018/2/layout/IconVerticalSolidList"/>
    <dgm:cxn modelId="{32E78267-D5F1-49BA-8852-C808DD35B2A4}" type="presParOf" srcId="{BDC648A3-E47F-42C0-B86D-C72E31CD9053}" destId="{9ECC66DE-940A-4F84-8913-FD4F024A62EB}" srcOrd="2" destOrd="0" presId="urn:microsoft.com/office/officeart/2018/2/layout/IconVerticalSolidList"/>
    <dgm:cxn modelId="{5EDCD729-9E0F-4E05-AF5F-A5F971E442E7}" type="presParOf" srcId="{BDC648A3-E47F-42C0-B86D-C72E31CD9053}" destId="{61EA15F6-9E19-4476-98F9-0BE64D7209D5}" srcOrd="3" destOrd="0" presId="urn:microsoft.com/office/officeart/2018/2/layout/IconVerticalSolidList"/>
    <dgm:cxn modelId="{9B288273-D310-4E05-B8E0-8F356D3CE00D}" type="presParOf" srcId="{BDC648A3-E47F-42C0-B86D-C72E31CD9053}" destId="{04BD90DC-FEEA-4613-9638-C5EF58C76F6E}" srcOrd="4"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FFC9F6-A707-4205-8389-E82A45D2751A}" type="doc">
      <dgm:prSet loTypeId="urn:microsoft.com/office/officeart/2005/8/layout/chevron2" loCatId="process" qsTypeId="urn:microsoft.com/office/officeart/2005/8/quickstyle/simple5" qsCatId="simple" csTypeId="urn:microsoft.com/office/officeart/2005/8/colors/accent1_2" csCatId="accent1" phldr="1"/>
      <dgm:spPr/>
      <dgm:t>
        <a:bodyPr/>
        <a:lstStyle/>
        <a:p>
          <a:endParaRPr lang="en-US"/>
        </a:p>
      </dgm:t>
    </dgm:pt>
    <dgm:pt modelId="{5E25A207-B537-4609-8A30-8D38E57B0331}">
      <dgm:prSet phldrT="[Text]" custT="1"/>
      <dgm:spPr/>
      <dgm:t>
        <a:bodyPr/>
        <a:lstStyle/>
        <a:p>
          <a:pPr algn="ctr"/>
          <a:r>
            <a:rPr lang="en-US" sz="1800" b="1" dirty="0">
              <a:solidFill>
                <a:schemeClr val="bg1"/>
              </a:solidFill>
            </a:rPr>
            <a:t>AIDET</a:t>
          </a:r>
        </a:p>
      </dgm:t>
    </dgm:pt>
    <dgm:pt modelId="{4C7759D0-0D06-4123-B953-2B60EC27E369}" type="parTrans" cxnId="{330D84AD-A5DB-44DF-9792-5D2F45AB8222}">
      <dgm:prSet/>
      <dgm:spPr/>
      <dgm:t>
        <a:bodyPr/>
        <a:lstStyle/>
        <a:p>
          <a:pPr algn="ctr"/>
          <a:endParaRPr lang="en-US"/>
        </a:p>
      </dgm:t>
    </dgm:pt>
    <dgm:pt modelId="{9AAF7C59-2B44-48B1-B4A2-4E93DB185351}" type="sibTrans" cxnId="{330D84AD-A5DB-44DF-9792-5D2F45AB8222}">
      <dgm:prSet/>
      <dgm:spPr/>
      <dgm:t>
        <a:bodyPr/>
        <a:lstStyle/>
        <a:p>
          <a:pPr algn="ctr"/>
          <a:endParaRPr lang="en-US"/>
        </a:p>
      </dgm:t>
    </dgm:pt>
    <dgm:pt modelId="{7583B707-460A-4C34-A00B-FE62861B02E0}">
      <dgm:prSet phldrT="[Text]" custT="1"/>
      <dgm:spPr/>
      <dgm:t>
        <a:bodyPr/>
        <a:lstStyle/>
        <a:p>
          <a:pPr algn="l"/>
          <a:r>
            <a:rPr lang="en-US" sz="2400" b="1" dirty="0">
              <a:solidFill>
                <a:srgbClr val="663300"/>
              </a:solidFill>
            </a:rPr>
            <a:t>Customer Service</a:t>
          </a:r>
        </a:p>
      </dgm:t>
    </dgm:pt>
    <dgm:pt modelId="{D0CB5CE3-A33B-4D4C-AF76-5E10FEC69226}" type="parTrans" cxnId="{57018A45-B98D-4DEE-BECA-95D683C0683C}">
      <dgm:prSet/>
      <dgm:spPr/>
      <dgm:t>
        <a:bodyPr/>
        <a:lstStyle/>
        <a:p>
          <a:pPr algn="ctr"/>
          <a:endParaRPr lang="en-US"/>
        </a:p>
      </dgm:t>
    </dgm:pt>
    <dgm:pt modelId="{C3DED542-21CC-4CC9-A895-AD82AD1331A2}" type="sibTrans" cxnId="{57018A45-B98D-4DEE-BECA-95D683C0683C}">
      <dgm:prSet/>
      <dgm:spPr/>
      <dgm:t>
        <a:bodyPr/>
        <a:lstStyle/>
        <a:p>
          <a:pPr algn="ctr"/>
          <a:endParaRPr lang="en-US"/>
        </a:p>
      </dgm:t>
    </dgm:pt>
    <dgm:pt modelId="{A96C2798-8CA0-46C3-BC63-7FF323158021}">
      <dgm:prSet phldrT="[Text]" custT="1"/>
      <dgm:spPr/>
      <dgm:t>
        <a:bodyPr/>
        <a:lstStyle/>
        <a:p>
          <a:pPr algn="ctr"/>
          <a:r>
            <a:rPr lang="en-US" sz="2000" b="1" dirty="0">
              <a:solidFill>
                <a:schemeClr val="bg1"/>
              </a:solidFill>
            </a:rPr>
            <a:t>CUSE</a:t>
          </a:r>
        </a:p>
      </dgm:t>
    </dgm:pt>
    <dgm:pt modelId="{758C5787-F06C-46D2-8A2D-7E0FF8C27F97}" type="parTrans" cxnId="{C197A601-E5BA-4FA4-8168-6AE7C825D999}">
      <dgm:prSet/>
      <dgm:spPr/>
      <dgm:t>
        <a:bodyPr/>
        <a:lstStyle/>
        <a:p>
          <a:pPr algn="ctr"/>
          <a:endParaRPr lang="en-US"/>
        </a:p>
      </dgm:t>
    </dgm:pt>
    <dgm:pt modelId="{5A67AC34-6F23-4B7B-A352-38F46879868C}" type="sibTrans" cxnId="{C197A601-E5BA-4FA4-8168-6AE7C825D999}">
      <dgm:prSet/>
      <dgm:spPr/>
      <dgm:t>
        <a:bodyPr/>
        <a:lstStyle/>
        <a:p>
          <a:pPr algn="ctr"/>
          <a:endParaRPr lang="en-US"/>
        </a:p>
      </dgm:t>
    </dgm:pt>
    <dgm:pt modelId="{4B180C35-1C70-452F-8D02-0245148F5CC4}">
      <dgm:prSet phldrT="[Text]" custT="1"/>
      <dgm:spPr/>
      <dgm:t>
        <a:bodyPr/>
        <a:lstStyle/>
        <a:p>
          <a:pPr algn="l"/>
          <a:r>
            <a:rPr lang="en-US" sz="2400" b="1" dirty="0">
              <a:solidFill>
                <a:srgbClr val="663300"/>
              </a:solidFill>
            </a:rPr>
            <a:t>Mutual Support</a:t>
          </a:r>
        </a:p>
      </dgm:t>
    </dgm:pt>
    <dgm:pt modelId="{5713FC78-9EDF-4C47-9EE3-C1104291595D}" type="parTrans" cxnId="{3C4424EC-1DB1-4C3D-8452-7FE5DF0C3E76}">
      <dgm:prSet/>
      <dgm:spPr/>
      <dgm:t>
        <a:bodyPr/>
        <a:lstStyle/>
        <a:p>
          <a:pPr algn="ctr"/>
          <a:endParaRPr lang="en-US"/>
        </a:p>
      </dgm:t>
    </dgm:pt>
    <dgm:pt modelId="{37320905-EE73-45A1-AE5B-FEFF2EAFDCB4}" type="sibTrans" cxnId="{3C4424EC-1DB1-4C3D-8452-7FE5DF0C3E76}">
      <dgm:prSet/>
      <dgm:spPr/>
      <dgm:t>
        <a:bodyPr/>
        <a:lstStyle/>
        <a:p>
          <a:pPr algn="ctr"/>
          <a:endParaRPr lang="en-US"/>
        </a:p>
      </dgm:t>
    </dgm:pt>
    <dgm:pt modelId="{9C510AD0-BD68-4989-A3C3-3E9344E07CF1}">
      <dgm:prSet phldrT="[Text]" custT="1"/>
      <dgm:spPr/>
      <dgm:t>
        <a:bodyPr/>
        <a:lstStyle/>
        <a:p>
          <a:pPr algn="ctr"/>
          <a:r>
            <a:rPr lang="en-US" sz="1800" b="1" dirty="0">
              <a:solidFill>
                <a:schemeClr val="bg1"/>
              </a:solidFill>
            </a:rPr>
            <a:t>SBAR/CHAT</a:t>
          </a:r>
        </a:p>
      </dgm:t>
    </dgm:pt>
    <dgm:pt modelId="{3BC47A4B-1492-4DB4-AE24-3C0624C88DC7}" type="parTrans" cxnId="{ABD35904-1613-4059-B76B-70A8CF5C2504}">
      <dgm:prSet/>
      <dgm:spPr/>
      <dgm:t>
        <a:bodyPr/>
        <a:lstStyle/>
        <a:p>
          <a:pPr algn="ctr"/>
          <a:endParaRPr lang="en-US"/>
        </a:p>
      </dgm:t>
    </dgm:pt>
    <dgm:pt modelId="{DC2EE9AE-C835-4315-801E-7F106663F461}" type="sibTrans" cxnId="{ABD35904-1613-4059-B76B-70A8CF5C2504}">
      <dgm:prSet/>
      <dgm:spPr/>
      <dgm:t>
        <a:bodyPr/>
        <a:lstStyle/>
        <a:p>
          <a:pPr algn="ctr"/>
          <a:endParaRPr lang="en-US"/>
        </a:p>
      </dgm:t>
    </dgm:pt>
    <dgm:pt modelId="{754FFD29-FFC8-465C-8EEA-E297A72D3B43}">
      <dgm:prSet phldrT="[Text]" custT="1"/>
      <dgm:spPr/>
      <dgm:t>
        <a:bodyPr/>
        <a:lstStyle/>
        <a:p>
          <a:pPr algn="l"/>
          <a:r>
            <a:rPr lang="en-US" sz="2400" b="1" dirty="0">
              <a:solidFill>
                <a:srgbClr val="663300"/>
              </a:solidFill>
            </a:rPr>
            <a:t>Communication</a:t>
          </a:r>
        </a:p>
      </dgm:t>
    </dgm:pt>
    <dgm:pt modelId="{B30417D2-7C17-4C0E-823B-FADAAA7DE3EA}" type="parTrans" cxnId="{B55EF287-33DE-418A-A811-D1A431191FEF}">
      <dgm:prSet/>
      <dgm:spPr/>
      <dgm:t>
        <a:bodyPr/>
        <a:lstStyle/>
        <a:p>
          <a:pPr algn="ctr"/>
          <a:endParaRPr lang="en-US"/>
        </a:p>
      </dgm:t>
    </dgm:pt>
    <dgm:pt modelId="{3A6F7635-FED7-49BB-AD78-C962A5FCC5DA}" type="sibTrans" cxnId="{B55EF287-33DE-418A-A811-D1A431191FEF}">
      <dgm:prSet/>
      <dgm:spPr/>
      <dgm:t>
        <a:bodyPr/>
        <a:lstStyle/>
        <a:p>
          <a:pPr algn="ctr"/>
          <a:endParaRPr lang="en-US"/>
        </a:p>
      </dgm:t>
    </dgm:pt>
    <dgm:pt modelId="{8FF9951F-97C6-4818-B67A-0D57D9132E92}">
      <dgm:prSet custT="1"/>
      <dgm:spPr/>
      <dgm:t>
        <a:bodyPr/>
        <a:lstStyle/>
        <a:p>
          <a:pPr algn="ctr"/>
          <a:r>
            <a:rPr lang="en-US" sz="1800" b="1" dirty="0">
              <a:solidFill>
                <a:schemeClr val="bg1"/>
              </a:solidFill>
            </a:rPr>
            <a:t>DESC</a:t>
          </a:r>
        </a:p>
      </dgm:t>
    </dgm:pt>
    <dgm:pt modelId="{0FD85A66-3DB7-42D0-99F5-9BFF860FB346}" type="parTrans" cxnId="{837D776B-4B23-4FE0-9DE3-9D6F6F409EF1}">
      <dgm:prSet/>
      <dgm:spPr/>
      <dgm:t>
        <a:bodyPr/>
        <a:lstStyle/>
        <a:p>
          <a:pPr algn="ctr"/>
          <a:endParaRPr lang="en-US"/>
        </a:p>
      </dgm:t>
    </dgm:pt>
    <dgm:pt modelId="{F7958C5A-027A-4EFA-A5D2-10587BFE6C89}" type="sibTrans" cxnId="{837D776B-4B23-4FE0-9DE3-9D6F6F409EF1}">
      <dgm:prSet/>
      <dgm:spPr/>
      <dgm:t>
        <a:bodyPr/>
        <a:lstStyle/>
        <a:p>
          <a:pPr algn="ctr"/>
          <a:endParaRPr lang="en-US"/>
        </a:p>
      </dgm:t>
    </dgm:pt>
    <dgm:pt modelId="{F7566625-AD18-49A9-9393-5463EFC73FEA}">
      <dgm:prSet custT="1"/>
      <dgm:spPr/>
      <dgm:t>
        <a:bodyPr/>
        <a:lstStyle/>
        <a:p>
          <a:pPr algn="l"/>
          <a:r>
            <a:rPr lang="en-US" sz="2400" b="1" dirty="0">
              <a:solidFill>
                <a:srgbClr val="663300"/>
              </a:solidFill>
            </a:rPr>
            <a:t>Conflict Resolution</a:t>
          </a:r>
        </a:p>
      </dgm:t>
    </dgm:pt>
    <dgm:pt modelId="{73CD5518-87F3-45C1-8F50-8E603D270BED}" type="parTrans" cxnId="{ABE82817-5827-4A30-810E-83733CB6FE13}">
      <dgm:prSet/>
      <dgm:spPr/>
      <dgm:t>
        <a:bodyPr/>
        <a:lstStyle/>
        <a:p>
          <a:pPr algn="ctr"/>
          <a:endParaRPr lang="en-US"/>
        </a:p>
      </dgm:t>
    </dgm:pt>
    <dgm:pt modelId="{9F2475B4-3F8C-4331-A0BC-7E48CF64B1D7}" type="sibTrans" cxnId="{ABE82817-5827-4A30-810E-83733CB6FE13}">
      <dgm:prSet/>
      <dgm:spPr/>
      <dgm:t>
        <a:bodyPr/>
        <a:lstStyle/>
        <a:p>
          <a:pPr algn="ctr"/>
          <a:endParaRPr lang="en-US"/>
        </a:p>
      </dgm:t>
    </dgm:pt>
    <dgm:pt modelId="{B7CE4F5E-A286-4D6B-931D-2C90364FAC1D}" type="pres">
      <dgm:prSet presAssocID="{69FFC9F6-A707-4205-8389-E82A45D2751A}" presName="linearFlow" presStyleCnt="0">
        <dgm:presLayoutVars>
          <dgm:dir/>
          <dgm:animLvl val="lvl"/>
          <dgm:resizeHandles val="exact"/>
        </dgm:presLayoutVars>
      </dgm:prSet>
      <dgm:spPr/>
    </dgm:pt>
    <dgm:pt modelId="{8AB9A458-C83E-4848-ADAE-8C859E1C3C37}" type="pres">
      <dgm:prSet presAssocID="{5E25A207-B537-4609-8A30-8D38E57B0331}" presName="composite" presStyleCnt="0"/>
      <dgm:spPr/>
    </dgm:pt>
    <dgm:pt modelId="{A3C3C4B0-476E-431E-B03B-67CC2AFE89DB}" type="pres">
      <dgm:prSet presAssocID="{5E25A207-B537-4609-8A30-8D38E57B0331}" presName="parentText" presStyleLbl="alignNode1" presStyleIdx="0" presStyleCnt="4">
        <dgm:presLayoutVars>
          <dgm:chMax val="1"/>
          <dgm:bulletEnabled val="1"/>
        </dgm:presLayoutVars>
      </dgm:prSet>
      <dgm:spPr/>
    </dgm:pt>
    <dgm:pt modelId="{1B39B3AD-9CA1-4625-BC6F-A37844BCAF01}" type="pres">
      <dgm:prSet presAssocID="{5E25A207-B537-4609-8A30-8D38E57B0331}" presName="descendantText" presStyleLbl="alignAcc1" presStyleIdx="0" presStyleCnt="4" custScaleX="100871">
        <dgm:presLayoutVars>
          <dgm:bulletEnabled val="1"/>
        </dgm:presLayoutVars>
      </dgm:prSet>
      <dgm:spPr/>
    </dgm:pt>
    <dgm:pt modelId="{606FDD12-AD0E-4EAA-830F-C7709A819673}" type="pres">
      <dgm:prSet presAssocID="{9AAF7C59-2B44-48B1-B4A2-4E93DB185351}" presName="sp" presStyleCnt="0"/>
      <dgm:spPr/>
    </dgm:pt>
    <dgm:pt modelId="{F4A70DFE-9F9A-456A-AA94-815B821840BA}" type="pres">
      <dgm:prSet presAssocID="{A96C2798-8CA0-46C3-BC63-7FF323158021}" presName="composite" presStyleCnt="0"/>
      <dgm:spPr/>
    </dgm:pt>
    <dgm:pt modelId="{1DED2C5A-FFDD-45A6-8CB9-60FF83D4C9CF}" type="pres">
      <dgm:prSet presAssocID="{A96C2798-8CA0-46C3-BC63-7FF323158021}" presName="parentText" presStyleLbl="alignNode1" presStyleIdx="1" presStyleCnt="4">
        <dgm:presLayoutVars>
          <dgm:chMax val="1"/>
          <dgm:bulletEnabled val="1"/>
        </dgm:presLayoutVars>
      </dgm:prSet>
      <dgm:spPr/>
    </dgm:pt>
    <dgm:pt modelId="{37E0D5FE-87FD-4BE1-BE16-AC29F285235C}" type="pres">
      <dgm:prSet presAssocID="{A96C2798-8CA0-46C3-BC63-7FF323158021}" presName="descendantText" presStyleLbl="alignAcc1" presStyleIdx="1" presStyleCnt="4" custScaleX="100119">
        <dgm:presLayoutVars>
          <dgm:bulletEnabled val="1"/>
        </dgm:presLayoutVars>
      </dgm:prSet>
      <dgm:spPr/>
    </dgm:pt>
    <dgm:pt modelId="{035AC290-93BE-4149-BCC7-CB57FCABF0D5}" type="pres">
      <dgm:prSet presAssocID="{5A67AC34-6F23-4B7B-A352-38F46879868C}" presName="sp" presStyleCnt="0"/>
      <dgm:spPr/>
    </dgm:pt>
    <dgm:pt modelId="{9F632E13-C5D6-477D-8F3C-6B5050314B7D}" type="pres">
      <dgm:prSet presAssocID="{9C510AD0-BD68-4989-A3C3-3E9344E07CF1}" presName="composite" presStyleCnt="0"/>
      <dgm:spPr/>
    </dgm:pt>
    <dgm:pt modelId="{1484BAA3-197E-4A39-9F48-39F42B1CB7CD}" type="pres">
      <dgm:prSet presAssocID="{9C510AD0-BD68-4989-A3C3-3E9344E07CF1}" presName="parentText" presStyleLbl="alignNode1" presStyleIdx="2" presStyleCnt="4" custLinFactNeighborY="169">
        <dgm:presLayoutVars>
          <dgm:chMax val="1"/>
          <dgm:bulletEnabled val="1"/>
        </dgm:presLayoutVars>
      </dgm:prSet>
      <dgm:spPr/>
    </dgm:pt>
    <dgm:pt modelId="{1AACB658-62C4-45A6-B098-AAAA9D340BAD}" type="pres">
      <dgm:prSet presAssocID="{9C510AD0-BD68-4989-A3C3-3E9344E07CF1}" presName="descendantText" presStyleLbl="alignAcc1" presStyleIdx="2" presStyleCnt="4">
        <dgm:presLayoutVars>
          <dgm:bulletEnabled val="1"/>
        </dgm:presLayoutVars>
      </dgm:prSet>
      <dgm:spPr/>
    </dgm:pt>
    <dgm:pt modelId="{2092C762-C24C-43D9-B7CF-0B4A9C184F56}" type="pres">
      <dgm:prSet presAssocID="{DC2EE9AE-C835-4315-801E-7F106663F461}" presName="sp" presStyleCnt="0"/>
      <dgm:spPr/>
    </dgm:pt>
    <dgm:pt modelId="{6931B4DC-F328-4B36-B40F-FE0A284F1F08}" type="pres">
      <dgm:prSet presAssocID="{8FF9951F-97C6-4818-B67A-0D57D9132E92}" presName="composite" presStyleCnt="0"/>
      <dgm:spPr/>
    </dgm:pt>
    <dgm:pt modelId="{CD27DF8B-4B42-47A6-BD4B-1A3D79A9E4C5}" type="pres">
      <dgm:prSet presAssocID="{8FF9951F-97C6-4818-B67A-0D57D9132E92}" presName="parentText" presStyleLbl="alignNode1" presStyleIdx="3" presStyleCnt="4">
        <dgm:presLayoutVars>
          <dgm:chMax val="1"/>
          <dgm:bulletEnabled val="1"/>
        </dgm:presLayoutVars>
      </dgm:prSet>
      <dgm:spPr/>
    </dgm:pt>
    <dgm:pt modelId="{1C3B8E09-FA19-4BE7-98FF-F76E30D0AB58}" type="pres">
      <dgm:prSet presAssocID="{8FF9951F-97C6-4818-B67A-0D57D9132E92}" presName="descendantText" presStyleLbl="alignAcc1" presStyleIdx="3" presStyleCnt="4">
        <dgm:presLayoutVars>
          <dgm:bulletEnabled val="1"/>
        </dgm:presLayoutVars>
      </dgm:prSet>
      <dgm:spPr/>
    </dgm:pt>
  </dgm:ptLst>
  <dgm:cxnLst>
    <dgm:cxn modelId="{C197A601-E5BA-4FA4-8168-6AE7C825D999}" srcId="{69FFC9F6-A707-4205-8389-E82A45D2751A}" destId="{A96C2798-8CA0-46C3-BC63-7FF323158021}" srcOrd="1" destOrd="0" parTransId="{758C5787-F06C-46D2-8A2D-7E0FF8C27F97}" sibTransId="{5A67AC34-6F23-4B7B-A352-38F46879868C}"/>
    <dgm:cxn modelId="{ABD35904-1613-4059-B76B-70A8CF5C2504}" srcId="{69FFC9F6-A707-4205-8389-E82A45D2751A}" destId="{9C510AD0-BD68-4989-A3C3-3E9344E07CF1}" srcOrd="2" destOrd="0" parTransId="{3BC47A4B-1492-4DB4-AE24-3C0624C88DC7}" sibTransId="{DC2EE9AE-C835-4315-801E-7F106663F461}"/>
    <dgm:cxn modelId="{ABE82817-5827-4A30-810E-83733CB6FE13}" srcId="{8FF9951F-97C6-4818-B67A-0D57D9132E92}" destId="{F7566625-AD18-49A9-9393-5463EFC73FEA}" srcOrd="0" destOrd="0" parTransId="{73CD5518-87F3-45C1-8F50-8E603D270BED}" sibTransId="{9F2475B4-3F8C-4331-A0BC-7E48CF64B1D7}"/>
    <dgm:cxn modelId="{17D36920-EF4B-4E69-830C-867859984B4B}" type="presOf" srcId="{F7566625-AD18-49A9-9393-5463EFC73FEA}" destId="{1C3B8E09-FA19-4BE7-98FF-F76E30D0AB58}" srcOrd="0" destOrd="0" presId="urn:microsoft.com/office/officeart/2005/8/layout/chevron2"/>
    <dgm:cxn modelId="{DA988639-F8B4-4228-87DA-D5F72B6E4512}" type="presOf" srcId="{754FFD29-FFC8-465C-8EEA-E297A72D3B43}" destId="{1AACB658-62C4-45A6-B098-AAAA9D340BAD}" srcOrd="0" destOrd="0" presId="urn:microsoft.com/office/officeart/2005/8/layout/chevron2"/>
    <dgm:cxn modelId="{54BEBE63-D73C-4E28-9EE3-0505D6E40B55}" type="presOf" srcId="{7583B707-460A-4C34-A00B-FE62861B02E0}" destId="{1B39B3AD-9CA1-4625-BC6F-A37844BCAF01}" srcOrd="0" destOrd="0" presId="urn:microsoft.com/office/officeart/2005/8/layout/chevron2"/>
    <dgm:cxn modelId="{57018A45-B98D-4DEE-BECA-95D683C0683C}" srcId="{5E25A207-B537-4609-8A30-8D38E57B0331}" destId="{7583B707-460A-4C34-A00B-FE62861B02E0}" srcOrd="0" destOrd="0" parTransId="{D0CB5CE3-A33B-4D4C-AF76-5E10FEC69226}" sibTransId="{C3DED542-21CC-4CC9-A895-AD82AD1331A2}"/>
    <dgm:cxn modelId="{837D776B-4B23-4FE0-9DE3-9D6F6F409EF1}" srcId="{69FFC9F6-A707-4205-8389-E82A45D2751A}" destId="{8FF9951F-97C6-4818-B67A-0D57D9132E92}" srcOrd="3" destOrd="0" parTransId="{0FD85A66-3DB7-42D0-99F5-9BFF860FB346}" sibTransId="{F7958C5A-027A-4EFA-A5D2-10587BFE6C89}"/>
    <dgm:cxn modelId="{174B586F-6E7A-4F34-9E12-55016D6E83C2}" type="presOf" srcId="{8FF9951F-97C6-4818-B67A-0D57D9132E92}" destId="{CD27DF8B-4B42-47A6-BD4B-1A3D79A9E4C5}" srcOrd="0" destOrd="0" presId="urn:microsoft.com/office/officeart/2005/8/layout/chevron2"/>
    <dgm:cxn modelId="{AF71E886-8C54-48E8-9259-376C17169E44}" type="presOf" srcId="{5E25A207-B537-4609-8A30-8D38E57B0331}" destId="{A3C3C4B0-476E-431E-B03B-67CC2AFE89DB}" srcOrd="0" destOrd="0" presId="urn:microsoft.com/office/officeart/2005/8/layout/chevron2"/>
    <dgm:cxn modelId="{E6EA3E87-52B6-4786-8307-A1FE1A3455B8}" type="presOf" srcId="{A96C2798-8CA0-46C3-BC63-7FF323158021}" destId="{1DED2C5A-FFDD-45A6-8CB9-60FF83D4C9CF}" srcOrd="0" destOrd="0" presId="urn:microsoft.com/office/officeart/2005/8/layout/chevron2"/>
    <dgm:cxn modelId="{B55EF287-33DE-418A-A811-D1A431191FEF}" srcId="{9C510AD0-BD68-4989-A3C3-3E9344E07CF1}" destId="{754FFD29-FFC8-465C-8EEA-E297A72D3B43}" srcOrd="0" destOrd="0" parTransId="{B30417D2-7C17-4C0E-823B-FADAAA7DE3EA}" sibTransId="{3A6F7635-FED7-49BB-AD78-C962A5FCC5DA}"/>
    <dgm:cxn modelId="{330D84AD-A5DB-44DF-9792-5D2F45AB8222}" srcId="{69FFC9F6-A707-4205-8389-E82A45D2751A}" destId="{5E25A207-B537-4609-8A30-8D38E57B0331}" srcOrd="0" destOrd="0" parTransId="{4C7759D0-0D06-4123-B953-2B60EC27E369}" sibTransId="{9AAF7C59-2B44-48B1-B4A2-4E93DB185351}"/>
    <dgm:cxn modelId="{567488C5-62A4-4059-A2A7-A01A4EC48A43}" type="presOf" srcId="{9C510AD0-BD68-4989-A3C3-3E9344E07CF1}" destId="{1484BAA3-197E-4A39-9F48-39F42B1CB7CD}" srcOrd="0" destOrd="0" presId="urn:microsoft.com/office/officeart/2005/8/layout/chevron2"/>
    <dgm:cxn modelId="{ADF4B9E2-7925-41F2-80AD-1D54332CC083}" type="presOf" srcId="{69FFC9F6-A707-4205-8389-E82A45D2751A}" destId="{B7CE4F5E-A286-4D6B-931D-2C90364FAC1D}" srcOrd="0" destOrd="0" presId="urn:microsoft.com/office/officeart/2005/8/layout/chevron2"/>
    <dgm:cxn modelId="{3C4424EC-1DB1-4C3D-8452-7FE5DF0C3E76}" srcId="{A96C2798-8CA0-46C3-BC63-7FF323158021}" destId="{4B180C35-1C70-452F-8D02-0245148F5CC4}" srcOrd="0" destOrd="0" parTransId="{5713FC78-9EDF-4C47-9EE3-C1104291595D}" sibTransId="{37320905-EE73-45A1-AE5B-FEFF2EAFDCB4}"/>
    <dgm:cxn modelId="{C721CDF5-12CB-4BF6-88F0-9C6CCBA6ECF1}" type="presOf" srcId="{4B180C35-1C70-452F-8D02-0245148F5CC4}" destId="{37E0D5FE-87FD-4BE1-BE16-AC29F285235C}" srcOrd="0" destOrd="0" presId="urn:microsoft.com/office/officeart/2005/8/layout/chevron2"/>
    <dgm:cxn modelId="{8B2248E1-E0E3-4195-9D48-B170EE70E028}" type="presParOf" srcId="{B7CE4F5E-A286-4D6B-931D-2C90364FAC1D}" destId="{8AB9A458-C83E-4848-ADAE-8C859E1C3C37}" srcOrd="0" destOrd="0" presId="urn:microsoft.com/office/officeart/2005/8/layout/chevron2"/>
    <dgm:cxn modelId="{70654934-13BB-4257-8172-C6813B2BD75C}" type="presParOf" srcId="{8AB9A458-C83E-4848-ADAE-8C859E1C3C37}" destId="{A3C3C4B0-476E-431E-B03B-67CC2AFE89DB}" srcOrd="0" destOrd="0" presId="urn:microsoft.com/office/officeart/2005/8/layout/chevron2"/>
    <dgm:cxn modelId="{C5A207DB-A847-4EE6-95D6-5D833B016833}" type="presParOf" srcId="{8AB9A458-C83E-4848-ADAE-8C859E1C3C37}" destId="{1B39B3AD-9CA1-4625-BC6F-A37844BCAF01}" srcOrd="1" destOrd="0" presId="urn:microsoft.com/office/officeart/2005/8/layout/chevron2"/>
    <dgm:cxn modelId="{C6235F40-839F-47A4-9832-99070CCE8183}" type="presParOf" srcId="{B7CE4F5E-A286-4D6B-931D-2C90364FAC1D}" destId="{606FDD12-AD0E-4EAA-830F-C7709A819673}" srcOrd="1" destOrd="0" presId="urn:microsoft.com/office/officeart/2005/8/layout/chevron2"/>
    <dgm:cxn modelId="{4DE39ED5-2F9B-49AE-A708-A31D16386E09}" type="presParOf" srcId="{B7CE4F5E-A286-4D6B-931D-2C90364FAC1D}" destId="{F4A70DFE-9F9A-456A-AA94-815B821840BA}" srcOrd="2" destOrd="0" presId="urn:microsoft.com/office/officeart/2005/8/layout/chevron2"/>
    <dgm:cxn modelId="{EAF77BEC-77F5-40DC-9BDB-46E66EA1BED3}" type="presParOf" srcId="{F4A70DFE-9F9A-456A-AA94-815B821840BA}" destId="{1DED2C5A-FFDD-45A6-8CB9-60FF83D4C9CF}" srcOrd="0" destOrd="0" presId="urn:microsoft.com/office/officeart/2005/8/layout/chevron2"/>
    <dgm:cxn modelId="{1C63C59E-E038-4A49-A9DE-C20B5666A62B}" type="presParOf" srcId="{F4A70DFE-9F9A-456A-AA94-815B821840BA}" destId="{37E0D5FE-87FD-4BE1-BE16-AC29F285235C}" srcOrd="1" destOrd="0" presId="urn:microsoft.com/office/officeart/2005/8/layout/chevron2"/>
    <dgm:cxn modelId="{FD7C4A20-0E1E-4B90-A1A5-51E5E2F94FFE}" type="presParOf" srcId="{B7CE4F5E-A286-4D6B-931D-2C90364FAC1D}" destId="{035AC290-93BE-4149-BCC7-CB57FCABF0D5}" srcOrd="3" destOrd="0" presId="urn:microsoft.com/office/officeart/2005/8/layout/chevron2"/>
    <dgm:cxn modelId="{BDAFD4F3-8A14-4EB9-B4B0-9D7A0D6043BC}" type="presParOf" srcId="{B7CE4F5E-A286-4D6B-931D-2C90364FAC1D}" destId="{9F632E13-C5D6-477D-8F3C-6B5050314B7D}" srcOrd="4" destOrd="0" presId="urn:microsoft.com/office/officeart/2005/8/layout/chevron2"/>
    <dgm:cxn modelId="{1E19544A-306E-4AB1-9783-7385AE1AE1D5}" type="presParOf" srcId="{9F632E13-C5D6-477D-8F3C-6B5050314B7D}" destId="{1484BAA3-197E-4A39-9F48-39F42B1CB7CD}" srcOrd="0" destOrd="0" presId="urn:microsoft.com/office/officeart/2005/8/layout/chevron2"/>
    <dgm:cxn modelId="{1BF740AF-9E97-40D8-A8F4-D0B826023E9F}" type="presParOf" srcId="{9F632E13-C5D6-477D-8F3C-6B5050314B7D}" destId="{1AACB658-62C4-45A6-B098-AAAA9D340BAD}" srcOrd="1" destOrd="0" presId="urn:microsoft.com/office/officeart/2005/8/layout/chevron2"/>
    <dgm:cxn modelId="{63A23298-5CC2-4062-BB60-4EF405A356EA}" type="presParOf" srcId="{B7CE4F5E-A286-4D6B-931D-2C90364FAC1D}" destId="{2092C762-C24C-43D9-B7CF-0B4A9C184F56}" srcOrd="5" destOrd="0" presId="urn:microsoft.com/office/officeart/2005/8/layout/chevron2"/>
    <dgm:cxn modelId="{F2046B61-BB95-457D-B297-0D7B32283ACF}" type="presParOf" srcId="{B7CE4F5E-A286-4D6B-931D-2C90364FAC1D}" destId="{6931B4DC-F328-4B36-B40F-FE0A284F1F08}" srcOrd="6" destOrd="0" presId="urn:microsoft.com/office/officeart/2005/8/layout/chevron2"/>
    <dgm:cxn modelId="{EA3D6C96-098F-4AE7-AC9E-CBB03E27B081}" type="presParOf" srcId="{6931B4DC-F328-4B36-B40F-FE0A284F1F08}" destId="{CD27DF8B-4B42-47A6-BD4B-1A3D79A9E4C5}" srcOrd="0" destOrd="0" presId="urn:microsoft.com/office/officeart/2005/8/layout/chevron2"/>
    <dgm:cxn modelId="{3D940D1E-4984-4262-B2CB-31AD6E429818}" type="presParOf" srcId="{6931B4DC-F328-4B36-B40F-FE0A284F1F08}" destId="{1C3B8E09-FA19-4BE7-98FF-F76E30D0AB5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1A07C-FCC1-4D7B-B811-ED8EAD505455}">
      <dsp:nvSpPr>
        <dsp:cNvPr id="0" name=""/>
        <dsp:cNvSpPr/>
      </dsp:nvSpPr>
      <dsp:spPr>
        <a:xfrm>
          <a:off x="0" y="2946"/>
          <a:ext cx="7886700" cy="68581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2802EA-7952-41C1-AEE7-B58ECE12F518}">
      <dsp:nvSpPr>
        <dsp:cNvPr id="0" name=""/>
        <dsp:cNvSpPr/>
      </dsp:nvSpPr>
      <dsp:spPr>
        <a:xfrm>
          <a:off x="207458" y="157254"/>
          <a:ext cx="377197" cy="3771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A04EBE-7762-4131-8297-96C4280A2B42}">
      <dsp:nvSpPr>
        <dsp:cNvPr id="0" name=""/>
        <dsp:cNvSpPr/>
      </dsp:nvSpPr>
      <dsp:spPr>
        <a:xfrm>
          <a:off x="792113" y="2946"/>
          <a:ext cx="3549015" cy="685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582" tIns="72582" rIns="72582" bIns="72582" numCol="1" spcCol="1270" anchor="ctr" anchorCtr="0">
          <a:noAutofit/>
        </a:bodyPr>
        <a:lstStyle/>
        <a:p>
          <a:pPr marL="0" lvl="0" indent="0" algn="l" defTabSz="800100">
            <a:lnSpc>
              <a:spcPct val="100000"/>
            </a:lnSpc>
            <a:spcBef>
              <a:spcPct val="0"/>
            </a:spcBef>
            <a:spcAft>
              <a:spcPct val="35000"/>
            </a:spcAft>
            <a:buNone/>
          </a:pPr>
          <a:r>
            <a:rPr lang="en-US" sz="1800" kern="1200"/>
            <a:t>Clinical Choice</a:t>
          </a:r>
        </a:p>
      </dsp:txBody>
      <dsp:txXfrm>
        <a:off x="792113" y="2946"/>
        <a:ext cx="3549015" cy="685812"/>
      </dsp:txXfrm>
    </dsp:sp>
    <dsp:sp modelId="{5DEB863C-66B9-4607-8714-5662DA463FFF}">
      <dsp:nvSpPr>
        <dsp:cNvPr id="0" name=""/>
        <dsp:cNvSpPr/>
      </dsp:nvSpPr>
      <dsp:spPr>
        <a:xfrm>
          <a:off x="4341128" y="2946"/>
          <a:ext cx="3544796" cy="685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582" tIns="72582" rIns="72582" bIns="72582" numCol="1" spcCol="1270" anchor="ctr" anchorCtr="0">
          <a:noAutofit/>
        </a:bodyPr>
        <a:lstStyle/>
        <a:p>
          <a:pPr marL="0" lvl="0" indent="0" algn="l" defTabSz="533400">
            <a:lnSpc>
              <a:spcPct val="100000"/>
            </a:lnSpc>
            <a:spcBef>
              <a:spcPct val="0"/>
            </a:spcBef>
            <a:spcAft>
              <a:spcPct val="35000"/>
            </a:spcAft>
            <a:buNone/>
          </a:pPr>
          <a:r>
            <a:rPr lang="en-US" sz="1200" kern="1200" baseline="0"/>
            <a:t>Products, resources, order sets</a:t>
          </a:r>
        </a:p>
        <a:p>
          <a:pPr marL="0" lvl="0" indent="0" algn="l" defTabSz="533400">
            <a:lnSpc>
              <a:spcPct val="100000"/>
            </a:lnSpc>
            <a:spcBef>
              <a:spcPct val="0"/>
            </a:spcBef>
            <a:spcAft>
              <a:spcPct val="35000"/>
            </a:spcAft>
            <a:buNone/>
          </a:pPr>
          <a:r>
            <a:rPr lang="en-US" sz="1200" kern="1200" baseline="0"/>
            <a:t>Driven by organizational availability, existing standards</a:t>
          </a:r>
        </a:p>
      </dsp:txBody>
      <dsp:txXfrm>
        <a:off x="4341128" y="2946"/>
        <a:ext cx="3544796" cy="685812"/>
      </dsp:txXfrm>
    </dsp:sp>
    <dsp:sp modelId="{41ED04EF-B407-4791-AC21-A9AC7926197F}">
      <dsp:nvSpPr>
        <dsp:cNvPr id="0" name=""/>
        <dsp:cNvSpPr/>
      </dsp:nvSpPr>
      <dsp:spPr>
        <a:xfrm>
          <a:off x="0" y="860212"/>
          <a:ext cx="7886700" cy="685812"/>
        </a:xfrm>
        <a:prstGeom prst="roundRect">
          <a:avLst>
            <a:gd name="adj" fmla="val 10000"/>
          </a:avLst>
        </a:prstGeom>
        <a:solidFill>
          <a:srgbClr val="658D1B"/>
        </a:solidFill>
        <a:ln>
          <a:noFill/>
        </a:ln>
        <a:effectLst/>
      </dsp:spPr>
      <dsp:style>
        <a:lnRef idx="0">
          <a:scrgbClr r="0" g="0" b="0"/>
        </a:lnRef>
        <a:fillRef idx="1">
          <a:scrgbClr r="0" g="0" b="0"/>
        </a:fillRef>
        <a:effectRef idx="0">
          <a:scrgbClr r="0" g="0" b="0"/>
        </a:effectRef>
        <a:fontRef idx="minor"/>
      </dsp:style>
    </dsp:sp>
    <dsp:sp modelId="{05823757-6D9C-4534-B1BB-DD22570B8D20}">
      <dsp:nvSpPr>
        <dsp:cNvPr id="0" name=""/>
        <dsp:cNvSpPr/>
      </dsp:nvSpPr>
      <dsp:spPr>
        <a:xfrm>
          <a:off x="207458" y="1014520"/>
          <a:ext cx="377197" cy="3771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413932-D70D-48DE-8D3A-1AEF1B452EA0}">
      <dsp:nvSpPr>
        <dsp:cNvPr id="0" name=""/>
        <dsp:cNvSpPr/>
      </dsp:nvSpPr>
      <dsp:spPr>
        <a:xfrm>
          <a:off x="792113" y="860212"/>
          <a:ext cx="3549015" cy="685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582" tIns="72582" rIns="72582" bIns="72582" numCol="1" spcCol="1270" anchor="ctr" anchorCtr="0">
          <a:noAutofit/>
        </a:bodyPr>
        <a:lstStyle/>
        <a:p>
          <a:pPr marL="0" lvl="0" indent="0" algn="l" defTabSz="800100">
            <a:lnSpc>
              <a:spcPct val="100000"/>
            </a:lnSpc>
            <a:spcBef>
              <a:spcPct val="0"/>
            </a:spcBef>
            <a:spcAft>
              <a:spcPct val="35000"/>
            </a:spcAft>
            <a:buNone/>
          </a:pPr>
          <a:r>
            <a:rPr lang="en-US" sz="1800" kern="1200"/>
            <a:t>Care delivery: organization</a:t>
          </a:r>
        </a:p>
      </dsp:txBody>
      <dsp:txXfrm>
        <a:off x="792113" y="860212"/>
        <a:ext cx="3549015" cy="685812"/>
      </dsp:txXfrm>
    </dsp:sp>
    <dsp:sp modelId="{FFD9F4CE-69C5-4A19-A808-AF7DD8DF71F9}">
      <dsp:nvSpPr>
        <dsp:cNvPr id="0" name=""/>
        <dsp:cNvSpPr/>
      </dsp:nvSpPr>
      <dsp:spPr>
        <a:xfrm>
          <a:off x="4341128" y="860212"/>
          <a:ext cx="3544796" cy="685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582" tIns="72582" rIns="72582" bIns="72582" numCol="1" spcCol="1270" anchor="ctr" anchorCtr="0">
          <a:noAutofit/>
        </a:bodyPr>
        <a:lstStyle/>
        <a:p>
          <a:pPr marL="0" lvl="0" indent="0" algn="l" defTabSz="533400">
            <a:lnSpc>
              <a:spcPct val="100000"/>
            </a:lnSpc>
            <a:spcBef>
              <a:spcPct val="0"/>
            </a:spcBef>
            <a:spcAft>
              <a:spcPct val="35000"/>
            </a:spcAft>
            <a:buNone/>
          </a:pPr>
          <a:r>
            <a:rPr lang="en-US" sz="1200" kern="1200"/>
            <a:t>CIN Practice</a:t>
          </a:r>
          <a:r>
            <a:rPr lang="en-US" sz="1200" kern="1200" baseline="0"/>
            <a:t> variation, palliative care, LOS</a:t>
          </a:r>
          <a:endParaRPr lang="en-US" sz="1200" kern="1200"/>
        </a:p>
        <a:p>
          <a:pPr marL="0" lvl="0" indent="0" algn="l" defTabSz="533400">
            <a:lnSpc>
              <a:spcPct val="100000"/>
            </a:lnSpc>
            <a:spcBef>
              <a:spcPct val="0"/>
            </a:spcBef>
            <a:spcAft>
              <a:spcPct val="35000"/>
            </a:spcAft>
            <a:buNone/>
          </a:pPr>
          <a:r>
            <a:rPr lang="en-US" sz="1200" kern="1200"/>
            <a:t>Driven by  system workflows, state requirements</a:t>
          </a:r>
        </a:p>
      </dsp:txBody>
      <dsp:txXfrm>
        <a:off x="4341128" y="860212"/>
        <a:ext cx="3544796" cy="685812"/>
      </dsp:txXfrm>
    </dsp:sp>
    <dsp:sp modelId="{27CD12DC-91E0-4AB8-A34A-E66B3CB35AE2}">
      <dsp:nvSpPr>
        <dsp:cNvPr id="0" name=""/>
        <dsp:cNvSpPr/>
      </dsp:nvSpPr>
      <dsp:spPr>
        <a:xfrm>
          <a:off x="0" y="1717478"/>
          <a:ext cx="7886700" cy="685812"/>
        </a:xfrm>
        <a:prstGeom prst="roundRect">
          <a:avLst>
            <a:gd name="adj" fmla="val 1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sp>
    <dsp:sp modelId="{3D3EB463-C2AE-4AD7-9BB6-BADB6A86173F}">
      <dsp:nvSpPr>
        <dsp:cNvPr id="0" name=""/>
        <dsp:cNvSpPr/>
      </dsp:nvSpPr>
      <dsp:spPr>
        <a:xfrm>
          <a:off x="207458" y="1871786"/>
          <a:ext cx="377197" cy="3771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7FA86E-633C-4D4B-86B3-24F05E162878}">
      <dsp:nvSpPr>
        <dsp:cNvPr id="0" name=""/>
        <dsp:cNvSpPr/>
      </dsp:nvSpPr>
      <dsp:spPr>
        <a:xfrm>
          <a:off x="792113" y="1717478"/>
          <a:ext cx="3549015" cy="685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582" tIns="72582" rIns="72582" bIns="72582" numCol="1" spcCol="1270" anchor="ctr" anchorCtr="0">
          <a:noAutofit/>
        </a:bodyPr>
        <a:lstStyle/>
        <a:p>
          <a:pPr marL="0" lvl="0" indent="0" algn="l" defTabSz="800100">
            <a:lnSpc>
              <a:spcPct val="100000"/>
            </a:lnSpc>
            <a:spcBef>
              <a:spcPct val="0"/>
            </a:spcBef>
            <a:spcAft>
              <a:spcPct val="35000"/>
            </a:spcAft>
            <a:buNone/>
          </a:pPr>
          <a:r>
            <a:rPr lang="en-US" sz="1800" kern="1200"/>
            <a:t>Care delivery: clinician</a:t>
          </a:r>
        </a:p>
      </dsp:txBody>
      <dsp:txXfrm>
        <a:off x="792113" y="1717478"/>
        <a:ext cx="3549015" cy="685812"/>
      </dsp:txXfrm>
    </dsp:sp>
    <dsp:sp modelId="{49744C3A-D3F6-4211-9855-30C36BAE186D}">
      <dsp:nvSpPr>
        <dsp:cNvPr id="0" name=""/>
        <dsp:cNvSpPr/>
      </dsp:nvSpPr>
      <dsp:spPr>
        <a:xfrm>
          <a:off x="4341128" y="1717478"/>
          <a:ext cx="3544796" cy="685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582" tIns="72582" rIns="72582" bIns="72582" numCol="1" spcCol="1270" anchor="ctr" anchorCtr="0">
          <a:noAutofit/>
        </a:bodyPr>
        <a:lstStyle/>
        <a:p>
          <a:pPr marL="0" lvl="0" indent="0" algn="l" defTabSz="533400">
            <a:lnSpc>
              <a:spcPct val="100000"/>
            </a:lnSpc>
            <a:spcBef>
              <a:spcPct val="0"/>
            </a:spcBef>
            <a:spcAft>
              <a:spcPct val="35000"/>
            </a:spcAft>
            <a:buNone/>
          </a:pPr>
          <a:r>
            <a:rPr lang="en-US" sz="1200" kern="1200"/>
            <a:t>Physician variation within a DRG, or practice</a:t>
          </a:r>
        </a:p>
        <a:p>
          <a:pPr marL="0" lvl="0" indent="0" algn="l" defTabSz="533400">
            <a:lnSpc>
              <a:spcPct val="100000"/>
            </a:lnSpc>
            <a:spcBef>
              <a:spcPct val="0"/>
            </a:spcBef>
            <a:spcAft>
              <a:spcPct val="35000"/>
            </a:spcAft>
            <a:buNone/>
          </a:pPr>
          <a:r>
            <a:rPr lang="en-US" sz="1200" kern="1200"/>
            <a:t>Driven by workflows, practice patterns, history and autonomy</a:t>
          </a:r>
        </a:p>
      </dsp:txBody>
      <dsp:txXfrm>
        <a:off x="4341128" y="1717478"/>
        <a:ext cx="3544796" cy="685812"/>
      </dsp:txXfrm>
    </dsp:sp>
    <dsp:sp modelId="{8175BF20-C38B-4F73-A984-BAC2A5D93CD5}">
      <dsp:nvSpPr>
        <dsp:cNvPr id="0" name=""/>
        <dsp:cNvSpPr/>
      </dsp:nvSpPr>
      <dsp:spPr>
        <a:xfrm>
          <a:off x="0" y="2574744"/>
          <a:ext cx="7886700" cy="685812"/>
        </a:xfrm>
        <a:prstGeom prst="roundRect">
          <a:avLst>
            <a:gd name="adj" fmla="val 1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dsp:style>
    </dsp:sp>
    <dsp:sp modelId="{D6CEF001-327E-45DB-A596-79A6304B47F2}">
      <dsp:nvSpPr>
        <dsp:cNvPr id="0" name=""/>
        <dsp:cNvSpPr/>
      </dsp:nvSpPr>
      <dsp:spPr>
        <a:xfrm>
          <a:off x="207458" y="2729052"/>
          <a:ext cx="377197" cy="3771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EA15F6-9E19-4476-98F9-0BE64D7209D5}">
      <dsp:nvSpPr>
        <dsp:cNvPr id="0" name=""/>
        <dsp:cNvSpPr/>
      </dsp:nvSpPr>
      <dsp:spPr>
        <a:xfrm>
          <a:off x="792113" y="2574744"/>
          <a:ext cx="3549015" cy="685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582" tIns="72582" rIns="72582" bIns="72582" numCol="1" spcCol="1270" anchor="ctr" anchorCtr="0">
          <a:noAutofit/>
        </a:bodyPr>
        <a:lstStyle/>
        <a:p>
          <a:pPr marL="0" lvl="0" indent="0" algn="l" defTabSz="800100">
            <a:lnSpc>
              <a:spcPct val="100000"/>
            </a:lnSpc>
            <a:spcBef>
              <a:spcPct val="0"/>
            </a:spcBef>
            <a:spcAft>
              <a:spcPct val="35000"/>
            </a:spcAft>
            <a:buNone/>
          </a:pPr>
          <a:r>
            <a:rPr lang="en-US" sz="1800" kern="1200"/>
            <a:t>Appropriate care</a:t>
          </a:r>
        </a:p>
      </dsp:txBody>
      <dsp:txXfrm>
        <a:off x="792113" y="2574744"/>
        <a:ext cx="3549015" cy="685812"/>
      </dsp:txXfrm>
    </dsp:sp>
    <dsp:sp modelId="{04BD90DC-FEEA-4613-9638-C5EF58C76F6E}">
      <dsp:nvSpPr>
        <dsp:cNvPr id="0" name=""/>
        <dsp:cNvSpPr/>
      </dsp:nvSpPr>
      <dsp:spPr>
        <a:xfrm>
          <a:off x="4341128" y="2574744"/>
          <a:ext cx="3544796" cy="685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582" tIns="72582" rIns="72582" bIns="72582" numCol="1" spcCol="1270" anchor="ctr" anchorCtr="0">
          <a:noAutofit/>
        </a:bodyPr>
        <a:lstStyle/>
        <a:p>
          <a:pPr marL="0" lvl="0" indent="0" algn="l" defTabSz="533400">
            <a:lnSpc>
              <a:spcPct val="100000"/>
            </a:lnSpc>
            <a:spcBef>
              <a:spcPct val="0"/>
            </a:spcBef>
            <a:spcAft>
              <a:spcPct val="35000"/>
            </a:spcAft>
            <a:buNone/>
          </a:pPr>
          <a:r>
            <a:rPr lang="en-US" sz="1200" kern="1200"/>
            <a:t>Choosing Wisely, Evidence based care</a:t>
          </a:r>
        </a:p>
        <a:p>
          <a:pPr marL="0" lvl="0" indent="0" algn="l" defTabSz="533400">
            <a:lnSpc>
              <a:spcPct val="100000"/>
            </a:lnSpc>
            <a:spcBef>
              <a:spcPct val="0"/>
            </a:spcBef>
            <a:spcAft>
              <a:spcPct val="35000"/>
            </a:spcAft>
            <a:buNone/>
          </a:pPr>
          <a:r>
            <a:rPr lang="en-US" sz="1200" kern="1200"/>
            <a:t>Driven by autonomy, history</a:t>
          </a:r>
        </a:p>
      </dsp:txBody>
      <dsp:txXfrm>
        <a:off x="4341128" y="2574744"/>
        <a:ext cx="3544796" cy="6858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3C4B0-476E-431E-B03B-67CC2AFE89DB}">
      <dsp:nvSpPr>
        <dsp:cNvPr id="0" name=""/>
        <dsp:cNvSpPr/>
      </dsp:nvSpPr>
      <dsp:spPr>
        <a:xfrm rot="5400000">
          <a:off x="-197434" y="191551"/>
          <a:ext cx="1237264" cy="866084"/>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AIDET</a:t>
          </a:r>
        </a:p>
      </dsp:txBody>
      <dsp:txXfrm rot="-5400000">
        <a:off x="-11844" y="439003"/>
        <a:ext cx="866084" cy="371180"/>
      </dsp:txXfrm>
    </dsp:sp>
    <dsp:sp modelId="{1B39B3AD-9CA1-4625-BC6F-A37844BCAF01}">
      <dsp:nvSpPr>
        <dsp:cNvPr id="0" name=""/>
        <dsp:cNvSpPr/>
      </dsp:nvSpPr>
      <dsp:spPr>
        <a:xfrm rot="5400000">
          <a:off x="3171862" y="-2335348"/>
          <a:ext cx="804221" cy="5486842"/>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rgbClr val="663300"/>
              </a:solidFill>
            </a:rPr>
            <a:t>Customer Service</a:t>
          </a:r>
        </a:p>
      </dsp:txBody>
      <dsp:txXfrm rot="-5400000">
        <a:off x="830552" y="45221"/>
        <a:ext cx="5447583" cy="725703"/>
      </dsp:txXfrm>
    </dsp:sp>
    <dsp:sp modelId="{1DED2C5A-FFDD-45A6-8CB9-60FF83D4C9CF}">
      <dsp:nvSpPr>
        <dsp:cNvPr id="0" name=""/>
        <dsp:cNvSpPr/>
      </dsp:nvSpPr>
      <dsp:spPr>
        <a:xfrm rot="5400000">
          <a:off x="-197434" y="1282222"/>
          <a:ext cx="1237264" cy="866084"/>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CUSE</a:t>
          </a:r>
        </a:p>
      </dsp:txBody>
      <dsp:txXfrm rot="-5400000">
        <a:off x="-11844" y="1529674"/>
        <a:ext cx="866084" cy="371180"/>
      </dsp:txXfrm>
    </dsp:sp>
    <dsp:sp modelId="{37E0D5FE-87FD-4BE1-BE16-AC29F285235C}">
      <dsp:nvSpPr>
        <dsp:cNvPr id="0" name=""/>
        <dsp:cNvSpPr/>
      </dsp:nvSpPr>
      <dsp:spPr>
        <a:xfrm rot="5400000">
          <a:off x="3171862" y="-1224225"/>
          <a:ext cx="804221" cy="5445938"/>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rgbClr val="663300"/>
              </a:solidFill>
            </a:rPr>
            <a:t>Mutual Support</a:t>
          </a:r>
        </a:p>
      </dsp:txBody>
      <dsp:txXfrm rot="-5400000">
        <a:off x="851004" y="1135892"/>
        <a:ext cx="5406679" cy="725703"/>
      </dsp:txXfrm>
    </dsp:sp>
    <dsp:sp modelId="{1484BAA3-197E-4A39-9F48-39F42B1CB7CD}">
      <dsp:nvSpPr>
        <dsp:cNvPr id="0" name=""/>
        <dsp:cNvSpPr/>
      </dsp:nvSpPr>
      <dsp:spPr>
        <a:xfrm rot="5400000">
          <a:off x="-197434" y="2374984"/>
          <a:ext cx="1237264" cy="866084"/>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SBAR/CHAT</a:t>
          </a:r>
        </a:p>
      </dsp:txBody>
      <dsp:txXfrm rot="-5400000">
        <a:off x="-11844" y="2622436"/>
        <a:ext cx="866084" cy="371180"/>
      </dsp:txXfrm>
    </dsp:sp>
    <dsp:sp modelId="{1AACB658-62C4-45A6-B098-AAAA9D340BAD}">
      <dsp:nvSpPr>
        <dsp:cNvPr id="0" name=""/>
        <dsp:cNvSpPr/>
      </dsp:nvSpPr>
      <dsp:spPr>
        <a:xfrm rot="5400000">
          <a:off x="3171650" y="-130106"/>
          <a:ext cx="804644" cy="5439465"/>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rgbClr val="663300"/>
              </a:solidFill>
            </a:rPr>
            <a:t>Communication</a:t>
          </a:r>
        </a:p>
      </dsp:txBody>
      <dsp:txXfrm rot="-5400000">
        <a:off x="854240" y="2226583"/>
        <a:ext cx="5400186" cy="726086"/>
      </dsp:txXfrm>
    </dsp:sp>
    <dsp:sp modelId="{CD27DF8B-4B42-47A6-BD4B-1A3D79A9E4C5}">
      <dsp:nvSpPr>
        <dsp:cNvPr id="0" name=""/>
        <dsp:cNvSpPr/>
      </dsp:nvSpPr>
      <dsp:spPr>
        <a:xfrm rot="5400000">
          <a:off x="-197434" y="3463564"/>
          <a:ext cx="1237264" cy="866084"/>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DESC</a:t>
          </a:r>
        </a:p>
      </dsp:txBody>
      <dsp:txXfrm rot="-5400000">
        <a:off x="-11844" y="3711016"/>
        <a:ext cx="866084" cy="371180"/>
      </dsp:txXfrm>
    </dsp:sp>
    <dsp:sp modelId="{1C3B8E09-FA19-4BE7-98FF-F76E30D0AB58}">
      <dsp:nvSpPr>
        <dsp:cNvPr id="0" name=""/>
        <dsp:cNvSpPr/>
      </dsp:nvSpPr>
      <dsp:spPr>
        <a:xfrm rot="5400000">
          <a:off x="3171862" y="960352"/>
          <a:ext cx="804221" cy="5439465"/>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b="1" kern="1200" dirty="0">
              <a:solidFill>
                <a:srgbClr val="663300"/>
              </a:solidFill>
            </a:rPr>
            <a:t>Conflict Resolution</a:t>
          </a:r>
        </a:p>
      </dsp:txBody>
      <dsp:txXfrm rot="-5400000">
        <a:off x="854241" y="3317233"/>
        <a:ext cx="5400206" cy="72570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pPr>
              <a:defRPr/>
            </a:pPr>
            <a:endParaRPr lang="en-US"/>
          </a:p>
        </p:txBody>
      </p:sp>
      <p:sp>
        <p:nvSpPr>
          <p:cNvPr id="1433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pPr>
              <a:defRPr/>
            </a:pPr>
            <a:endParaRPr lang="en-US"/>
          </a:p>
        </p:txBody>
      </p:sp>
      <p:sp>
        <p:nvSpPr>
          <p:cNvPr id="17510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pPr>
              <a:defRPr/>
            </a:pPr>
            <a:endParaRPr lang="en-US"/>
          </a:p>
        </p:txBody>
      </p:sp>
      <p:sp>
        <p:nvSpPr>
          <p:cNvPr id="1434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pPr>
              <a:defRPr/>
            </a:pPr>
            <a:fld id="{8B06CF94-7337-4914-B0D4-0ED694C714E9}" type="slidenum">
              <a:rPr lang="en-US"/>
              <a:pPr>
                <a:defRPr/>
              </a:pPr>
              <a:t>‹#›</a:t>
            </a:fld>
            <a:endParaRPr lang="en-US"/>
          </a:p>
        </p:txBody>
      </p:sp>
    </p:spTree>
    <p:extLst>
      <p:ext uri="{BB962C8B-B14F-4D97-AF65-F5344CB8AC3E}">
        <p14:creationId xmlns:p14="http://schemas.microsoft.com/office/powerpoint/2010/main" val="26415044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US"/>
              <a:t>Our health system is a member of Trinity Health, one of the largest multi-institutional Catholic health care delivery systems in the nation, with 92 hospitals in 22 states coast to coast.</a:t>
            </a:r>
          </a:p>
        </p:txBody>
      </p:sp>
    </p:spTree>
    <p:extLst>
      <p:ext uri="{BB962C8B-B14F-4D97-AF65-F5344CB8AC3E}">
        <p14:creationId xmlns:p14="http://schemas.microsoft.com/office/powerpoint/2010/main" val="1202135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D2DCD1-CA6D-4480-B56F-B057B9A2B29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485178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00D4A-2E82-41D0-9100-6DD7B3B7F9C5}"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286298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Our Strategic Plan Includes Five Focus Areas to Achieve Our Vision</a:t>
            </a:r>
          </a:p>
          <a:p>
            <a:endParaRPr lang="en-US" dirty="0"/>
          </a:p>
          <a:p>
            <a:r>
              <a:rPr lang="en-US" dirty="0"/>
              <a:t>To transform care delivery across the continuum, we will need to find new ways to collaborate and partner with our physicians and clinicians.   The care delivery model will require building a team based people-centered approach.</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D69798C-9FC1-714E-BB69-2199F60E7A3D}"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264788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9B97034-C691-4CBE-BC41-0EECBCA6B2BE}" type="slidenum">
              <a:rPr lang="en-US" altLang="en-US" smtClean="0"/>
              <a:pPr eaLnBrk="1" hangingPunct="1">
                <a:spcBef>
                  <a:spcPct val="0"/>
                </a:spcBef>
              </a:pPr>
              <a:t>27</a:t>
            </a:fld>
            <a:endParaRPr lang="en-US" altLang="en-US" dirty="0"/>
          </a:p>
        </p:txBody>
      </p:sp>
      <p:sp>
        <p:nvSpPr>
          <p:cNvPr id="176131" name="Rectangle 2"/>
          <p:cNvSpPr txBox="1">
            <a:spLocks noGrp="1" noChangeArrowheads="1"/>
          </p:cNvSpPr>
          <p:nvPr/>
        </p:nvSpPr>
        <p:spPr bwMode="auto">
          <a:xfrm>
            <a:off x="0" y="0"/>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7" tIns="46424" rIns="92847" bIns="46424"/>
          <a:lstStyle>
            <a:lvl1pPr defTabSz="909638" eaLnBrk="0" hangingPunct="0">
              <a:spcBef>
                <a:spcPct val="30000"/>
              </a:spcBef>
              <a:defRPr sz="1200">
                <a:solidFill>
                  <a:schemeClr val="tx1"/>
                </a:solidFill>
                <a:latin typeface="Arial" charset="0"/>
              </a:defRPr>
            </a:lvl1pPr>
            <a:lvl2pPr marL="742950" indent="-285750" defTabSz="909638" eaLnBrk="0" hangingPunct="0">
              <a:spcBef>
                <a:spcPct val="30000"/>
              </a:spcBef>
              <a:defRPr sz="1200">
                <a:solidFill>
                  <a:schemeClr val="tx1"/>
                </a:solidFill>
                <a:latin typeface="Arial" charset="0"/>
              </a:defRPr>
            </a:lvl2pPr>
            <a:lvl3pPr marL="1143000" indent="-228600" defTabSz="909638" eaLnBrk="0" hangingPunct="0">
              <a:spcBef>
                <a:spcPct val="30000"/>
              </a:spcBef>
              <a:defRPr sz="1200">
                <a:solidFill>
                  <a:schemeClr val="tx1"/>
                </a:solidFill>
                <a:latin typeface="Arial" charset="0"/>
              </a:defRPr>
            </a:lvl3pPr>
            <a:lvl4pPr marL="1600200" indent="-228600" defTabSz="909638" eaLnBrk="0" hangingPunct="0">
              <a:spcBef>
                <a:spcPct val="30000"/>
              </a:spcBef>
              <a:defRPr sz="1200">
                <a:solidFill>
                  <a:schemeClr val="tx1"/>
                </a:solidFill>
                <a:latin typeface="Arial" charset="0"/>
              </a:defRPr>
            </a:lvl4pPr>
            <a:lvl5pPr marL="2057400" indent="-228600" defTabSz="909638" eaLnBrk="0" hangingPunct="0">
              <a:spcBef>
                <a:spcPct val="30000"/>
              </a:spcBef>
              <a:defRPr sz="1200">
                <a:solidFill>
                  <a:schemeClr val="tx1"/>
                </a:solidFill>
                <a:latin typeface="Arial" charset="0"/>
              </a:defRPr>
            </a:lvl5pPr>
            <a:lvl6pPr marL="2514600" indent="-228600" defTabSz="909638" eaLnBrk="0" fontAlgn="base" hangingPunct="0">
              <a:spcBef>
                <a:spcPct val="30000"/>
              </a:spcBef>
              <a:spcAft>
                <a:spcPct val="0"/>
              </a:spcAft>
              <a:defRPr sz="1200">
                <a:solidFill>
                  <a:schemeClr val="tx1"/>
                </a:solidFill>
                <a:latin typeface="Arial" charset="0"/>
              </a:defRPr>
            </a:lvl6pPr>
            <a:lvl7pPr marL="2971800" indent="-228600" defTabSz="909638" eaLnBrk="0" fontAlgn="base" hangingPunct="0">
              <a:spcBef>
                <a:spcPct val="30000"/>
              </a:spcBef>
              <a:spcAft>
                <a:spcPct val="0"/>
              </a:spcAft>
              <a:defRPr sz="1200">
                <a:solidFill>
                  <a:schemeClr val="tx1"/>
                </a:solidFill>
                <a:latin typeface="Arial" charset="0"/>
              </a:defRPr>
            </a:lvl7pPr>
            <a:lvl8pPr marL="3429000" indent="-228600" defTabSz="909638" eaLnBrk="0" fontAlgn="base" hangingPunct="0">
              <a:spcBef>
                <a:spcPct val="30000"/>
              </a:spcBef>
              <a:spcAft>
                <a:spcPct val="0"/>
              </a:spcAft>
              <a:defRPr sz="1200">
                <a:solidFill>
                  <a:schemeClr val="tx1"/>
                </a:solidFill>
                <a:latin typeface="Arial" charset="0"/>
              </a:defRPr>
            </a:lvl8pPr>
            <a:lvl9pPr marL="3886200" indent="-228600" defTabSz="909638"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dirty="0">
                <a:latin typeface="Times New Roman" pitchFamily="18" charset="0"/>
              </a:rPr>
              <a:t>New Employee EOC Orientation</a:t>
            </a:r>
          </a:p>
        </p:txBody>
      </p:sp>
      <p:sp>
        <p:nvSpPr>
          <p:cNvPr id="176132" name="Rectangle 7"/>
          <p:cNvSpPr txBox="1">
            <a:spLocks noGrp="1" noChangeArrowheads="1"/>
          </p:cNvSpPr>
          <p:nvPr/>
        </p:nvSpPr>
        <p:spPr bwMode="auto">
          <a:xfrm>
            <a:off x="3973513" y="8831263"/>
            <a:ext cx="30368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7" tIns="46424" rIns="92847" bIns="46424" anchor="b"/>
          <a:lstStyle>
            <a:lvl1pPr defTabSz="909638" eaLnBrk="0" hangingPunct="0">
              <a:spcBef>
                <a:spcPct val="30000"/>
              </a:spcBef>
              <a:defRPr sz="1200">
                <a:solidFill>
                  <a:schemeClr val="tx1"/>
                </a:solidFill>
                <a:latin typeface="Arial" charset="0"/>
              </a:defRPr>
            </a:lvl1pPr>
            <a:lvl2pPr marL="742950" indent="-285750" defTabSz="909638" eaLnBrk="0" hangingPunct="0">
              <a:spcBef>
                <a:spcPct val="30000"/>
              </a:spcBef>
              <a:defRPr sz="1200">
                <a:solidFill>
                  <a:schemeClr val="tx1"/>
                </a:solidFill>
                <a:latin typeface="Arial" charset="0"/>
              </a:defRPr>
            </a:lvl2pPr>
            <a:lvl3pPr marL="1143000" indent="-228600" defTabSz="909638" eaLnBrk="0" hangingPunct="0">
              <a:spcBef>
                <a:spcPct val="30000"/>
              </a:spcBef>
              <a:defRPr sz="1200">
                <a:solidFill>
                  <a:schemeClr val="tx1"/>
                </a:solidFill>
                <a:latin typeface="Arial" charset="0"/>
              </a:defRPr>
            </a:lvl3pPr>
            <a:lvl4pPr marL="1600200" indent="-228600" defTabSz="909638" eaLnBrk="0" hangingPunct="0">
              <a:spcBef>
                <a:spcPct val="30000"/>
              </a:spcBef>
              <a:defRPr sz="1200">
                <a:solidFill>
                  <a:schemeClr val="tx1"/>
                </a:solidFill>
                <a:latin typeface="Arial" charset="0"/>
              </a:defRPr>
            </a:lvl4pPr>
            <a:lvl5pPr marL="2057400" indent="-228600" defTabSz="909638" eaLnBrk="0" hangingPunct="0">
              <a:spcBef>
                <a:spcPct val="30000"/>
              </a:spcBef>
              <a:defRPr sz="1200">
                <a:solidFill>
                  <a:schemeClr val="tx1"/>
                </a:solidFill>
                <a:latin typeface="Arial" charset="0"/>
              </a:defRPr>
            </a:lvl5pPr>
            <a:lvl6pPr marL="2514600" indent="-228600" defTabSz="909638" eaLnBrk="0" fontAlgn="base" hangingPunct="0">
              <a:spcBef>
                <a:spcPct val="30000"/>
              </a:spcBef>
              <a:spcAft>
                <a:spcPct val="0"/>
              </a:spcAft>
              <a:defRPr sz="1200">
                <a:solidFill>
                  <a:schemeClr val="tx1"/>
                </a:solidFill>
                <a:latin typeface="Arial" charset="0"/>
              </a:defRPr>
            </a:lvl6pPr>
            <a:lvl7pPr marL="2971800" indent="-228600" defTabSz="909638" eaLnBrk="0" fontAlgn="base" hangingPunct="0">
              <a:spcBef>
                <a:spcPct val="30000"/>
              </a:spcBef>
              <a:spcAft>
                <a:spcPct val="0"/>
              </a:spcAft>
              <a:defRPr sz="1200">
                <a:solidFill>
                  <a:schemeClr val="tx1"/>
                </a:solidFill>
                <a:latin typeface="Arial" charset="0"/>
              </a:defRPr>
            </a:lvl7pPr>
            <a:lvl8pPr marL="3429000" indent="-228600" defTabSz="909638" eaLnBrk="0" fontAlgn="base" hangingPunct="0">
              <a:spcBef>
                <a:spcPct val="30000"/>
              </a:spcBef>
              <a:spcAft>
                <a:spcPct val="0"/>
              </a:spcAft>
              <a:defRPr sz="1200">
                <a:solidFill>
                  <a:schemeClr val="tx1"/>
                </a:solidFill>
                <a:latin typeface="Arial" charset="0"/>
              </a:defRPr>
            </a:lvl8pPr>
            <a:lvl9pPr marL="3886200" indent="-228600" defTabSz="909638"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32E92F8-C7C3-4F81-99D0-039CA2372CBF}" type="slidenum">
              <a:rPr lang="en-US" altLang="en-US">
                <a:latin typeface="Times New Roman" pitchFamily="18" charset="0"/>
              </a:rPr>
              <a:pPr algn="r" eaLnBrk="1" hangingPunct="1">
                <a:spcBef>
                  <a:spcPct val="0"/>
                </a:spcBef>
              </a:pPr>
              <a:t>27</a:t>
            </a:fld>
            <a:endParaRPr lang="en-US" altLang="en-US" dirty="0">
              <a:latin typeface="Times New Roman" pitchFamily="18" charset="0"/>
            </a:endParaRPr>
          </a:p>
        </p:txBody>
      </p:sp>
      <p:sp>
        <p:nvSpPr>
          <p:cNvPr id="176133" name="Rectangle 2"/>
          <p:cNvSpPr>
            <a:spLocks noGrp="1" noRot="1" noChangeAspect="1" noChangeArrowheads="1" noTextEdit="1"/>
          </p:cNvSpPr>
          <p:nvPr>
            <p:ph type="sldImg"/>
          </p:nvPr>
        </p:nvSpPr>
        <p:spPr>
          <a:xfrm>
            <a:off x="1182688" y="698500"/>
            <a:ext cx="4646612" cy="3484563"/>
          </a:xfrm>
          <a:solidFill>
            <a:srgbClr val="FFFFFF"/>
          </a:solidFill>
          <a:ln/>
        </p:spPr>
      </p:sp>
      <p:sp>
        <p:nvSpPr>
          <p:cNvPr id="176134" name="Rectangle 3"/>
          <p:cNvSpPr>
            <a:spLocks noGrp="1" noChangeArrowheads="1"/>
          </p:cNvSpPr>
          <p:nvPr>
            <p:ph type="body" idx="1"/>
          </p:nvPr>
        </p:nvSpPr>
        <p:spPr>
          <a:xfrm>
            <a:off x="935038" y="4416425"/>
            <a:ext cx="5140325" cy="4181475"/>
          </a:xfrm>
          <a:solidFill>
            <a:srgbClr val="FFFFFF"/>
          </a:solidFill>
          <a:ln>
            <a:solidFill>
              <a:srgbClr val="000000"/>
            </a:solidFill>
          </a:ln>
        </p:spPr>
        <p:txBody>
          <a:bodyPr lIns="92847" tIns="46424" rIns="92847" bIns="46424"/>
          <a:lstStyle/>
          <a:p>
            <a:pPr eaLnBrk="1" hangingPunct="1"/>
            <a:endParaRPr lang="en-US" altLang="en-US" b="1" dirty="0"/>
          </a:p>
        </p:txBody>
      </p:sp>
    </p:spTree>
    <p:extLst>
      <p:ext uri="{BB962C8B-B14F-4D97-AF65-F5344CB8AC3E}">
        <p14:creationId xmlns:p14="http://schemas.microsoft.com/office/powerpoint/2010/main" val="2805725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76129C2-D4D3-4E75-926E-082FFE10751E}" type="slidenum">
              <a:rPr lang="en-US" altLang="en-US" smtClean="0"/>
              <a:pPr eaLnBrk="1" hangingPunct="1">
                <a:spcBef>
                  <a:spcPct val="0"/>
                </a:spcBef>
              </a:pPr>
              <a:t>28</a:t>
            </a:fld>
            <a:endParaRPr lang="en-US" altLang="en-US" dirty="0"/>
          </a:p>
        </p:txBody>
      </p:sp>
      <p:sp>
        <p:nvSpPr>
          <p:cNvPr id="177155" name="Rectangle 2"/>
          <p:cNvSpPr txBox="1">
            <a:spLocks noGrp="1" noChangeArrowheads="1"/>
          </p:cNvSpPr>
          <p:nvPr/>
        </p:nvSpPr>
        <p:spPr bwMode="auto">
          <a:xfrm>
            <a:off x="0" y="0"/>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7" tIns="46424" rIns="92847" bIns="46424"/>
          <a:lstStyle>
            <a:lvl1pPr defTabSz="909638" eaLnBrk="0" hangingPunct="0">
              <a:spcBef>
                <a:spcPct val="30000"/>
              </a:spcBef>
              <a:defRPr sz="1200">
                <a:solidFill>
                  <a:schemeClr val="tx1"/>
                </a:solidFill>
                <a:latin typeface="Arial" charset="0"/>
              </a:defRPr>
            </a:lvl1pPr>
            <a:lvl2pPr marL="742950" indent="-285750" defTabSz="909638" eaLnBrk="0" hangingPunct="0">
              <a:spcBef>
                <a:spcPct val="30000"/>
              </a:spcBef>
              <a:defRPr sz="1200">
                <a:solidFill>
                  <a:schemeClr val="tx1"/>
                </a:solidFill>
                <a:latin typeface="Arial" charset="0"/>
              </a:defRPr>
            </a:lvl2pPr>
            <a:lvl3pPr marL="1143000" indent="-228600" defTabSz="909638" eaLnBrk="0" hangingPunct="0">
              <a:spcBef>
                <a:spcPct val="30000"/>
              </a:spcBef>
              <a:defRPr sz="1200">
                <a:solidFill>
                  <a:schemeClr val="tx1"/>
                </a:solidFill>
                <a:latin typeface="Arial" charset="0"/>
              </a:defRPr>
            </a:lvl3pPr>
            <a:lvl4pPr marL="1600200" indent="-228600" defTabSz="909638" eaLnBrk="0" hangingPunct="0">
              <a:spcBef>
                <a:spcPct val="30000"/>
              </a:spcBef>
              <a:defRPr sz="1200">
                <a:solidFill>
                  <a:schemeClr val="tx1"/>
                </a:solidFill>
                <a:latin typeface="Arial" charset="0"/>
              </a:defRPr>
            </a:lvl4pPr>
            <a:lvl5pPr marL="2057400" indent="-228600" defTabSz="909638" eaLnBrk="0" hangingPunct="0">
              <a:spcBef>
                <a:spcPct val="30000"/>
              </a:spcBef>
              <a:defRPr sz="1200">
                <a:solidFill>
                  <a:schemeClr val="tx1"/>
                </a:solidFill>
                <a:latin typeface="Arial" charset="0"/>
              </a:defRPr>
            </a:lvl5pPr>
            <a:lvl6pPr marL="2514600" indent="-228600" defTabSz="909638" eaLnBrk="0" fontAlgn="base" hangingPunct="0">
              <a:spcBef>
                <a:spcPct val="30000"/>
              </a:spcBef>
              <a:spcAft>
                <a:spcPct val="0"/>
              </a:spcAft>
              <a:defRPr sz="1200">
                <a:solidFill>
                  <a:schemeClr val="tx1"/>
                </a:solidFill>
                <a:latin typeface="Arial" charset="0"/>
              </a:defRPr>
            </a:lvl6pPr>
            <a:lvl7pPr marL="2971800" indent="-228600" defTabSz="909638" eaLnBrk="0" fontAlgn="base" hangingPunct="0">
              <a:spcBef>
                <a:spcPct val="30000"/>
              </a:spcBef>
              <a:spcAft>
                <a:spcPct val="0"/>
              </a:spcAft>
              <a:defRPr sz="1200">
                <a:solidFill>
                  <a:schemeClr val="tx1"/>
                </a:solidFill>
                <a:latin typeface="Arial" charset="0"/>
              </a:defRPr>
            </a:lvl7pPr>
            <a:lvl8pPr marL="3429000" indent="-228600" defTabSz="909638" eaLnBrk="0" fontAlgn="base" hangingPunct="0">
              <a:spcBef>
                <a:spcPct val="30000"/>
              </a:spcBef>
              <a:spcAft>
                <a:spcPct val="0"/>
              </a:spcAft>
              <a:defRPr sz="1200">
                <a:solidFill>
                  <a:schemeClr val="tx1"/>
                </a:solidFill>
                <a:latin typeface="Arial" charset="0"/>
              </a:defRPr>
            </a:lvl8pPr>
            <a:lvl9pPr marL="3886200" indent="-228600" defTabSz="909638"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dirty="0">
                <a:latin typeface="Times New Roman" pitchFamily="18" charset="0"/>
              </a:rPr>
              <a:t>New Employee EOC Orientation</a:t>
            </a:r>
          </a:p>
        </p:txBody>
      </p:sp>
      <p:sp>
        <p:nvSpPr>
          <p:cNvPr id="177156" name="Rectangle 7"/>
          <p:cNvSpPr txBox="1">
            <a:spLocks noGrp="1" noChangeArrowheads="1"/>
          </p:cNvSpPr>
          <p:nvPr/>
        </p:nvSpPr>
        <p:spPr bwMode="auto">
          <a:xfrm>
            <a:off x="3973513" y="8831263"/>
            <a:ext cx="30368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7" tIns="46424" rIns="92847" bIns="46424" anchor="b"/>
          <a:lstStyle>
            <a:lvl1pPr defTabSz="909638" eaLnBrk="0" hangingPunct="0">
              <a:spcBef>
                <a:spcPct val="30000"/>
              </a:spcBef>
              <a:defRPr sz="1200">
                <a:solidFill>
                  <a:schemeClr val="tx1"/>
                </a:solidFill>
                <a:latin typeface="Arial" charset="0"/>
              </a:defRPr>
            </a:lvl1pPr>
            <a:lvl2pPr marL="742950" indent="-285750" defTabSz="909638" eaLnBrk="0" hangingPunct="0">
              <a:spcBef>
                <a:spcPct val="30000"/>
              </a:spcBef>
              <a:defRPr sz="1200">
                <a:solidFill>
                  <a:schemeClr val="tx1"/>
                </a:solidFill>
                <a:latin typeface="Arial" charset="0"/>
              </a:defRPr>
            </a:lvl2pPr>
            <a:lvl3pPr marL="1143000" indent="-228600" defTabSz="909638" eaLnBrk="0" hangingPunct="0">
              <a:spcBef>
                <a:spcPct val="30000"/>
              </a:spcBef>
              <a:defRPr sz="1200">
                <a:solidFill>
                  <a:schemeClr val="tx1"/>
                </a:solidFill>
                <a:latin typeface="Arial" charset="0"/>
              </a:defRPr>
            </a:lvl3pPr>
            <a:lvl4pPr marL="1600200" indent="-228600" defTabSz="909638" eaLnBrk="0" hangingPunct="0">
              <a:spcBef>
                <a:spcPct val="30000"/>
              </a:spcBef>
              <a:defRPr sz="1200">
                <a:solidFill>
                  <a:schemeClr val="tx1"/>
                </a:solidFill>
                <a:latin typeface="Arial" charset="0"/>
              </a:defRPr>
            </a:lvl4pPr>
            <a:lvl5pPr marL="2057400" indent="-228600" defTabSz="909638" eaLnBrk="0" hangingPunct="0">
              <a:spcBef>
                <a:spcPct val="30000"/>
              </a:spcBef>
              <a:defRPr sz="1200">
                <a:solidFill>
                  <a:schemeClr val="tx1"/>
                </a:solidFill>
                <a:latin typeface="Arial" charset="0"/>
              </a:defRPr>
            </a:lvl5pPr>
            <a:lvl6pPr marL="2514600" indent="-228600" defTabSz="909638" eaLnBrk="0" fontAlgn="base" hangingPunct="0">
              <a:spcBef>
                <a:spcPct val="30000"/>
              </a:spcBef>
              <a:spcAft>
                <a:spcPct val="0"/>
              </a:spcAft>
              <a:defRPr sz="1200">
                <a:solidFill>
                  <a:schemeClr val="tx1"/>
                </a:solidFill>
                <a:latin typeface="Arial" charset="0"/>
              </a:defRPr>
            </a:lvl6pPr>
            <a:lvl7pPr marL="2971800" indent="-228600" defTabSz="909638" eaLnBrk="0" fontAlgn="base" hangingPunct="0">
              <a:spcBef>
                <a:spcPct val="30000"/>
              </a:spcBef>
              <a:spcAft>
                <a:spcPct val="0"/>
              </a:spcAft>
              <a:defRPr sz="1200">
                <a:solidFill>
                  <a:schemeClr val="tx1"/>
                </a:solidFill>
                <a:latin typeface="Arial" charset="0"/>
              </a:defRPr>
            </a:lvl7pPr>
            <a:lvl8pPr marL="3429000" indent="-228600" defTabSz="909638" eaLnBrk="0" fontAlgn="base" hangingPunct="0">
              <a:spcBef>
                <a:spcPct val="30000"/>
              </a:spcBef>
              <a:spcAft>
                <a:spcPct val="0"/>
              </a:spcAft>
              <a:defRPr sz="1200">
                <a:solidFill>
                  <a:schemeClr val="tx1"/>
                </a:solidFill>
                <a:latin typeface="Arial" charset="0"/>
              </a:defRPr>
            </a:lvl8pPr>
            <a:lvl9pPr marL="3886200" indent="-228600" defTabSz="909638"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0A96AA68-4E4F-4BB6-83DD-E6E6FD9C2FB9}" type="slidenum">
              <a:rPr lang="en-US" altLang="en-US">
                <a:latin typeface="Times New Roman" pitchFamily="18" charset="0"/>
              </a:rPr>
              <a:pPr algn="r" eaLnBrk="1" hangingPunct="1">
                <a:spcBef>
                  <a:spcPct val="0"/>
                </a:spcBef>
              </a:pPr>
              <a:t>28</a:t>
            </a:fld>
            <a:endParaRPr lang="en-US" altLang="en-US" dirty="0">
              <a:latin typeface="Times New Roman" pitchFamily="18" charset="0"/>
            </a:endParaRPr>
          </a:p>
        </p:txBody>
      </p:sp>
      <p:sp>
        <p:nvSpPr>
          <p:cNvPr id="177157" name="Rectangle 2"/>
          <p:cNvSpPr>
            <a:spLocks noGrp="1" noRot="1" noChangeAspect="1" noChangeArrowheads="1" noTextEdit="1"/>
          </p:cNvSpPr>
          <p:nvPr>
            <p:ph type="sldImg"/>
          </p:nvPr>
        </p:nvSpPr>
        <p:spPr>
          <a:xfrm>
            <a:off x="1182688" y="698500"/>
            <a:ext cx="4646612" cy="3484563"/>
          </a:xfrm>
          <a:ln/>
        </p:spPr>
      </p:sp>
      <p:sp>
        <p:nvSpPr>
          <p:cNvPr id="177158" name="Rectangle 3"/>
          <p:cNvSpPr>
            <a:spLocks noGrp="1" noChangeArrowheads="1"/>
          </p:cNvSpPr>
          <p:nvPr>
            <p:ph type="body" idx="1"/>
          </p:nvPr>
        </p:nvSpPr>
        <p:spPr>
          <a:xfrm>
            <a:off x="935038" y="4416425"/>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7" tIns="46424" rIns="92847" bIns="46424"/>
          <a:lstStyle/>
          <a:p>
            <a:pPr eaLnBrk="1" hangingPunct="1"/>
            <a:endParaRPr lang="en-US" altLang="en-US" dirty="0"/>
          </a:p>
        </p:txBody>
      </p:sp>
    </p:spTree>
    <p:extLst>
      <p:ext uri="{BB962C8B-B14F-4D97-AF65-F5344CB8AC3E}">
        <p14:creationId xmlns:p14="http://schemas.microsoft.com/office/powerpoint/2010/main" val="928163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6596FFA-2BD5-4958-98E6-C235EF1BDE34}" type="slidenum">
              <a:rPr lang="en-US" altLang="en-US" smtClean="0"/>
              <a:pPr eaLnBrk="1" hangingPunct="1">
                <a:spcBef>
                  <a:spcPct val="0"/>
                </a:spcBef>
              </a:pPr>
              <a:t>29</a:t>
            </a:fld>
            <a:endParaRPr lang="en-US" altLang="en-US" dirty="0"/>
          </a:p>
        </p:txBody>
      </p:sp>
      <p:sp>
        <p:nvSpPr>
          <p:cNvPr id="179203" name="Rectangle 2"/>
          <p:cNvSpPr txBox="1">
            <a:spLocks noGrp="1" noChangeArrowheads="1"/>
          </p:cNvSpPr>
          <p:nvPr/>
        </p:nvSpPr>
        <p:spPr bwMode="auto">
          <a:xfrm>
            <a:off x="0" y="0"/>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7" tIns="46424" rIns="92847" bIns="46424"/>
          <a:lstStyle>
            <a:lvl1pPr defTabSz="909638" eaLnBrk="0" hangingPunct="0">
              <a:spcBef>
                <a:spcPct val="30000"/>
              </a:spcBef>
              <a:defRPr sz="1200">
                <a:solidFill>
                  <a:schemeClr val="tx1"/>
                </a:solidFill>
                <a:latin typeface="Arial" charset="0"/>
              </a:defRPr>
            </a:lvl1pPr>
            <a:lvl2pPr marL="742950" indent="-285750" defTabSz="909638" eaLnBrk="0" hangingPunct="0">
              <a:spcBef>
                <a:spcPct val="30000"/>
              </a:spcBef>
              <a:defRPr sz="1200">
                <a:solidFill>
                  <a:schemeClr val="tx1"/>
                </a:solidFill>
                <a:latin typeface="Arial" charset="0"/>
              </a:defRPr>
            </a:lvl2pPr>
            <a:lvl3pPr marL="1143000" indent="-228600" defTabSz="909638" eaLnBrk="0" hangingPunct="0">
              <a:spcBef>
                <a:spcPct val="30000"/>
              </a:spcBef>
              <a:defRPr sz="1200">
                <a:solidFill>
                  <a:schemeClr val="tx1"/>
                </a:solidFill>
                <a:latin typeface="Arial" charset="0"/>
              </a:defRPr>
            </a:lvl3pPr>
            <a:lvl4pPr marL="1600200" indent="-228600" defTabSz="909638" eaLnBrk="0" hangingPunct="0">
              <a:spcBef>
                <a:spcPct val="30000"/>
              </a:spcBef>
              <a:defRPr sz="1200">
                <a:solidFill>
                  <a:schemeClr val="tx1"/>
                </a:solidFill>
                <a:latin typeface="Arial" charset="0"/>
              </a:defRPr>
            </a:lvl4pPr>
            <a:lvl5pPr marL="2057400" indent="-228600" defTabSz="909638" eaLnBrk="0" hangingPunct="0">
              <a:spcBef>
                <a:spcPct val="30000"/>
              </a:spcBef>
              <a:defRPr sz="1200">
                <a:solidFill>
                  <a:schemeClr val="tx1"/>
                </a:solidFill>
                <a:latin typeface="Arial" charset="0"/>
              </a:defRPr>
            </a:lvl5pPr>
            <a:lvl6pPr marL="2514600" indent="-228600" defTabSz="909638" eaLnBrk="0" fontAlgn="base" hangingPunct="0">
              <a:spcBef>
                <a:spcPct val="30000"/>
              </a:spcBef>
              <a:spcAft>
                <a:spcPct val="0"/>
              </a:spcAft>
              <a:defRPr sz="1200">
                <a:solidFill>
                  <a:schemeClr val="tx1"/>
                </a:solidFill>
                <a:latin typeface="Arial" charset="0"/>
              </a:defRPr>
            </a:lvl6pPr>
            <a:lvl7pPr marL="2971800" indent="-228600" defTabSz="909638" eaLnBrk="0" fontAlgn="base" hangingPunct="0">
              <a:spcBef>
                <a:spcPct val="30000"/>
              </a:spcBef>
              <a:spcAft>
                <a:spcPct val="0"/>
              </a:spcAft>
              <a:defRPr sz="1200">
                <a:solidFill>
                  <a:schemeClr val="tx1"/>
                </a:solidFill>
                <a:latin typeface="Arial" charset="0"/>
              </a:defRPr>
            </a:lvl7pPr>
            <a:lvl8pPr marL="3429000" indent="-228600" defTabSz="909638" eaLnBrk="0" fontAlgn="base" hangingPunct="0">
              <a:spcBef>
                <a:spcPct val="30000"/>
              </a:spcBef>
              <a:spcAft>
                <a:spcPct val="0"/>
              </a:spcAft>
              <a:defRPr sz="1200">
                <a:solidFill>
                  <a:schemeClr val="tx1"/>
                </a:solidFill>
                <a:latin typeface="Arial" charset="0"/>
              </a:defRPr>
            </a:lvl8pPr>
            <a:lvl9pPr marL="3886200" indent="-228600" defTabSz="909638"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dirty="0">
                <a:latin typeface="Times New Roman" pitchFamily="18" charset="0"/>
              </a:rPr>
              <a:t>New Employee EOC Orientation</a:t>
            </a:r>
          </a:p>
        </p:txBody>
      </p:sp>
      <p:sp>
        <p:nvSpPr>
          <p:cNvPr id="179204" name="Rectangle 7"/>
          <p:cNvSpPr txBox="1">
            <a:spLocks noGrp="1" noChangeArrowheads="1"/>
          </p:cNvSpPr>
          <p:nvPr/>
        </p:nvSpPr>
        <p:spPr bwMode="auto">
          <a:xfrm>
            <a:off x="3973513" y="8831263"/>
            <a:ext cx="30368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7" tIns="46424" rIns="92847" bIns="46424" anchor="b"/>
          <a:lstStyle>
            <a:lvl1pPr defTabSz="909638" eaLnBrk="0" hangingPunct="0">
              <a:spcBef>
                <a:spcPct val="30000"/>
              </a:spcBef>
              <a:defRPr sz="1200">
                <a:solidFill>
                  <a:schemeClr val="tx1"/>
                </a:solidFill>
                <a:latin typeface="Arial" charset="0"/>
              </a:defRPr>
            </a:lvl1pPr>
            <a:lvl2pPr marL="742950" indent="-285750" defTabSz="909638" eaLnBrk="0" hangingPunct="0">
              <a:spcBef>
                <a:spcPct val="30000"/>
              </a:spcBef>
              <a:defRPr sz="1200">
                <a:solidFill>
                  <a:schemeClr val="tx1"/>
                </a:solidFill>
                <a:latin typeface="Arial" charset="0"/>
              </a:defRPr>
            </a:lvl2pPr>
            <a:lvl3pPr marL="1143000" indent="-228600" defTabSz="909638" eaLnBrk="0" hangingPunct="0">
              <a:spcBef>
                <a:spcPct val="30000"/>
              </a:spcBef>
              <a:defRPr sz="1200">
                <a:solidFill>
                  <a:schemeClr val="tx1"/>
                </a:solidFill>
                <a:latin typeface="Arial" charset="0"/>
              </a:defRPr>
            </a:lvl3pPr>
            <a:lvl4pPr marL="1600200" indent="-228600" defTabSz="909638" eaLnBrk="0" hangingPunct="0">
              <a:spcBef>
                <a:spcPct val="30000"/>
              </a:spcBef>
              <a:defRPr sz="1200">
                <a:solidFill>
                  <a:schemeClr val="tx1"/>
                </a:solidFill>
                <a:latin typeface="Arial" charset="0"/>
              </a:defRPr>
            </a:lvl4pPr>
            <a:lvl5pPr marL="2057400" indent="-228600" defTabSz="909638" eaLnBrk="0" hangingPunct="0">
              <a:spcBef>
                <a:spcPct val="30000"/>
              </a:spcBef>
              <a:defRPr sz="1200">
                <a:solidFill>
                  <a:schemeClr val="tx1"/>
                </a:solidFill>
                <a:latin typeface="Arial" charset="0"/>
              </a:defRPr>
            </a:lvl5pPr>
            <a:lvl6pPr marL="2514600" indent="-228600" defTabSz="909638" eaLnBrk="0" fontAlgn="base" hangingPunct="0">
              <a:spcBef>
                <a:spcPct val="30000"/>
              </a:spcBef>
              <a:spcAft>
                <a:spcPct val="0"/>
              </a:spcAft>
              <a:defRPr sz="1200">
                <a:solidFill>
                  <a:schemeClr val="tx1"/>
                </a:solidFill>
                <a:latin typeface="Arial" charset="0"/>
              </a:defRPr>
            </a:lvl6pPr>
            <a:lvl7pPr marL="2971800" indent="-228600" defTabSz="909638" eaLnBrk="0" fontAlgn="base" hangingPunct="0">
              <a:spcBef>
                <a:spcPct val="30000"/>
              </a:spcBef>
              <a:spcAft>
                <a:spcPct val="0"/>
              </a:spcAft>
              <a:defRPr sz="1200">
                <a:solidFill>
                  <a:schemeClr val="tx1"/>
                </a:solidFill>
                <a:latin typeface="Arial" charset="0"/>
              </a:defRPr>
            </a:lvl7pPr>
            <a:lvl8pPr marL="3429000" indent="-228600" defTabSz="909638" eaLnBrk="0" fontAlgn="base" hangingPunct="0">
              <a:spcBef>
                <a:spcPct val="30000"/>
              </a:spcBef>
              <a:spcAft>
                <a:spcPct val="0"/>
              </a:spcAft>
              <a:defRPr sz="1200">
                <a:solidFill>
                  <a:schemeClr val="tx1"/>
                </a:solidFill>
                <a:latin typeface="Arial" charset="0"/>
              </a:defRPr>
            </a:lvl8pPr>
            <a:lvl9pPr marL="3886200" indent="-228600" defTabSz="909638"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EE454C7-D84B-4EEB-B4F5-BBB9C5AEECB9}" type="slidenum">
              <a:rPr lang="en-US" altLang="en-US">
                <a:latin typeface="Times New Roman" pitchFamily="18" charset="0"/>
              </a:rPr>
              <a:pPr algn="r" eaLnBrk="1" hangingPunct="1">
                <a:spcBef>
                  <a:spcPct val="0"/>
                </a:spcBef>
              </a:pPr>
              <a:t>29</a:t>
            </a:fld>
            <a:endParaRPr lang="en-US" altLang="en-US" dirty="0">
              <a:latin typeface="Times New Roman" pitchFamily="18" charset="0"/>
            </a:endParaRPr>
          </a:p>
        </p:txBody>
      </p:sp>
      <p:sp>
        <p:nvSpPr>
          <p:cNvPr id="179205" name="Rectangle 2"/>
          <p:cNvSpPr>
            <a:spLocks noGrp="1" noRot="1" noChangeAspect="1" noChangeArrowheads="1" noTextEdit="1"/>
          </p:cNvSpPr>
          <p:nvPr>
            <p:ph type="sldImg"/>
          </p:nvPr>
        </p:nvSpPr>
        <p:spPr>
          <a:xfrm>
            <a:off x="1182688" y="698500"/>
            <a:ext cx="4646612" cy="3484563"/>
          </a:xfrm>
          <a:solidFill>
            <a:srgbClr val="FFFFFF"/>
          </a:solidFill>
          <a:ln/>
        </p:spPr>
      </p:sp>
      <p:sp>
        <p:nvSpPr>
          <p:cNvPr id="179206" name="Rectangle 3"/>
          <p:cNvSpPr>
            <a:spLocks noGrp="1" noChangeArrowheads="1"/>
          </p:cNvSpPr>
          <p:nvPr>
            <p:ph type="body" idx="1"/>
          </p:nvPr>
        </p:nvSpPr>
        <p:spPr>
          <a:xfrm>
            <a:off x="935038" y="4416425"/>
            <a:ext cx="5140325" cy="4181475"/>
          </a:xfrm>
          <a:solidFill>
            <a:srgbClr val="FFFFFF"/>
          </a:solidFill>
          <a:ln>
            <a:solidFill>
              <a:srgbClr val="000000"/>
            </a:solidFill>
          </a:ln>
        </p:spPr>
        <p:txBody>
          <a:bodyPr lIns="92847" tIns="46424" rIns="92847" bIns="46424"/>
          <a:lstStyle/>
          <a:p>
            <a:pPr eaLnBrk="1" hangingPunct="1"/>
            <a:endParaRPr lang="en-US" altLang="en-US" dirty="0"/>
          </a:p>
        </p:txBody>
      </p:sp>
    </p:spTree>
    <p:extLst>
      <p:ext uri="{BB962C8B-B14F-4D97-AF65-F5344CB8AC3E}">
        <p14:creationId xmlns:p14="http://schemas.microsoft.com/office/powerpoint/2010/main" val="4062293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3CD3D3B-449D-40C7-9867-F4A6AE469C1A}" type="slidenum">
              <a:rPr lang="en-US" altLang="en-US" smtClean="0"/>
              <a:pPr eaLnBrk="1" hangingPunct="1">
                <a:spcBef>
                  <a:spcPct val="0"/>
                </a:spcBef>
              </a:pPr>
              <a:t>30</a:t>
            </a:fld>
            <a:endParaRPr lang="en-US" altLang="en-US" dirty="0"/>
          </a:p>
        </p:txBody>
      </p:sp>
      <p:sp>
        <p:nvSpPr>
          <p:cNvPr id="180227" name="Rectangle 2"/>
          <p:cNvSpPr txBox="1">
            <a:spLocks noGrp="1" noChangeArrowheads="1"/>
          </p:cNvSpPr>
          <p:nvPr/>
        </p:nvSpPr>
        <p:spPr bwMode="auto">
          <a:xfrm>
            <a:off x="0" y="0"/>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7" tIns="46424" rIns="92847" bIns="46424"/>
          <a:lstStyle>
            <a:lvl1pPr defTabSz="909638" eaLnBrk="0" hangingPunct="0">
              <a:spcBef>
                <a:spcPct val="30000"/>
              </a:spcBef>
              <a:defRPr sz="1200">
                <a:solidFill>
                  <a:schemeClr val="tx1"/>
                </a:solidFill>
                <a:latin typeface="Arial" charset="0"/>
              </a:defRPr>
            </a:lvl1pPr>
            <a:lvl2pPr marL="742950" indent="-285750" defTabSz="909638" eaLnBrk="0" hangingPunct="0">
              <a:spcBef>
                <a:spcPct val="30000"/>
              </a:spcBef>
              <a:defRPr sz="1200">
                <a:solidFill>
                  <a:schemeClr val="tx1"/>
                </a:solidFill>
                <a:latin typeface="Arial" charset="0"/>
              </a:defRPr>
            </a:lvl2pPr>
            <a:lvl3pPr marL="1143000" indent="-228600" defTabSz="909638" eaLnBrk="0" hangingPunct="0">
              <a:spcBef>
                <a:spcPct val="30000"/>
              </a:spcBef>
              <a:defRPr sz="1200">
                <a:solidFill>
                  <a:schemeClr val="tx1"/>
                </a:solidFill>
                <a:latin typeface="Arial" charset="0"/>
              </a:defRPr>
            </a:lvl3pPr>
            <a:lvl4pPr marL="1600200" indent="-228600" defTabSz="909638" eaLnBrk="0" hangingPunct="0">
              <a:spcBef>
                <a:spcPct val="30000"/>
              </a:spcBef>
              <a:defRPr sz="1200">
                <a:solidFill>
                  <a:schemeClr val="tx1"/>
                </a:solidFill>
                <a:latin typeface="Arial" charset="0"/>
              </a:defRPr>
            </a:lvl4pPr>
            <a:lvl5pPr marL="2057400" indent="-228600" defTabSz="909638" eaLnBrk="0" hangingPunct="0">
              <a:spcBef>
                <a:spcPct val="30000"/>
              </a:spcBef>
              <a:defRPr sz="1200">
                <a:solidFill>
                  <a:schemeClr val="tx1"/>
                </a:solidFill>
                <a:latin typeface="Arial" charset="0"/>
              </a:defRPr>
            </a:lvl5pPr>
            <a:lvl6pPr marL="2514600" indent="-228600" defTabSz="909638" eaLnBrk="0" fontAlgn="base" hangingPunct="0">
              <a:spcBef>
                <a:spcPct val="30000"/>
              </a:spcBef>
              <a:spcAft>
                <a:spcPct val="0"/>
              </a:spcAft>
              <a:defRPr sz="1200">
                <a:solidFill>
                  <a:schemeClr val="tx1"/>
                </a:solidFill>
                <a:latin typeface="Arial" charset="0"/>
              </a:defRPr>
            </a:lvl6pPr>
            <a:lvl7pPr marL="2971800" indent="-228600" defTabSz="909638" eaLnBrk="0" fontAlgn="base" hangingPunct="0">
              <a:spcBef>
                <a:spcPct val="30000"/>
              </a:spcBef>
              <a:spcAft>
                <a:spcPct val="0"/>
              </a:spcAft>
              <a:defRPr sz="1200">
                <a:solidFill>
                  <a:schemeClr val="tx1"/>
                </a:solidFill>
                <a:latin typeface="Arial" charset="0"/>
              </a:defRPr>
            </a:lvl7pPr>
            <a:lvl8pPr marL="3429000" indent="-228600" defTabSz="909638" eaLnBrk="0" fontAlgn="base" hangingPunct="0">
              <a:spcBef>
                <a:spcPct val="30000"/>
              </a:spcBef>
              <a:spcAft>
                <a:spcPct val="0"/>
              </a:spcAft>
              <a:defRPr sz="1200">
                <a:solidFill>
                  <a:schemeClr val="tx1"/>
                </a:solidFill>
                <a:latin typeface="Arial" charset="0"/>
              </a:defRPr>
            </a:lvl8pPr>
            <a:lvl9pPr marL="3886200" indent="-228600" defTabSz="909638"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dirty="0">
                <a:latin typeface="Times New Roman" pitchFamily="18" charset="0"/>
              </a:rPr>
              <a:t>New Employee EOC Orientation</a:t>
            </a:r>
          </a:p>
        </p:txBody>
      </p:sp>
      <p:sp>
        <p:nvSpPr>
          <p:cNvPr id="180228" name="Rectangle 7"/>
          <p:cNvSpPr txBox="1">
            <a:spLocks noGrp="1" noChangeArrowheads="1"/>
          </p:cNvSpPr>
          <p:nvPr/>
        </p:nvSpPr>
        <p:spPr bwMode="auto">
          <a:xfrm>
            <a:off x="3973513" y="8831263"/>
            <a:ext cx="30368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7" tIns="46424" rIns="92847" bIns="46424" anchor="b"/>
          <a:lstStyle>
            <a:lvl1pPr defTabSz="909638" eaLnBrk="0" hangingPunct="0">
              <a:spcBef>
                <a:spcPct val="30000"/>
              </a:spcBef>
              <a:defRPr sz="1200">
                <a:solidFill>
                  <a:schemeClr val="tx1"/>
                </a:solidFill>
                <a:latin typeface="Arial" charset="0"/>
              </a:defRPr>
            </a:lvl1pPr>
            <a:lvl2pPr marL="742950" indent="-285750" defTabSz="909638" eaLnBrk="0" hangingPunct="0">
              <a:spcBef>
                <a:spcPct val="30000"/>
              </a:spcBef>
              <a:defRPr sz="1200">
                <a:solidFill>
                  <a:schemeClr val="tx1"/>
                </a:solidFill>
                <a:latin typeface="Arial" charset="0"/>
              </a:defRPr>
            </a:lvl2pPr>
            <a:lvl3pPr marL="1143000" indent="-228600" defTabSz="909638" eaLnBrk="0" hangingPunct="0">
              <a:spcBef>
                <a:spcPct val="30000"/>
              </a:spcBef>
              <a:defRPr sz="1200">
                <a:solidFill>
                  <a:schemeClr val="tx1"/>
                </a:solidFill>
                <a:latin typeface="Arial" charset="0"/>
              </a:defRPr>
            </a:lvl3pPr>
            <a:lvl4pPr marL="1600200" indent="-228600" defTabSz="909638" eaLnBrk="0" hangingPunct="0">
              <a:spcBef>
                <a:spcPct val="30000"/>
              </a:spcBef>
              <a:defRPr sz="1200">
                <a:solidFill>
                  <a:schemeClr val="tx1"/>
                </a:solidFill>
                <a:latin typeface="Arial" charset="0"/>
              </a:defRPr>
            </a:lvl4pPr>
            <a:lvl5pPr marL="2057400" indent="-228600" defTabSz="909638" eaLnBrk="0" hangingPunct="0">
              <a:spcBef>
                <a:spcPct val="30000"/>
              </a:spcBef>
              <a:defRPr sz="1200">
                <a:solidFill>
                  <a:schemeClr val="tx1"/>
                </a:solidFill>
                <a:latin typeface="Arial" charset="0"/>
              </a:defRPr>
            </a:lvl5pPr>
            <a:lvl6pPr marL="2514600" indent="-228600" defTabSz="909638" eaLnBrk="0" fontAlgn="base" hangingPunct="0">
              <a:spcBef>
                <a:spcPct val="30000"/>
              </a:spcBef>
              <a:spcAft>
                <a:spcPct val="0"/>
              </a:spcAft>
              <a:defRPr sz="1200">
                <a:solidFill>
                  <a:schemeClr val="tx1"/>
                </a:solidFill>
                <a:latin typeface="Arial" charset="0"/>
              </a:defRPr>
            </a:lvl6pPr>
            <a:lvl7pPr marL="2971800" indent="-228600" defTabSz="909638" eaLnBrk="0" fontAlgn="base" hangingPunct="0">
              <a:spcBef>
                <a:spcPct val="30000"/>
              </a:spcBef>
              <a:spcAft>
                <a:spcPct val="0"/>
              </a:spcAft>
              <a:defRPr sz="1200">
                <a:solidFill>
                  <a:schemeClr val="tx1"/>
                </a:solidFill>
                <a:latin typeface="Arial" charset="0"/>
              </a:defRPr>
            </a:lvl7pPr>
            <a:lvl8pPr marL="3429000" indent="-228600" defTabSz="909638" eaLnBrk="0" fontAlgn="base" hangingPunct="0">
              <a:spcBef>
                <a:spcPct val="30000"/>
              </a:spcBef>
              <a:spcAft>
                <a:spcPct val="0"/>
              </a:spcAft>
              <a:defRPr sz="1200">
                <a:solidFill>
                  <a:schemeClr val="tx1"/>
                </a:solidFill>
                <a:latin typeface="Arial" charset="0"/>
              </a:defRPr>
            </a:lvl8pPr>
            <a:lvl9pPr marL="3886200" indent="-228600" defTabSz="909638"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5CAC7C12-94EB-4E01-A893-B9A322AB2BB5}" type="slidenum">
              <a:rPr lang="en-US" altLang="en-US">
                <a:latin typeface="Times New Roman" pitchFamily="18" charset="0"/>
              </a:rPr>
              <a:pPr algn="r" eaLnBrk="1" hangingPunct="1">
                <a:spcBef>
                  <a:spcPct val="0"/>
                </a:spcBef>
              </a:pPr>
              <a:t>30</a:t>
            </a:fld>
            <a:endParaRPr lang="en-US" altLang="en-US" dirty="0">
              <a:latin typeface="Times New Roman" pitchFamily="18" charset="0"/>
            </a:endParaRPr>
          </a:p>
        </p:txBody>
      </p:sp>
      <p:sp>
        <p:nvSpPr>
          <p:cNvPr id="180229" name="Rectangle 2"/>
          <p:cNvSpPr>
            <a:spLocks noGrp="1" noRot="1" noChangeAspect="1" noChangeArrowheads="1" noTextEdit="1"/>
          </p:cNvSpPr>
          <p:nvPr>
            <p:ph type="sldImg"/>
          </p:nvPr>
        </p:nvSpPr>
        <p:spPr>
          <a:xfrm>
            <a:off x="1182688" y="698500"/>
            <a:ext cx="4646612" cy="3484563"/>
          </a:xfrm>
          <a:solidFill>
            <a:srgbClr val="FFFFFF"/>
          </a:solidFill>
          <a:ln/>
        </p:spPr>
      </p:sp>
      <p:sp>
        <p:nvSpPr>
          <p:cNvPr id="180230" name="Rectangle 3"/>
          <p:cNvSpPr>
            <a:spLocks noGrp="1" noChangeArrowheads="1"/>
          </p:cNvSpPr>
          <p:nvPr>
            <p:ph type="body" idx="1"/>
          </p:nvPr>
        </p:nvSpPr>
        <p:spPr>
          <a:xfrm>
            <a:off x="935038" y="4416425"/>
            <a:ext cx="5140325" cy="4181475"/>
          </a:xfrm>
          <a:solidFill>
            <a:srgbClr val="FFFFFF"/>
          </a:solidFill>
          <a:ln>
            <a:solidFill>
              <a:srgbClr val="000000"/>
            </a:solidFill>
          </a:ln>
        </p:spPr>
        <p:txBody>
          <a:bodyPr lIns="92847" tIns="46424" rIns="92847" bIns="46424"/>
          <a:lstStyle/>
          <a:p>
            <a:pPr eaLnBrk="1" hangingPunct="1"/>
            <a:endParaRPr lang="en-US" altLang="en-US" b="1" dirty="0"/>
          </a:p>
        </p:txBody>
      </p:sp>
    </p:spTree>
    <p:extLst>
      <p:ext uri="{BB962C8B-B14F-4D97-AF65-F5344CB8AC3E}">
        <p14:creationId xmlns:p14="http://schemas.microsoft.com/office/powerpoint/2010/main" val="2332276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A7E78F9-4E2F-4331-BB03-92200B2A0057}" type="slidenum">
              <a:rPr lang="en-US" altLang="en-US" smtClean="0"/>
              <a:pPr eaLnBrk="1" hangingPunct="1">
                <a:spcBef>
                  <a:spcPct val="0"/>
                </a:spcBef>
              </a:pPr>
              <a:t>31</a:t>
            </a:fld>
            <a:endParaRPr lang="en-US" altLang="en-US" dirty="0"/>
          </a:p>
        </p:txBody>
      </p:sp>
      <p:sp>
        <p:nvSpPr>
          <p:cNvPr id="181251" name="Rectangle 2"/>
          <p:cNvSpPr txBox="1">
            <a:spLocks noGrp="1" noChangeArrowheads="1"/>
          </p:cNvSpPr>
          <p:nvPr/>
        </p:nvSpPr>
        <p:spPr bwMode="auto">
          <a:xfrm>
            <a:off x="0" y="0"/>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7" tIns="46424" rIns="92847" bIns="46424"/>
          <a:lstStyle>
            <a:lvl1pPr defTabSz="909638" eaLnBrk="0" hangingPunct="0">
              <a:spcBef>
                <a:spcPct val="30000"/>
              </a:spcBef>
              <a:defRPr sz="1200">
                <a:solidFill>
                  <a:schemeClr val="tx1"/>
                </a:solidFill>
                <a:latin typeface="Arial" charset="0"/>
              </a:defRPr>
            </a:lvl1pPr>
            <a:lvl2pPr marL="742950" indent="-285750" defTabSz="909638" eaLnBrk="0" hangingPunct="0">
              <a:spcBef>
                <a:spcPct val="30000"/>
              </a:spcBef>
              <a:defRPr sz="1200">
                <a:solidFill>
                  <a:schemeClr val="tx1"/>
                </a:solidFill>
                <a:latin typeface="Arial" charset="0"/>
              </a:defRPr>
            </a:lvl2pPr>
            <a:lvl3pPr marL="1143000" indent="-228600" defTabSz="909638" eaLnBrk="0" hangingPunct="0">
              <a:spcBef>
                <a:spcPct val="30000"/>
              </a:spcBef>
              <a:defRPr sz="1200">
                <a:solidFill>
                  <a:schemeClr val="tx1"/>
                </a:solidFill>
                <a:latin typeface="Arial" charset="0"/>
              </a:defRPr>
            </a:lvl3pPr>
            <a:lvl4pPr marL="1600200" indent="-228600" defTabSz="909638" eaLnBrk="0" hangingPunct="0">
              <a:spcBef>
                <a:spcPct val="30000"/>
              </a:spcBef>
              <a:defRPr sz="1200">
                <a:solidFill>
                  <a:schemeClr val="tx1"/>
                </a:solidFill>
                <a:latin typeface="Arial" charset="0"/>
              </a:defRPr>
            </a:lvl4pPr>
            <a:lvl5pPr marL="2057400" indent="-228600" defTabSz="909638" eaLnBrk="0" hangingPunct="0">
              <a:spcBef>
                <a:spcPct val="30000"/>
              </a:spcBef>
              <a:defRPr sz="1200">
                <a:solidFill>
                  <a:schemeClr val="tx1"/>
                </a:solidFill>
                <a:latin typeface="Arial" charset="0"/>
              </a:defRPr>
            </a:lvl5pPr>
            <a:lvl6pPr marL="2514600" indent="-228600" defTabSz="909638" eaLnBrk="0" fontAlgn="base" hangingPunct="0">
              <a:spcBef>
                <a:spcPct val="30000"/>
              </a:spcBef>
              <a:spcAft>
                <a:spcPct val="0"/>
              </a:spcAft>
              <a:defRPr sz="1200">
                <a:solidFill>
                  <a:schemeClr val="tx1"/>
                </a:solidFill>
                <a:latin typeface="Arial" charset="0"/>
              </a:defRPr>
            </a:lvl6pPr>
            <a:lvl7pPr marL="2971800" indent="-228600" defTabSz="909638" eaLnBrk="0" fontAlgn="base" hangingPunct="0">
              <a:spcBef>
                <a:spcPct val="30000"/>
              </a:spcBef>
              <a:spcAft>
                <a:spcPct val="0"/>
              </a:spcAft>
              <a:defRPr sz="1200">
                <a:solidFill>
                  <a:schemeClr val="tx1"/>
                </a:solidFill>
                <a:latin typeface="Arial" charset="0"/>
              </a:defRPr>
            </a:lvl7pPr>
            <a:lvl8pPr marL="3429000" indent="-228600" defTabSz="909638" eaLnBrk="0" fontAlgn="base" hangingPunct="0">
              <a:spcBef>
                <a:spcPct val="30000"/>
              </a:spcBef>
              <a:spcAft>
                <a:spcPct val="0"/>
              </a:spcAft>
              <a:defRPr sz="1200">
                <a:solidFill>
                  <a:schemeClr val="tx1"/>
                </a:solidFill>
                <a:latin typeface="Arial" charset="0"/>
              </a:defRPr>
            </a:lvl8pPr>
            <a:lvl9pPr marL="3886200" indent="-228600" defTabSz="909638"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dirty="0">
                <a:latin typeface="Times New Roman" pitchFamily="18" charset="0"/>
              </a:rPr>
              <a:t>New Employee EOC Orientation</a:t>
            </a:r>
          </a:p>
        </p:txBody>
      </p:sp>
      <p:sp>
        <p:nvSpPr>
          <p:cNvPr id="181252" name="Rectangle 7"/>
          <p:cNvSpPr txBox="1">
            <a:spLocks noGrp="1" noChangeArrowheads="1"/>
          </p:cNvSpPr>
          <p:nvPr/>
        </p:nvSpPr>
        <p:spPr bwMode="auto">
          <a:xfrm>
            <a:off x="3973513" y="8831263"/>
            <a:ext cx="30368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7" tIns="46424" rIns="92847" bIns="46424" anchor="b"/>
          <a:lstStyle>
            <a:lvl1pPr defTabSz="909638" eaLnBrk="0" hangingPunct="0">
              <a:spcBef>
                <a:spcPct val="30000"/>
              </a:spcBef>
              <a:defRPr sz="1200">
                <a:solidFill>
                  <a:schemeClr val="tx1"/>
                </a:solidFill>
                <a:latin typeface="Arial" charset="0"/>
              </a:defRPr>
            </a:lvl1pPr>
            <a:lvl2pPr marL="742950" indent="-285750" defTabSz="909638" eaLnBrk="0" hangingPunct="0">
              <a:spcBef>
                <a:spcPct val="30000"/>
              </a:spcBef>
              <a:defRPr sz="1200">
                <a:solidFill>
                  <a:schemeClr val="tx1"/>
                </a:solidFill>
                <a:latin typeface="Arial" charset="0"/>
              </a:defRPr>
            </a:lvl2pPr>
            <a:lvl3pPr marL="1143000" indent="-228600" defTabSz="909638" eaLnBrk="0" hangingPunct="0">
              <a:spcBef>
                <a:spcPct val="30000"/>
              </a:spcBef>
              <a:defRPr sz="1200">
                <a:solidFill>
                  <a:schemeClr val="tx1"/>
                </a:solidFill>
                <a:latin typeface="Arial" charset="0"/>
              </a:defRPr>
            </a:lvl3pPr>
            <a:lvl4pPr marL="1600200" indent="-228600" defTabSz="909638" eaLnBrk="0" hangingPunct="0">
              <a:spcBef>
                <a:spcPct val="30000"/>
              </a:spcBef>
              <a:defRPr sz="1200">
                <a:solidFill>
                  <a:schemeClr val="tx1"/>
                </a:solidFill>
                <a:latin typeface="Arial" charset="0"/>
              </a:defRPr>
            </a:lvl4pPr>
            <a:lvl5pPr marL="2057400" indent="-228600" defTabSz="909638" eaLnBrk="0" hangingPunct="0">
              <a:spcBef>
                <a:spcPct val="30000"/>
              </a:spcBef>
              <a:defRPr sz="1200">
                <a:solidFill>
                  <a:schemeClr val="tx1"/>
                </a:solidFill>
                <a:latin typeface="Arial" charset="0"/>
              </a:defRPr>
            </a:lvl5pPr>
            <a:lvl6pPr marL="2514600" indent="-228600" defTabSz="909638" eaLnBrk="0" fontAlgn="base" hangingPunct="0">
              <a:spcBef>
                <a:spcPct val="30000"/>
              </a:spcBef>
              <a:spcAft>
                <a:spcPct val="0"/>
              </a:spcAft>
              <a:defRPr sz="1200">
                <a:solidFill>
                  <a:schemeClr val="tx1"/>
                </a:solidFill>
                <a:latin typeface="Arial" charset="0"/>
              </a:defRPr>
            </a:lvl6pPr>
            <a:lvl7pPr marL="2971800" indent="-228600" defTabSz="909638" eaLnBrk="0" fontAlgn="base" hangingPunct="0">
              <a:spcBef>
                <a:spcPct val="30000"/>
              </a:spcBef>
              <a:spcAft>
                <a:spcPct val="0"/>
              </a:spcAft>
              <a:defRPr sz="1200">
                <a:solidFill>
                  <a:schemeClr val="tx1"/>
                </a:solidFill>
                <a:latin typeface="Arial" charset="0"/>
              </a:defRPr>
            </a:lvl7pPr>
            <a:lvl8pPr marL="3429000" indent="-228600" defTabSz="909638" eaLnBrk="0" fontAlgn="base" hangingPunct="0">
              <a:spcBef>
                <a:spcPct val="30000"/>
              </a:spcBef>
              <a:spcAft>
                <a:spcPct val="0"/>
              </a:spcAft>
              <a:defRPr sz="1200">
                <a:solidFill>
                  <a:schemeClr val="tx1"/>
                </a:solidFill>
                <a:latin typeface="Arial" charset="0"/>
              </a:defRPr>
            </a:lvl8pPr>
            <a:lvl9pPr marL="3886200" indent="-228600" defTabSz="909638"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63EDDF99-BA9F-422F-A30A-BB0BEECED318}" type="slidenum">
              <a:rPr lang="en-US" altLang="en-US">
                <a:latin typeface="Times New Roman" pitchFamily="18" charset="0"/>
              </a:rPr>
              <a:pPr algn="r" eaLnBrk="1" hangingPunct="1">
                <a:spcBef>
                  <a:spcPct val="0"/>
                </a:spcBef>
              </a:pPr>
              <a:t>31</a:t>
            </a:fld>
            <a:endParaRPr lang="en-US" altLang="en-US" dirty="0">
              <a:latin typeface="Times New Roman" pitchFamily="18" charset="0"/>
            </a:endParaRPr>
          </a:p>
        </p:txBody>
      </p:sp>
      <p:sp>
        <p:nvSpPr>
          <p:cNvPr id="181253" name="Rectangle 2"/>
          <p:cNvSpPr>
            <a:spLocks noGrp="1" noRot="1" noChangeAspect="1" noChangeArrowheads="1" noTextEdit="1"/>
          </p:cNvSpPr>
          <p:nvPr>
            <p:ph type="sldImg"/>
          </p:nvPr>
        </p:nvSpPr>
        <p:spPr>
          <a:xfrm>
            <a:off x="1182688" y="698500"/>
            <a:ext cx="4646612" cy="3484563"/>
          </a:xfrm>
          <a:ln/>
        </p:spPr>
      </p:sp>
      <p:sp>
        <p:nvSpPr>
          <p:cNvPr id="181254" name="Rectangle 3"/>
          <p:cNvSpPr>
            <a:spLocks noGrp="1" noChangeArrowheads="1"/>
          </p:cNvSpPr>
          <p:nvPr>
            <p:ph type="body" idx="1"/>
          </p:nvPr>
        </p:nvSpPr>
        <p:spPr>
          <a:xfrm>
            <a:off x="935038" y="4416425"/>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7" tIns="46424" rIns="92847" bIns="46424"/>
          <a:lstStyle/>
          <a:p>
            <a:pPr eaLnBrk="1" hangingPunct="1"/>
            <a:endParaRPr lang="en-US" altLang="en-US" dirty="0"/>
          </a:p>
        </p:txBody>
      </p:sp>
    </p:spTree>
    <p:extLst>
      <p:ext uri="{BB962C8B-B14F-4D97-AF65-F5344CB8AC3E}">
        <p14:creationId xmlns:p14="http://schemas.microsoft.com/office/powerpoint/2010/main" val="574973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327C13F-108B-44A9-BDB2-AFE26400D2BA}" type="slidenum">
              <a:rPr lang="en-US" altLang="en-US" smtClean="0"/>
              <a:pPr eaLnBrk="1" hangingPunct="1">
                <a:spcBef>
                  <a:spcPct val="0"/>
                </a:spcBef>
              </a:pPr>
              <a:t>39</a:t>
            </a:fld>
            <a:endParaRPr lang="en-US" altLang="en-US" dirty="0"/>
          </a:p>
        </p:txBody>
      </p:sp>
      <p:sp>
        <p:nvSpPr>
          <p:cNvPr id="182275" name="Rectangle 2"/>
          <p:cNvSpPr txBox="1">
            <a:spLocks noGrp="1" noChangeArrowheads="1"/>
          </p:cNvSpPr>
          <p:nvPr/>
        </p:nvSpPr>
        <p:spPr bwMode="auto">
          <a:xfrm>
            <a:off x="0" y="0"/>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7" tIns="46424" rIns="92847" bIns="46424"/>
          <a:lstStyle>
            <a:lvl1pPr defTabSz="909638" eaLnBrk="0" hangingPunct="0">
              <a:spcBef>
                <a:spcPct val="30000"/>
              </a:spcBef>
              <a:defRPr sz="1200">
                <a:solidFill>
                  <a:schemeClr val="tx1"/>
                </a:solidFill>
                <a:latin typeface="Arial" charset="0"/>
              </a:defRPr>
            </a:lvl1pPr>
            <a:lvl2pPr marL="742950" indent="-285750" defTabSz="909638" eaLnBrk="0" hangingPunct="0">
              <a:spcBef>
                <a:spcPct val="30000"/>
              </a:spcBef>
              <a:defRPr sz="1200">
                <a:solidFill>
                  <a:schemeClr val="tx1"/>
                </a:solidFill>
                <a:latin typeface="Arial" charset="0"/>
              </a:defRPr>
            </a:lvl2pPr>
            <a:lvl3pPr marL="1143000" indent="-228600" defTabSz="909638" eaLnBrk="0" hangingPunct="0">
              <a:spcBef>
                <a:spcPct val="30000"/>
              </a:spcBef>
              <a:defRPr sz="1200">
                <a:solidFill>
                  <a:schemeClr val="tx1"/>
                </a:solidFill>
                <a:latin typeface="Arial" charset="0"/>
              </a:defRPr>
            </a:lvl3pPr>
            <a:lvl4pPr marL="1600200" indent="-228600" defTabSz="909638" eaLnBrk="0" hangingPunct="0">
              <a:spcBef>
                <a:spcPct val="30000"/>
              </a:spcBef>
              <a:defRPr sz="1200">
                <a:solidFill>
                  <a:schemeClr val="tx1"/>
                </a:solidFill>
                <a:latin typeface="Arial" charset="0"/>
              </a:defRPr>
            </a:lvl4pPr>
            <a:lvl5pPr marL="2057400" indent="-228600" defTabSz="909638" eaLnBrk="0" hangingPunct="0">
              <a:spcBef>
                <a:spcPct val="30000"/>
              </a:spcBef>
              <a:defRPr sz="1200">
                <a:solidFill>
                  <a:schemeClr val="tx1"/>
                </a:solidFill>
                <a:latin typeface="Arial" charset="0"/>
              </a:defRPr>
            </a:lvl5pPr>
            <a:lvl6pPr marL="2514600" indent="-228600" defTabSz="909638" eaLnBrk="0" fontAlgn="base" hangingPunct="0">
              <a:spcBef>
                <a:spcPct val="30000"/>
              </a:spcBef>
              <a:spcAft>
                <a:spcPct val="0"/>
              </a:spcAft>
              <a:defRPr sz="1200">
                <a:solidFill>
                  <a:schemeClr val="tx1"/>
                </a:solidFill>
                <a:latin typeface="Arial" charset="0"/>
              </a:defRPr>
            </a:lvl6pPr>
            <a:lvl7pPr marL="2971800" indent="-228600" defTabSz="909638" eaLnBrk="0" fontAlgn="base" hangingPunct="0">
              <a:spcBef>
                <a:spcPct val="30000"/>
              </a:spcBef>
              <a:spcAft>
                <a:spcPct val="0"/>
              </a:spcAft>
              <a:defRPr sz="1200">
                <a:solidFill>
                  <a:schemeClr val="tx1"/>
                </a:solidFill>
                <a:latin typeface="Arial" charset="0"/>
              </a:defRPr>
            </a:lvl7pPr>
            <a:lvl8pPr marL="3429000" indent="-228600" defTabSz="909638" eaLnBrk="0" fontAlgn="base" hangingPunct="0">
              <a:spcBef>
                <a:spcPct val="30000"/>
              </a:spcBef>
              <a:spcAft>
                <a:spcPct val="0"/>
              </a:spcAft>
              <a:defRPr sz="1200">
                <a:solidFill>
                  <a:schemeClr val="tx1"/>
                </a:solidFill>
                <a:latin typeface="Arial" charset="0"/>
              </a:defRPr>
            </a:lvl8pPr>
            <a:lvl9pPr marL="3886200" indent="-228600" defTabSz="909638"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dirty="0">
                <a:latin typeface="Times New Roman" pitchFamily="18" charset="0"/>
              </a:rPr>
              <a:t>New Employee EOC Orientation</a:t>
            </a:r>
          </a:p>
        </p:txBody>
      </p:sp>
      <p:sp>
        <p:nvSpPr>
          <p:cNvPr id="182276" name="Rectangle 7"/>
          <p:cNvSpPr txBox="1">
            <a:spLocks noGrp="1" noChangeArrowheads="1"/>
          </p:cNvSpPr>
          <p:nvPr/>
        </p:nvSpPr>
        <p:spPr bwMode="auto">
          <a:xfrm>
            <a:off x="3973513" y="8831263"/>
            <a:ext cx="30368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7" tIns="46424" rIns="92847" bIns="46424" anchor="b"/>
          <a:lstStyle>
            <a:lvl1pPr defTabSz="909638" eaLnBrk="0" hangingPunct="0">
              <a:spcBef>
                <a:spcPct val="30000"/>
              </a:spcBef>
              <a:defRPr sz="1200">
                <a:solidFill>
                  <a:schemeClr val="tx1"/>
                </a:solidFill>
                <a:latin typeface="Arial" charset="0"/>
              </a:defRPr>
            </a:lvl1pPr>
            <a:lvl2pPr marL="742950" indent="-285750" defTabSz="909638" eaLnBrk="0" hangingPunct="0">
              <a:spcBef>
                <a:spcPct val="30000"/>
              </a:spcBef>
              <a:defRPr sz="1200">
                <a:solidFill>
                  <a:schemeClr val="tx1"/>
                </a:solidFill>
                <a:latin typeface="Arial" charset="0"/>
              </a:defRPr>
            </a:lvl2pPr>
            <a:lvl3pPr marL="1143000" indent="-228600" defTabSz="909638" eaLnBrk="0" hangingPunct="0">
              <a:spcBef>
                <a:spcPct val="30000"/>
              </a:spcBef>
              <a:defRPr sz="1200">
                <a:solidFill>
                  <a:schemeClr val="tx1"/>
                </a:solidFill>
                <a:latin typeface="Arial" charset="0"/>
              </a:defRPr>
            </a:lvl3pPr>
            <a:lvl4pPr marL="1600200" indent="-228600" defTabSz="909638" eaLnBrk="0" hangingPunct="0">
              <a:spcBef>
                <a:spcPct val="30000"/>
              </a:spcBef>
              <a:defRPr sz="1200">
                <a:solidFill>
                  <a:schemeClr val="tx1"/>
                </a:solidFill>
                <a:latin typeface="Arial" charset="0"/>
              </a:defRPr>
            </a:lvl4pPr>
            <a:lvl5pPr marL="2057400" indent="-228600" defTabSz="909638" eaLnBrk="0" hangingPunct="0">
              <a:spcBef>
                <a:spcPct val="30000"/>
              </a:spcBef>
              <a:defRPr sz="1200">
                <a:solidFill>
                  <a:schemeClr val="tx1"/>
                </a:solidFill>
                <a:latin typeface="Arial" charset="0"/>
              </a:defRPr>
            </a:lvl5pPr>
            <a:lvl6pPr marL="2514600" indent="-228600" defTabSz="909638" eaLnBrk="0" fontAlgn="base" hangingPunct="0">
              <a:spcBef>
                <a:spcPct val="30000"/>
              </a:spcBef>
              <a:spcAft>
                <a:spcPct val="0"/>
              </a:spcAft>
              <a:defRPr sz="1200">
                <a:solidFill>
                  <a:schemeClr val="tx1"/>
                </a:solidFill>
                <a:latin typeface="Arial" charset="0"/>
              </a:defRPr>
            </a:lvl6pPr>
            <a:lvl7pPr marL="2971800" indent="-228600" defTabSz="909638" eaLnBrk="0" fontAlgn="base" hangingPunct="0">
              <a:spcBef>
                <a:spcPct val="30000"/>
              </a:spcBef>
              <a:spcAft>
                <a:spcPct val="0"/>
              </a:spcAft>
              <a:defRPr sz="1200">
                <a:solidFill>
                  <a:schemeClr val="tx1"/>
                </a:solidFill>
                <a:latin typeface="Arial" charset="0"/>
              </a:defRPr>
            </a:lvl7pPr>
            <a:lvl8pPr marL="3429000" indent="-228600" defTabSz="909638" eaLnBrk="0" fontAlgn="base" hangingPunct="0">
              <a:spcBef>
                <a:spcPct val="30000"/>
              </a:spcBef>
              <a:spcAft>
                <a:spcPct val="0"/>
              </a:spcAft>
              <a:defRPr sz="1200">
                <a:solidFill>
                  <a:schemeClr val="tx1"/>
                </a:solidFill>
                <a:latin typeface="Arial" charset="0"/>
              </a:defRPr>
            </a:lvl8pPr>
            <a:lvl9pPr marL="3886200" indent="-228600" defTabSz="909638"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67943C4-F521-4107-B564-034F1A9BBB04}" type="slidenum">
              <a:rPr lang="en-US" altLang="en-US">
                <a:latin typeface="Times New Roman" pitchFamily="18" charset="0"/>
              </a:rPr>
              <a:pPr algn="r" eaLnBrk="1" hangingPunct="1">
                <a:spcBef>
                  <a:spcPct val="0"/>
                </a:spcBef>
              </a:pPr>
              <a:t>39</a:t>
            </a:fld>
            <a:endParaRPr lang="en-US" altLang="en-US" dirty="0">
              <a:latin typeface="Times New Roman" pitchFamily="18" charset="0"/>
            </a:endParaRPr>
          </a:p>
        </p:txBody>
      </p:sp>
      <p:sp>
        <p:nvSpPr>
          <p:cNvPr id="182277" name="Rectangle 2"/>
          <p:cNvSpPr>
            <a:spLocks noGrp="1" noRot="1" noChangeAspect="1" noChangeArrowheads="1" noTextEdit="1"/>
          </p:cNvSpPr>
          <p:nvPr>
            <p:ph type="sldImg"/>
          </p:nvPr>
        </p:nvSpPr>
        <p:spPr>
          <a:xfrm>
            <a:off x="1182688" y="698500"/>
            <a:ext cx="4646612" cy="3484563"/>
          </a:xfrm>
          <a:ln/>
        </p:spPr>
      </p:sp>
      <p:sp>
        <p:nvSpPr>
          <p:cNvPr id="182278" name="Rectangle 3"/>
          <p:cNvSpPr>
            <a:spLocks noGrp="1" noChangeArrowheads="1"/>
          </p:cNvSpPr>
          <p:nvPr>
            <p:ph type="body" idx="1"/>
          </p:nvPr>
        </p:nvSpPr>
        <p:spPr>
          <a:xfrm>
            <a:off x="935038" y="4416425"/>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7" tIns="46424" rIns="92847" bIns="46424"/>
          <a:lstStyle/>
          <a:p>
            <a:pPr eaLnBrk="1" hangingPunct="1"/>
            <a:endParaRPr lang="en-US" altLang="en-US" dirty="0"/>
          </a:p>
        </p:txBody>
      </p:sp>
    </p:spTree>
    <p:extLst>
      <p:ext uri="{BB962C8B-B14F-4D97-AF65-F5344CB8AC3E}">
        <p14:creationId xmlns:p14="http://schemas.microsoft.com/office/powerpoint/2010/main" val="3402761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E298756-21AC-45E3-A7FD-A3E179E7E576}" type="slidenum">
              <a:rPr lang="en-US" altLang="en-US" smtClean="0"/>
              <a:pPr eaLnBrk="1" hangingPunct="1">
                <a:spcBef>
                  <a:spcPct val="0"/>
                </a:spcBef>
              </a:pPr>
              <a:t>40</a:t>
            </a:fld>
            <a:endParaRPr lang="en-US" altLang="en-US" dirty="0"/>
          </a:p>
        </p:txBody>
      </p:sp>
      <p:sp>
        <p:nvSpPr>
          <p:cNvPr id="183299" name="Rectangle 2"/>
          <p:cNvSpPr txBox="1">
            <a:spLocks noGrp="1" noChangeArrowheads="1"/>
          </p:cNvSpPr>
          <p:nvPr/>
        </p:nvSpPr>
        <p:spPr bwMode="auto">
          <a:xfrm>
            <a:off x="0" y="0"/>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7" tIns="46424" rIns="92847" bIns="46424"/>
          <a:lstStyle>
            <a:lvl1pPr defTabSz="909638" eaLnBrk="0" hangingPunct="0">
              <a:spcBef>
                <a:spcPct val="30000"/>
              </a:spcBef>
              <a:defRPr sz="1200">
                <a:solidFill>
                  <a:schemeClr val="tx1"/>
                </a:solidFill>
                <a:latin typeface="Arial" charset="0"/>
              </a:defRPr>
            </a:lvl1pPr>
            <a:lvl2pPr marL="742950" indent="-285750" defTabSz="909638" eaLnBrk="0" hangingPunct="0">
              <a:spcBef>
                <a:spcPct val="30000"/>
              </a:spcBef>
              <a:defRPr sz="1200">
                <a:solidFill>
                  <a:schemeClr val="tx1"/>
                </a:solidFill>
                <a:latin typeface="Arial" charset="0"/>
              </a:defRPr>
            </a:lvl2pPr>
            <a:lvl3pPr marL="1143000" indent="-228600" defTabSz="909638" eaLnBrk="0" hangingPunct="0">
              <a:spcBef>
                <a:spcPct val="30000"/>
              </a:spcBef>
              <a:defRPr sz="1200">
                <a:solidFill>
                  <a:schemeClr val="tx1"/>
                </a:solidFill>
                <a:latin typeface="Arial" charset="0"/>
              </a:defRPr>
            </a:lvl3pPr>
            <a:lvl4pPr marL="1600200" indent="-228600" defTabSz="909638" eaLnBrk="0" hangingPunct="0">
              <a:spcBef>
                <a:spcPct val="30000"/>
              </a:spcBef>
              <a:defRPr sz="1200">
                <a:solidFill>
                  <a:schemeClr val="tx1"/>
                </a:solidFill>
                <a:latin typeface="Arial" charset="0"/>
              </a:defRPr>
            </a:lvl4pPr>
            <a:lvl5pPr marL="2057400" indent="-228600" defTabSz="909638" eaLnBrk="0" hangingPunct="0">
              <a:spcBef>
                <a:spcPct val="30000"/>
              </a:spcBef>
              <a:defRPr sz="1200">
                <a:solidFill>
                  <a:schemeClr val="tx1"/>
                </a:solidFill>
                <a:latin typeface="Arial" charset="0"/>
              </a:defRPr>
            </a:lvl5pPr>
            <a:lvl6pPr marL="2514600" indent="-228600" defTabSz="909638" eaLnBrk="0" fontAlgn="base" hangingPunct="0">
              <a:spcBef>
                <a:spcPct val="30000"/>
              </a:spcBef>
              <a:spcAft>
                <a:spcPct val="0"/>
              </a:spcAft>
              <a:defRPr sz="1200">
                <a:solidFill>
                  <a:schemeClr val="tx1"/>
                </a:solidFill>
                <a:latin typeface="Arial" charset="0"/>
              </a:defRPr>
            </a:lvl6pPr>
            <a:lvl7pPr marL="2971800" indent="-228600" defTabSz="909638" eaLnBrk="0" fontAlgn="base" hangingPunct="0">
              <a:spcBef>
                <a:spcPct val="30000"/>
              </a:spcBef>
              <a:spcAft>
                <a:spcPct val="0"/>
              </a:spcAft>
              <a:defRPr sz="1200">
                <a:solidFill>
                  <a:schemeClr val="tx1"/>
                </a:solidFill>
                <a:latin typeface="Arial" charset="0"/>
              </a:defRPr>
            </a:lvl7pPr>
            <a:lvl8pPr marL="3429000" indent="-228600" defTabSz="909638" eaLnBrk="0" fontAlgn="base" hangingPunct="0">
              <a:spcBef>
                <a:spcPct val="30000"/>
              </a:spcBef>
              <a:spcAft>
                <a:spcPct val="0"/>
              </a:spcAft>
              <a:defRPr sz="1200">
                <a:solidFill>
                  <a:schemeClr val="tx1"/>
                </a:solidFill>
                <a:latin typeface="Arial" charset="0"/>
              </a:defRPr>
            </a:lvl8pPr>
            <a:lvl9pPr marL="3886200" indent="-228600" defTabSz="909638"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dirty="0">
                <a:latin typeface="Times New Roman" pitchFamily="18" charset="0"/>
              </a:rPr>
              <a:t>New Employee EOC Orientation</a:t>
            </a:r>
          </a:p>
        </p:txBody>
      </p:sp>
      <p:sp>
        <p:nvSpPr>
          <p:cNvPr id="183300" name="Rectangle 7"/>
          <p:cNvSpPr txBox="1">
            <a:spLocks noGrp="1" noChangeArrowheads="1"/>
          </p:cNvSpPr>
          <p:nvPr/>
        </p:nvSpPr>
        <p:spPr bwMode="auto">
          <a:xfrm>
            <a:off x="3973513" y="8831263"/>
            <a:ext cx="30368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7" tIns="46424" rIns="92847" bIns="46424" anchor="b"/>
          <a:lstStyle>
            <a:lvl1pPr defTabSz="909638" eaLnBrk="0" hangingPunct="0">
              <a:spcBef>
                <a:spcPct val="30000"/>
              </a:spcBef>
              <a:defRPr sz="1200">
                <a:solidFill>
                  <a:schemeClr val="tx1"/>
                </a:solidFill>
                <a:latin typeface="Arial" charset="0"/>
              </a:defRPr>
            </a:lvl1pPr>
            <a:lvl2pPr marL="742950" indent="-285750" defTabSz="909638" eaLnBrk="0" hangingPunct="0">
              <a:spcBef>
                <a:spcPct val="30000"/>
              </a:spcBef>
              <a:defRPr sz="1200">
                <a:solidFill>
                  <a:schemeClr val="tx1"/>
                </a:solidFill>
                <a:latin typeface="Arial" charset="0"/>
              </a:defRPr>
            </a:lvl2pPr>
            <a:lvl3pPr marL="1143000" indent="-228600" defTabSz="909638" eaLnBrk="0" hangingPunct="0">
              <a:spcBef>
                <a:spcPct val="30000"/>
              </a:spcBef>
              <a:defRPr sz="1200">
                <a:solidFill>
                  <a:schemeClr val="tx1"/>
                </a:solidFill>
                <a:latin typeface="Arial" charset="0"/>
              </a:defRPr>
            </a:lvl3pPr>
            <a:lvl4pPr marL="1600200" indent="-228600" defTabSz="909638" eaLnBrk="0" hangingPunct="0">
              <a:spcBef>
                <a:spcPct val="30000"/>
              </a:spcBef>
              <a:defRPr sz="1200">
                <a:solidFill>
                  <a:schemeClr val="tx1"/>
                </a:solidFill>
                <a:latin typeface="Arial" charset="0"/>
              </a:defRPr>
            </a:lvl4pPr>
            <a:lvl5pPr marL="2057400" indent="-228600" defTabSz="909638" eaLnBrk="0" hangingPunct="0">
              <a:spcBef>
                <a:spcPct val="30000"/>
              </a:spcBef>
              <a:defRPr sz="1200">
                <a:solidFill>
                  <a:schemeClr val="tx1"/>
                </a:solidFill>
                <a:latin typeface="Arial" charset="0"/>
              </a:defRPr>
            </a:lvl5pPr>
            <a:lvl6pPr marL="2514600" indent="-228600" defTabSz="909638" eaLnBrk="0" fontAlgn="base" hangingPunct="0">
              <a:spcBef>
                <a:spcPct val="30000"/>
              </a:spcBef>
              <a:spcAft>
                <a:spcPct val="0"/>
              </a:spcAft>
              <a:defRPr sz="1200">
                <a:solidFill>
                  <a:schemeClr val="tx1"/>
                </a:solidFill>
                <a:latin typeface="Arial" charset="0"/>
              </a:defRPr>
            </a:lvl6pPr>
            <a:lvl7pPr marL="2971800" indent="-228600" defTabSz="909638" eaLnBrk="0" fontAlgn="base" hangingPunct="0">
              <a:spcBef>
                <a:spcPct val="30000"/>
              </a:spcBef>
              <a:spcAft>
                <a:spcPct val="0"/>
              </a:spcAft>
              <a:defRPr sz="1200">
                <a:solidFill>
                  <a:schemeClr val="tx1"/>
                </a:solidFill>
                <a:latin typeface="Arial" charset="0"/>
              </a:defRPr>
            </a:lvl7pPr>
            <a:lvl8pPr marL="3429000" indent="-228600" defTabSz="909638" eaLnBrk="0" fontAlgn="base" hangingPunct="0">
              <a:spcBef>
                <a:spcPct val="30000"/>
              </a:spcBef>
              <a:spcAft>
                <a:spcPct val="0"/>
              </a:spcAft>
              <a:defRPr sz="1200">
                <a:solidFill>
                  <a:schemeClr val="tx1"/>
                </a:solidFill>
                <a:latin typeface="Arial" charset="0"/>
              </a:defRPr>
            </a:lvl8pPr>
            <a:lvl9pPr marL="3886200" indent="-228600" defTabSz="909638"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E77950B-F0F1-4F2A-AE41-175BF8998EAA}" type="slidenum">
              <a:rPr lang="en-US" altLang="en-US">
                <a:latin typeface="Times New Roman" pitchFamily="18" charset="0"/>
              </a:rPr>
              <a:pPr algn="r" eaLnBrk="1" hangingPunct="1">
                <a:spcBef>
                  <a:spcPct val="0"/>
                </a:spcBef>
              </a:pPr>
              <a:t>40</a:t>
            </a:fld>
            <a:endParaRPr lang="en-US" altLang="en-US" dirty="0">
              <a:latin typeface="Times New Roman" pitchFamily="18" charset="0"/>
            </a:endParaRPr>
          </a:p>
        </p:txBody>
      </p:sp>
      <p:sp>
        <p:nvSpPr>
          <p:cNvPr id="183301" name="Rectangle 2"/>
          <p:cNvSpPr>
            <a:spLocks noGrp="1" noRot="1" noChangeAspect="1" noChangeArrowheads="1" noTextEdit="1"/>
          </p:cNvSpPr>
          <p:nvPr>
            <p:ph type="sldImg"/>
          </p:nvPr>
        </p:nvSpPr>
        <p:spPr>
          <a:xfrm>
            <a:off x="1182688" y="698500"/>
            <a:ext cx="4646612" cy="3484563"/>
          </a:xfrm>
          <a:ln/>
        </p:spPr>
      </p:sp>
      <p:sp>
        <p:nvSpPr>
          <p:cNvPr id="183302" name="Rectangle 3"/>
          <p:cNvSpPr>
            <a:spLocks noGrp="1" noChangeArrowheads="1"/>
          </p:cNvSpPr>
          <p:nvPr>
            <p:ph type="body" idx="1"/>
          </p:nvPr>
        </p:nvSpPr>
        <p:spPr>
          <a:xfrm>
            <a:off x="935038" y="4416425"/>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7" tIns="46424" rIns="92847" bIns="46424"/>
          <a:lstStyle/>
          <a:p>
            <a:pPr eaLnBrk="1" hangingPunct="1"/>
            <a:endParaRPr lang="en-US" altLang="en-US" dirty="0"/>
          </a:p>
        </p:txBody>
      </p:sp>
    </p:spTree>
    <p:extLst>
      <p:ext uri="{BB962C8B-B14F-4D97-AF65-F5344CB8AC3E}">
        <p14:creationId xmlns:p14="http://schemas.microsoft.com/office/powerpoint/2010/main" val="1953748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b="0"/>
              <a:t>Across Trinity Health, strategy and culture is driven by the goal to be the most trusted health partner for life – for people we serve, colleagues and physicians. With a holistic approach, we focus on listening, partnering and making things easy.</a:t>
            </a:r>
          </a:p>
        </p:txBody>
      </p:sp>
      <p:sp>
        <p:nvSpPr>
          <p:cNvPr id="4" name="Slide Number Placeholder 3"/>
          <p:cNvSpPr>
            <a:spLocks noGrp="1"/>
          </p:cNvSpPr>
          <p:nvPr>
            <p:ph type="sldNum" sz="quarter" idx="10"/>
          </p:nvPr>
        </p:nvSpPr>
        <p:spPr/>
        <p:txBody>
          <a:bodyPr/>
          <a:lstStyle/>
          <a:p>
            <a:pPr marL="0" marR="0" lvl="0" indent="0" algn="r" defTabSz="693481" rtl="0" eaLnBrk="1" fontAlgn="auto" latinLnBrk="0" hangingPunct="1">
              <a:lnSpc>
                <a:spcPct val="100000"/>
              </a:lnSpc>
              <a:spcBef>
                <a:spcPts val="0"/>
              </a:spcBef>
              <a:spcAft>
                <a:spcPts val="0"/>
              </a:spcAft>
              <a:buClrTx/>
              <a:buSzTx/>
              <a:buFontTx/>
              <a:buNone/>
              <a:tabLst/>
              <a:defRPr/>
            </a:pPr>
            <a:fld id="{FD69798C-9FC1-714E-BB69-2199F60E7A3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69348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202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6B42F6E-423F-4323-A954-2B780EF038E5}" type="slidenum">
              <a:rPr lang="en-US" altLang="en-US" smtClean="0"/>
              <a:pPr eaLnBrk="1" hangingPunct="1">
                <a:spcBef>
                  <a:spcPct val="0"/>
                </a:spcBef>
              </a:pPr>
              <a:t>53</a:t>
            </a:fld>
            <a:endParaRPr lang="en-US" altLang="en-US"/>
          </a:p>
        </p:txBody>
      </p:sp>
      <p:sp>
        <p:nvSpPr>
          <p:cNvPr id="184323" name="Rectangle 2"/>
          <p:cNvSpPr txBox="1">
            <a:spLocks noGrp="1" noChangeArrowheads="1"/>
          </p:cNvSpPr>
          <p:nvPr/>
        </p:nvSpPr>
        <p:spPr bwMode="auto">
          <a:xfrm>
            <a:off x="0" y="0"/>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7" tIns="46424" rIns="92847" bIns="46424"/>
          <a:lstStyle>
            <a:lvl1pPr defTabSz="909638" eaLnBrk="0" hangingPunct="0">
              <a:spcBef>
                <a:spcPct val="30000"/>
              </a:spcBef>
              <a:defRPr sz="1200">
                <a:solidFill>
                  <a:schemeClr val="tx1"/>
                </a:solidFill>
                <a:latin typeface="Arial" charset="0"/>
              </a:defRPr>
            </a:lvl1pPr>
            <a:lvl2pPr marL="742950" indent="-285750" defTabSz="909638" eaLnBrk="0" hangingPunct="0">
              <a:spcBef>
                <a:spcPct val="30000"/>
              </a:spcBef>
              <a:defRPr sz="1200">
                <a:solidFill>
                  <a:schemeClr val="tx1"/>
                </a:solidFill>
                <a:latin typeface="Arial" charset="0"/>
              </a:defRPr>
            </a:lvl2pPr>
            <a:lvl3pPr marL="1143000" indent="-228600" defTabSz="909638" eaLnBrk="0" hangingPunct="0">
              <a:spcBef>
                <a:spcPct val="30000"/>
              </a:spcBef>
              <a:defRPr sz="1200">
                <a:solidFill>
                  <a:schemeClr val="tx1"/>
                </a:solidFill>
                <a:latin typeface="Arial" charset="0"/>
              </a:defRPr>
            </a:lvl3pPr>
            <a:lvl4pPr marL="1600200" indent="-228600" defTabSz="909638" eaLnBrk="0" hangingPunct="0">
              <a:spcBef>
                <a:spcPct val="30000"/>
              </a:spcBef>
              <a:defRPr sz="1200">
                <a:solidFill>
                  <a:schemeClr val="tx1"/>
                </a:solidFill>
                <a:latin typeface="Arial" charset="0"/>
              </a:defRPr>
            </a:lvl4pPr>
            <a:lvl5pPr marL="2057400" indent="-228600" defTabSz="909638" eaLnBrk="0" hangingPunct="0">
              <a:spcBef>
                <a:spcPct val="30000"/>
              </a:spcBef>
              <a:defRPr sz="1200">
                <a:solidFill>
                  <a:schemeClr val="tx1"/>
                </a:solidFill>
                <a:latin typeface="Arial" charset="0"/>
              </a:defRPr>
            </a:lvl5pPr>
            <a:lvl6pPr marL="2514600" indent="-228600" defTabSz="909638" eaLnBrk="0" fontAlgn="base" hangingPunct="0">
              <a:spcBef>
                <a:spcPct val="30000"/>
              </a:spcBef>
              <a:spcAft>
                <a:spcPct val="0"/>
              </a:spcAft>
              <a:defRPr sz="1200">
                <a:solidFill>
                  <a:schemeClr val="tx1"/>
                </a:solidFill>
                <a:latin typeface="Arial" charset="0"/>
              </a:defRPr>
            </a:lvl6pPr>
            <a:lvl7pPr marL="2971800" indent="-228600" defTabSz="909638" eaLnBrk="0" fontAlgn="base" hangingPunct="0">
              <a:spcBef>
                <a:spcPct val="30000"/>
              </a:spcBef>
              <a:spcAft>
                <a:spcPct val="0"/>
              </a:spcAft>
              <a:defRPr sz="1200">
                <a:solidFill>
                  <a:schemeClr val="tx1"/>
                </a:solidFill>
                <a:latin typeface="Arial" charset="0"/>
              </a:defRPr>
            </a:lvl7pPr>
            <a:lvl8pPr marL="3429000" indent="-228600" defTabSz="909638" eaLnBrk="0" fontAlgn="base" hangingPunct="0">
              <a:spcBef>
                <a:spcPct val="30000"/>
              </a:spcBef>
              <a:spcAft>
                <a:spcPct val="0"/>
              </a:spcAft>
              <a:defRPr sz="1200">
                <a:solidFill>
                  <a:schemeClr val="tx1"/>
                </a:solidFill>
                <a:latin typeface="Arial" charset="0"/>
              </a:defRPr>
            </a:lvl8pPr>
            <a:lvl9pPr marL="3886200" indent="-228600" defTabSz="909638" eaLnBrk="0" fontAlgn="base" hangingPunct="0">
              <a:spcBef>
                <a:spcPct val="30000"/>
              </a:spcBef>
              <a:spcAft>
                <a:spcPct val="0"/>
              </a:spcAft>
              <a:defRPr sz="1200">
                <a:solidFill>
                  <a:schemeClr val="tx1"/>
                </a:solidFill>
                <a:latin typeface="Arial" charset="0"/>
              </a:defRPr>
            </a:lvl9pPr>
          </a:lstStyle>
          <a:p>
            <a:pPr eaLnBrk="1" hangingPunct="1">
              <a:spcBef>
                <a:spcPct val="0"/>
              </a:spcBef>
            </a:pPr>
            <a:r>
              <a:rPr lang="en-US" altLang="en-US">
                <a:latin typeface="Times New Roman" pitchFamily="18" charset="0"/>
              </a:rPr>
              <a:t>New Employee EOC Orientation</a:t>
            </a:r>
          </a:p>
        </p:txBody>
      </p:sp>
      <p:sp>
        <p:nvSpPr>
          <p:cNvPr id="184324" name="Rectangle 7"/>
          <p:cNvSpPr txBox="1">
            <a:spLocks noGrp="1" noChangeArrowheads="1"/>
          </p:cNvSpPr>
          <p:nvPr/>
        </p:nvSpPr>
        <p:spPr bwMode="auto">
          <a:xfrm>
            <a:off x="3973513" y="8831263"/>
            <a:ext cx="303688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7" tIns="46424" rIns="92847" bIns="46424" anchor="b"/>
          <a:lstStyle>
            <a:lvl1pPr defTabSz="909638" eaLnBrk="0" hangingPunct="0">
              <a:spcBef>
                <a:spcPct val="30000"/>
              </a:spcBef>
              <a:defRPr sz="1200">
                <a:solidFill>
                  <a:schemeClr val="tx1"/>
                </a:solidFill>
                <a:latin typeface="Arial" charset="0"/>
              </a:defRPr>
            </a:lvl1pPr>
            <a:lvl2pPr marL="742950" indent="-285750" defTabSz="909638" eaLnBrk="0" hangingPunct="0">
              <a:spcBef>
                <a:spcPct val="30000"/>
              </a:spcBef>
              <a:defRPr sz="1200">
                <a:solidFill>
                  <a:schemeClr val="tx1"/>
                </a:solidFill>
                <a:latin typeface="Arial" charset="0"/>
              </a:defRPr>
            </a:lvl2pPr>
            <a:lvl3pPr marL="1143000" indent="-228600" defTabSz="909638" eaLnBrk="0" hangingPunct="0">
              <a:spcBef>
                <a:spcPct val="30000"/>
              </a:spcBef>
              <a:defRPr sz="1200">
                <a:solidFill>
                  <a:schemeClr val="tx1"/>
                </a:solidFill>
                <a:latin typeface="Arial" charset="0"/>
              </a:defRPr>
            </a:lvl3pPr>
            <a:lvl4pPr marL="1600200" indent="-228600" defTabSz="909638" eaLnBrk="0" hangingPunct="0">
              <a:spcBef>
                <a:spcPct val="30000"/>
              </a:spcBef>
              <a:defRPr sz="1200">
                <a:solidFill>
                  <a:schemeClr val="tx1"/>
                </a:solidFill>
                <a:latin typeface="Arial" charset="0"/>
              </a:defRPr>
            </a:lvl4pPr>
            <a:lvl5pPr marL="2057400" indent="-228600" defTabSz="909638" eaLnBrk="0" hangingPunct="0">
              <a:spcBef>
                <a:spcPct val="30000"/>
              </a:spcBef>
              <a:defRPr sz="1200">
                <a:solidFill>
                  <a:schemeClr val="tx1"/>
                </a:solidFill>
                <a:latin typeface="Arial" charset="0"/>
              </a:defRPr>
            </a:lvl5pPr>
            <a:lvl6pPr marL="2514600" indent="-228600" defTabSz="909638" eaLnBrk="0" fontAlgn="base" hangingPunct="0">
              <a:spcBef>
                <a:spcPct val="30000"/>
              </a:spcBef>
              <a:spcAft>
                <a:spcPct val="0"/>
              </a:spcAft>
              <a:defRPr sz="1200">
                <a:solidFill>
                  <a:schemeClr val="tx1"/>
                </a:solidFill>
                <a:latin typeface="Arial" charset="0"/>
              </a:defRPr>
            </a:lvl6pPr>
            <a:lvl7pPr marL="2971800" indent="-228600" defTabSz="909638" eaLnBrk="0" fontAlgn="base" hangingPunct="0">
              <a:spcBef>
                <a:spcPct val="30000"/>
              </a:spcBef>
              <a:spcAft>
                <a:spcPct val="0"/>
              </a:spcAft>
              <a:defRPr sz="1200">
                <a:solidFill>
                  <a:schemeClr val="tx1"/>
                </a:solidFill>
                <a:latin typeface="Arial" charset="0"/>
              </a:defRPr>
            </a:lvl7pPr>
            <a:lvl8pPr marL="3429000" indent="-228600" defTabSz="909638" eaLnBrk="0" fontAlgn="base" hangingPunct="0">
              <a:spcBef>
                <a:spcPct val="30000"/>
              </a:spcBef>
              <a:spcAft>
                <a:spcPct val="0"/>
              </a:spcAft>
              <a:defRPr sz="1200">
                <a:solidFill>
                  <a:schemeClr val="tx1"/>
                </a:solidFill>
                <a:latin typeface="Arial" charset="0"/>
              </a:defRPr>
            </a:lvl8pPr>
            <a:lvl9pPr marL="3886200" indent="-228600" defTabSz="909638"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D1E6438A-2A6D-4BB4-BC53-16E9D77FCE45}" type="slidenum">
              <a:rPr lang="en-US" altLang="en-US">
                <a:latin typeface="Times New Roman" pitchFamily="18" charset="0"/>
              </a:rPr>
              <a:pPr algn="r" eaLnBrk="1" hangingPunct="1">
                <a:spcBef>
                  <a:spcPct val="0"/>
                </a:spcBef>
              </a:pPr>
              <a:t>53</a:t>
            </a:fld>
            <a:endParaRPr lang="en-US" altLang="en-US">
              <a:latin typeface="Times New Roman" pitchFamily="18" charset="0"/>
            </a:endParaRPr>
          </a:p>
        </p:txBody>
      </p:sp>
      <p:sp>
        <p:nvSpPr>
          <p:cNvPr id="184325" name="Rectangle 2"/>
          <p:cNvSpPr>
            <a:spLocks noGrp="1" noRot="1" noChangeAspect="1" noChangeArrowheads="1" noTextEdit="1"/>
          </p:cNvSpPr>
          <p:nvPr>
            <p:ph type="sldImg"/>
          </p:nvPr>
        </p:nvSpPr>
        <p:spPr>
          <a:xfrm>
            <a:off x="1182688" y="698500"/>
            <a:ext cx="4646612" cy="3484563"/>
          </a:xfrm>
          <a:ln/>
        </p:spPr>
      </p:sp>
      <p:sp>
        <p:nvSpPr>
          <p:cNvPr id="184326" name="Rectangle 3"/>
          <p:cNvSpPr>
            <a:spLocks noGrp="1" noChangeArrowheads="1"/>
          </p:cNvSpPr>
          <p:nvPr>
            <p:ph type="body" idx="1"/>
          </p:nvPr>
        </p:nvSpPr>
        <p:spPr>
          <a:xfrm>
            <a:off x="935038" y="4416425"/>
            <a:ext cx="5140325"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7" tIns="46424" rIns="92847" bIns="46424"/>
          <a:lstStyle/>
          <a:p>
            <a:pPr eaLnBrk="1" hangingPunct="1"/>
            <a:endParaRPr lang="en-US" altLang="en-US"/>
          </a:p>
        </p:txBody>
      </p:sp>
    </p:spTree>
    <p:extLst>
      <p:ext uri="{BB962C8B-B14F-4D97-AF65-F5344CB8AC3E}">
        <p14:creationId xmlns:p14="http://schemas.microsoft.com/office/powerpoint/2010/main" val="2390788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charset="-128"/>
            </a:endParaRPr>
          </a:p>
          <a:p>
            <a:r>
              <a:rPr lang="en-US" altLang="en-US" b="1">
                <a:ea typeface="ＭＳ Ｐゴシック" charset="-128"/>
              </a:rPr>
              <a:t>We</a:t>
            </a:r>
            <a:r>
              <a:rPr lang="ja-JP" altLang="en-US" b="1"/>
              <a:t>’</a:t>
            </a:r>
            <a:r>
              <a:rPr lang="en-US" altLang="ja-JP" b="1"/>
              <a:t>re going to talk now about new approaches to</a:t>
            </a:r>
          </a:p>
          <a:p>
            <a:endParaRPr lang="en-US" altLang="en-US" b="1">
              <a:ea typeface="ＭＳ Ｐゴシック" charset="-128"/>
            </a:endParaRPr>
          </a:p>
          <a:p>
            <a:r>
              <a:rPr lang="en-US" altLang="en-US" b="1">
                <a:ea typeface="ＭＳ Ｐゴシック" charset="-128"/>
              </a:rPr>
              <a:t> Customer Service</a:t>
            </a:r>
          </a:p>
          <a:p>
            <a:r>
              <a:rPr lang="en-US" altLang="en-US" b="1">
                <a:ea typeface="ＭＳ Ｐゴシック" charset="-128"/>
              </a:rPr>
              <a:t> Mutual Support</a:t>
            </a:r>
          </a:p>
          <a:p>
            <a:r>
              <a:rPr lang="en-US" altLang="en-US" b="1">
                <a:ea typeface="ＭＳ Ｐゴシック" charset="-128"/>
              </a:rPr>
              <a:t> Communication</a:t>
            </a:r>
          </a:p>
          <a:p>
            <a:r>
              <a:rPr lang="en-US" altLang="en-US" b="1">
                <a:ea typeface="ＭＳ Ｐゴシック" charset="-128"/>
              </a:rPr>
              <a:t> Conflict Resolution</a:t>
            </a:r>
          </a:p>
          <a:p>
            <a:endParaRPr lang="en-US" altLang="en-US" b="1">
              <a:ea typeface="ＭＳ Ｐゴシック" charset="-128"/>
            </a:endParaRPr>
          </a:p>
          <a:p>
            <a:r>
              <a:rPr lang="en-US" altLang="en-US" b="1">
                <a:ea typeface="ＭＳ Ｐゴシック" charset="-128"/>
              </a:rPr>
              <a:t> These are like the </a:t>
            </a:r>
            <a:r>
              <a:rPr lang="ja-JP" altLang="en-US" b="1"/>
              <a:t>“</a:t>
            </a:r>
            <a:r>
              <a:rPr lang="en-US" altLang="ja-JP" b="1"/>
              <a:t>plays</a:t>
            </a:r>
            <a:r>
              <a:rPr lang="ja-JP" altLang="en-US" b="1"/>
              <a:t>”</a:t>
            </a:r>
            <a:r>
              <a:rPr lang="en-US" altLang="ja-JP" b="1"/>
              <a:t>  in a football game  that the quarterback calls after the team “huddles”   --  he calls out, “ </a:t>
            </a:r>
            <a:r>
              <a:rPr lang="ja-JP" altLang="en-US" b="1"/>
              <a:t>“</a:t>
            </a:r>
            <a:r>
              <a:rPr lang="en-US" altLang="ja-JP" b="1"/>
              <a:t>#14 – Shift !</a:t>
            </a:r>
            <a:r>
              <a:rPr lang="ja-JP" altLang="en-US" b="1"/>
              <a:t>”</a:t>
            </a:r>
            <a:r>
              <a:rPr lang="en-US" altLang="ja-JP" b="1"/>
              <a:t>    </a:t>
            </a:r>
            <a:r>
              <a:rPr lang="ja-JP" altLang="en-US" b="1"/>
              <a:t>“</a:t>
            </a:r>
            <a:r>
              <a:rPr lang="en-US" altLang="ja-JP" b="1"/>
              <a:t>#29 –Pass!</a:t>
            </a:r>
            <a:r>
              <a:rPr lang="ja-JP" altLang="en-US" b="1"/>
              <a:t>” </a:t>
            </a:r>
            <a:r>
              <a:rPr lang="en-US" altLang="ja-JP" b="1"/>
              <a:t>)</a:t>
            </a:r>
            <a:endParaRPr lang="en-US" altLang="en-US" b="1">
              <a:ea typeface="ＭＳ Ｐゴシック" charset="-128"/>
            </a:endParaRPr>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33732F1-781A-4F42-A90D-CDF96E9C0DDD}" type="slidenum">
              <a:rPr lang="en-US" altLang="en-US" smtClean="0"/>
              <a:pPr eaLnBrk="1" hangingPunct="1">
                <a:spcBef>
                  <a:spcPct val="0"/>
                </a:spcBef>
              </a:pPr>
              <a:t>62</a:t>
            </a:fld>
            <a:endParaRPr lang="en-US" altLang="en-US"/>
          </a:p>
        </p:txBody>
      </p:sp>
    </p:spTree>
    <p:extLst>
      <p:ext uri="{BB962C8B-B14F-4D97-AF65-F5344CB8AC3E}">
        <p14:creationId xmlns:p14="http://schemas.microsoft.com/office/powerpoint/2010/main" val="2132852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charset="-128"/>
            </a:endParaRPr>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DC2D0FF-28EA-4522-BDCA-8E60D1B4BF9F}" type="slidenum">
              <a:rPr lang="en-US" altLang="en-US" smtClean="0"/>
              <a:pPr eaLnBrk="1" hangingPunct="1">
                <a:spcBef>
                  <a:spcPct val="0"/>
                </a:spcBef>
              </a:pPr>
              <a:t>63</a:t>
            </a:fld>
            <a:endParaRPr lang="en-US" altLang="en-US"/>
          </a:p>
        </p:txBody>
      </p:sp>
    </p:spTree>
    <p:extLst>
      <p:ext uri="{BB962C8B-B14F-4D97-AF65-F5344CB8AC3E}">
        <p14:creationId xmlns:p14="http://schemas.microsoft.com/office/powerpoint/2010/main" val="1555656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charset="-128"/>
            </a:endParaRPr>
          </a:p>
          <a:p>
            <a:endParaRPr lang="en-US" altLang="en-US">
              <a:ea typeface="ＭＳ Ｐゴシック" charset="-128"/>
            </a:endParaRPr>
          </a:p>
          <a:p>
            <a:r>
              <a:rPr lang="en-US" altLang="en-US" b="1">
                <a:ea typeface="ＭＳ Ｐゴシック" charset="-128"/>
              </a:rPr>
              <a:t>Why is it important to plan, problem solve, and focus on continuous improvement?</a:t>
            </a:r>
          </a:p>
          <a:p>
            <a:endParaRPr lang="en-US" altLang="en-US" b="1">
              <a:ea typeface="ＭＳ Ｐゴシック" charset="-128"/>
            </a:endParaRPr>
          </a:p>
          <a:p>
            <a:r>
              <a:rPr lang="en-US" altLang="en-US" b="1">
                <a:ea typeface="ＭＳ Ｐゴシック" charset="-128"/>
              </a:rPr>
              <a:t>(Refer back to Employee Survey &amp; Patient Satisfaction Survey )</a:t>
            </a:r>
          </a:p>
        </p:txBody>
      </p:sp>
      <p:sp>
        <p:nvSpPr>
          <p:cNvPr id="187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97DAB50-F741-4248-861B-D81C634D01F0}" type="slidenum">
              <a:rPr lang="en-US" altLang="en-US" smtClean="0"/>
              <a:pPr eaLnBrk="1" hangingPunct="1">
                <a:spcBef>
                  <a:spcPct val="0"/>
                </a:spcBef>
              </a:pPr>
              <a:t>64</a:t>
            </a:fld>
            <a:endParaRPr lang="en-US" altLang="en-US"/>
          </a:p>
        </p:txBody>
      </p:sp>
    </p:spTree>
    <p:extLst>
      <p:ext uri="{BB962C8B-B14F-4D97-AF65-F5344CB8AC3E}">
        <p14:creationId xmlns:p14="http://schemas.microsoft.com/office/powerpoint/2010/main" val="3030126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charset="-128"/>
            </a:endParaRPr>
          </a:p>
          <a:p>
            <a:r>
              <a:rPr lang="en-US" altLang="en-US" b="1">
                <a:ea typeface="ＭＳ Ｐゴシック" charset="-128"/>
              </a:rPr>
              <a:t>Here</a:t>
            </a:r>
            <a:r>
              <a:rPr lang="ja-JP" altLang="en-US" b="1"/>
              <a:t>’</a:t>
            </a:r>
            <a:r>
              <a:rPr lang="en-US" altLang="ja-JP" b="1"/>
              <a:t>s what we can use for a script for </a:t>
            </a:r>
            <a:r>
              <a:rPr lang="ja-JP" altLang="en-US" b="1"/>
              <a:t>“</a:t>
            </a:r>
            <a:r>
              <a:rPr lang="en-US" altLang="ja-JP" b="1"/>
              <a:t>how </a:t>
            </a:r>
            <a:r>
              <a:rPr lang="ja-JP" altLang="en-US" b="1"/>
              <a:t>”</a:t>
            </a:r>
            <a:r>
              <a:rPr lang="en-US" altLang="ja-JP" b="1"/>
              <a:t> to approach the work today</a:t>
            </a:r>
          </a:p>
          <a:p>
            <a:r>
              <a:rPr lang="en-US" altLang="en-US" b="1">
                <a:ea typeface="ＭＳ Ｐゴシック" charset="-128"/>
              </a:rPr>
              <a:t>This approach applies to ALL departments</a:t>
            </a:r>
          </a:p>
          <a:p>
            <a:endParaRPr lang="en-US" altLang="en-US" b="1">
              <a:ea typeface="ＭＳ Ｐゴシック" charset="-128"/>
            </a:endParaRPr>
          </a:p>
          <a:p>
            <a:r>
              <a:rPr lang="en-US" altLang="en-US" b="1">
                <a:ea typeface="ＭＳ Ｐゴシック" charset="-128"/>
              </a:rPr>
              <a:t>This is our mental check-list every day when you come to work</a:t>
            </a:r>
          </a:p>
        </p:txBody>
      </p:sp>
      <p:sp>
        <p:nvSpPr>
          <p:cNvPr id="188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E98D19B-2672-47E2-AF91-EF1B7A98BE3D}" type="slidenum">
              <a:rPr lang="en-US" altLang="en-US" smtClean="0"/>
              <a:pPr eaLnBrk="1" hangingPunct="1">
                <a:spcBef>
                  <a:spcPct val="0"/>
                </a:spcBef>
              </a:pPr>
              <a:t>65</a:t>
            </a:fld>
            <a:endParaRPr lang="en-US" altLang="en-US"/>
          </a:p>
        </p:txBody>
      </p:sp>
    </p:spTree>
    <p:extLst>
      <p:ext uri="{BB962C8B-B14F-4D97-AF65-F5344CB8AC3E}">
        <p14:creationId xmlns:p14="http://schemas.microsoft.com/office/powerpoint/2010/main" val="1969296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charset="-128"/>
            </a:endParaRPr>
          </a:p>
          <a:p>
            <a:endParaRPr lang="en-US" altLang="en-US">
              <a:ea typeface="ＭＳ Ｐゴシック" charset="-128"/>
            </a:endParaRPr>
          </a:p>
          <a:p>
            <a:r>
              <a:rPr lang="en-US" altLang="en-US" b="1">
                <a:ea typeface="ＭＳ Ｐゴシック" charset="-128"/>
              </a:rPr>
              <a:t>This tool applies to ALL of us</a:t>
            </a:r>
          </a:p>
          <a:p>
            <a:endParaRPr lang="en-US" altLang="en-US" b="1">
              <a:ea typeface="ＭＳ Ｐゴシック" charset="-128"/>
            </a:endParaRPr>
          </a:p>
          <a:p>
            <a:r>
              <a:rPr lang="en-US" altLang="en-US" b="1">
                <a:ea typeface="ＭＳ Ｐゴシック" charset="-128"/>
              </a:rPr>
              <a:t>It is very valuable in all environments</a:t>
            </a:r>
          </a:p>
          <a:p>
            <a:endParaRPr lang="en-US" altLang="en-US" b="1">
              <a:ea typeface="ＭＳ Ｐゴシック" charset="-128"/>
            </a:endParaRPr>
          </a:p>
          <a:p>
            <a:r>
              <a:rPr lang="en-US" altLang="en-US" b="1">
                <a:ea typeface="ＭＳ Ｐゴシック" charset="-128"/>
              </a:rPr>
              <a:t>Do you need help?  (Task Assistance)</a:t>
            </a:r>
          </a:p>
          <a:p>
            <a:endParaRPr lang="en-US" altLang="en-US" b="1">
              <a:ea typeface="ＭＳ Ｐゴシック" charset="-128"/>
            </a:endParaRPr>
          </a:p>
          <a:p>
            <a:r>
              <a:rPr lang="en-US" altLang="en-US" b="1">
                <a:ea typeface="ＭＳ Ｐゴシック" charset="-128"/>
              </a:rPr>
              <a:t>After using the checklist, ask yourselves:  </a:t>
            </a:r>
            <a:r>
              <a:rPr lang="ja-JP" altLang="en-US" b="1"/>
              <a:t>“</a:t>
            </a:r>
            <a:r>
              <a:rPr lang="en-US" altLang="ja-JP" b="1"/>
              <a:t>How did we do?  What did we learn?</a:t>
            </a:r>
            <a:r>
              <a:rPr lang="ja-JP" altLang="en-US" b="1"/>
              <a:t>”</a:t>
            </a:r>
            <a:endParaRPr lang="en-US" altLang="en-US" b="1">
              <a:ea typeface="ＭＳ Ｐゴシック" charset="-128"/>
            </a:endParaRPr>
          </a:p>
        </p:txBody>
      </p:sp>
      <p:sp>
        <p:nvSpPr>
          <p:cNvPr id="189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461ED57-2C98-46C4-B146-29AE90129137}" type="slidenum">
              <a:rPr lang="en-US" altLang="en-US" smtClean="0"/>
              <a:pPr eaLnBrk="1" hangingPunct="1">
                <a:spcBef>
                  <a:spcPct val="0"/>
                </a:spcBef>
              </a:pPr>
              <a:t>66</a:t>
            </a:fld>
            <a:endParaRPr lang="en-US" altLang="en-US"/>
          </a:p>
        </p:txBody>
      </p:sp>
    </p:spTree>
    <p:extLst>
      <p:ext uri="{BB962C8B-B14F-4D97-AF65-F5344CB8AC3E}">
        <p14:creationId xmlns:p14="http://schemas.microsoft.com/office/powerpoint/2010/main" val="3493894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charset="-128"/>
            </a:endParaRPr>
          </a:p>
          <a:p>
            <a:endParaRPr lang="en-US" altLang="en-US">
              <a:ea typeface="ＭＳ Ｐゴシック" charset="-128"/>
            </a:endParaRPr>
          </a:p>
          <a:p>
            <a:r>
              <a:rPr lang="en-US" altLang="en-US" b="1">
                <a:ea typeface="ＭＳ Ｐゴシック" charset="-128"/>
              </a:rPr>
              <a:t>We are hearing a lot about the need to rethink </a:t>
            </a:r>
            <a:r>
              <a:rPr lang="en-US" altLang="en-US" b="1" u="sng">
                <a:ea typeface="ＭＳ Ｐゴシック" charset="-128"/>
              </a:rPr>
              <a:t>how</a:t>
            </a:r>
            <a:r>
              <a:rPr lang="en-US" altLang="en-US" b="1">
                <a:ea typeface="ＭＳ Ｐゴシック" charset="-128"/>
              </a:rPr>
              <a:t> we work</a:t>
            </a:r>
          </a:p>
          <a:p>
            <a:endParaRPr lang="en-US" altLang="en-US" b="1">
              <a:ea typeface="ＭＳ Ｐゴシック" charset="-128"/>
            </a:endParaRPr>
          </a:p>
          <a:p>
            <a:r>
              <a:rPr lang="en-US" altLang="en-US" b="1">
                <a:ea typeface="ＭＳ Ｐゴシック" charset="-128"/>
              </a:rPr>
              <a:t>It</a:t>
            </a:r>
            <a:r>
              <a:rPr lang="ja-JP" altLang="en-US" b="1"/>
              <a:t>’</a:t>
            </a:r>
            <a:r>
              <a:rPr lang="en-US" altLang="ja-JP" b="1"/>
              <a:t>s going to be different – it already is…</a:t>
            </a:r>
          </a:p>
          <a:p>
            <a:endParaRPr lang="en-US" altLang="en-US" b="1">
              <a:ea typeface="ＭＳ Ｐゴシック" charset="-128"/>
            </a:endParaRPr>
          </a:p>
          <a:p>
            <a:r>
              <a:rPr lang="en-US" altLang="en-US" b="1">
                <a:ea typeface="ＭＳ Ｐゴシック" charset="-128"/>
              </a:rPr>
              <a:t>We</a:t>
            </a:r>
            <a:r>
              <a:rPr lang="ja-JP" altLang="en-US" b="1"/>
              <a:t>’</a:t>
            </a:r>
            <a:r>
              <a:rPr lang="en-US" altLang="ja-JP" b="1"/>
              <a:t>re going to have to think about how </a:t>
            </a:r>
            <a:r>
              <a:rPr lang="en-US" altLang="ja-JP" b="1" u="sng"/>
              <a:t>my</a:t>
            </a:r>
            <a:r>
              <a:rPr lang="en-US" altLang="ja-JP" b="1"/>
              <a:t> work ultimately effects our patients</a:t>
            </a:r>
            <a:endParaRPr lang="en-US" altLang="en-US" b="1">
              <a:ea typeface="ＭＳ Ｐゴシック" charset="-128"/>
            </a:endParaRPr>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3D928E5-49B6-4E27-827C-389E8EE790FD}" type="slidenum">
              <a:rPr lang="en-US" altLang="en-US" smtClean="0"/>
              <a:pPr eaLnBrk="1" hangingPunct="1">
                <a:spcBef>
                  <a:spcPct val="0"/>
                </a:spcBef>
              </a:pPr>
              <a:t>67</a:t>
            </a:fld>
            <a:endParaRPr lang="en-US" altLang="en-US"/>
          </a:p>
        </p:txBody>
      </p:sp>
    </p:spTree>
    <p:extLst>
      <p:ext uri="{BB962C8B-B14F-4D97-AF65-F5344CB8AC3E}">
        <p14:creationId xmlns:p14="http://schemas.microsoft.com/office/powerpoint/2010/main" val="3552215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ea typeface="ＭＳ Ｐゴシック" charset="-128"/>
              </a:rPr>
              <a:t>Notes :</a:t>
            </a:r>
          </a:p>
          <a:p>
            <a:endParaRPr lang="en-US" altLang="en-US" b="1">
              <a:ea typeface="ＭＳ Ｐゴシック" charset="-128"/>
            </a:endParaRPr>
          </a:p>
          <a:p>
            <a:r>
              <a:rPr lang="en-US" altLang="en-US" b="1">
                <a:ea typeface="ＭＳ Ｐゴシック" charset="-128"/>
              </a:rPr>
              <a:t>It is crucial that all our communications (verbal &amp; non-verbal) are respectful </a:t>
            </a:r>
          </a:p>
          <a:p>
            <a:r>
              <a:rPr lang="en-US" altLang="en-US" b="1">
                <a:ea typeface="ＭＳ Ｐゴシック" charset="-128"/>
              </a:rPr>
              <a:t>to others.</a:t>
            </a:r>
          </a:p>
        </p:txBody>
      </p:sp>
      <p:sp>
        <p:nvSpPr>
          <p:cNvPr id="191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CFCCDB7-AF22-427A-A926-B9628A137EEE}" type="slidenum">
              <a:rPr lang="en-US" altLang="en-US" smtClean="0"/>
              <a:pPr eaLnBrk="1" hangingPunct="1">
                <a:spcBef>
                  <a:spcPct val="0"/>
                </a:spcBef>
              </a:pPr>
              <a:t>68</a:t>
            </a:fld>
            <a:endParaRPr lang="en-US" altLang="en-US"/>
          </a:p>
        </p:txBody>
      </p:sp>
    </p:spTree>
    <p:extLst>
      <p:ext uri="{BB962C8B-B14F-4D97-AF65-F5344CB8AC3E}">
        <p14:creationId xmlns:p14="http://schemas.microsoft.com/office/powerpoint/2010/main" val="4014013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xfrm>
            <a:off x="692150" y="443547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ea typeface="ＭＳ Ｐゴシック" charset="-128"/>
              </a:rPr>
              <a:t>Notes:</a:t>
            </a:r>
          </a:p>
          <a:p>
            <a:endParaRPr lang="en-US" altLang="en-US" b="1">
              <a:ea typeface="ＭＳ Ｐゴシック" charset="-128"/>
            </a:endParaRPr>
          </a:p>
          <a:p>
            <a:r>
              <a:rPr lang="en-US" altLang="en-US" b="1">
                <a:ea typeface="ＭＳ Ｐゴシック" charset="-128"/>
              </a:rPr>
              <a:t>Remember respectful communication!  </a:t>
            </a:r>
          </a:p>
          <a:p>
            <a:endParaRPr lang="en-US" altLang="en-US" b="1">
              <a:ea typeface="ＭＳ Ｐゴシック" charset="-128"/>
            </a:endParaRPr>
          </a:p>
          <a:p>
            <a:r>
              <a:rPr lang="en-US" altLang="en-US" b="1" u="sng">
                <a:ea typeface="ＭＳ Ｐゴシック" charset="-128"/>
              </a:rPr>
              <a:t>Scenario 1 – Nutritional Services</a:t>
            </a:r>
          </a:p>
          <a:p>
            <a:endParaRPr lang="en-US" altLang="en-US" b="1" u="sng">
              <a:ea typeface="ＭＳ Ｐゴシック" charset="-128"/>
            </a:endParaRPr>
          </a:p>
          <a:p>
            <a:r>
              <a:rPr lang="en-US" altLang="en-US" b="1">
                <a:ea typeface="ＭＳ Ｐゴシック" charset="-128"/>
              </a:rPr>
              <a:t>In Nutritional Services, colleagues understand how important it is to work as a team.</a:t>
            </a:r>
          </a:p>
          <a:p>
            <a:r>
              <a:rPr lang="en-US" altLang="en-US" b="1">
                <a:ea typeface="ＭＳ Ｐゴシック" charset="-128"/>
              </a:rPr>
              <a:t>Everyone from the nutritional services aide, to the hostess, to the chef realizes their team plays a key role in ensuring patients get the nutrition that supports their healing.  </a:t>
            </a:r>
          </a:p>
          <a:p>
            <a:r>
              <a:rPr lang="en-US" altLang="en-US" b="1">
                <a:ea typeface="ＭＳ Ｐゴシック" charset="-128"/>
              </a:rPr>
              <a:t>Often, patients share with the nutritional staff their concerns or needs.  As part of the overall care team, it is critical that the nutritional services staff share that information with the clinical staff.</a:t>
            </a:r>
          </a:p>
          <a:p>
            <a:endParaRPr lang="en-US" altLang="en-US" b="1">
              <a:solidFill>
                <a:srgbClr val="FF0000"/>
              </a:solidFill>
              <a:ea typeface="ＭＳ Ｐゴシック" charset="-128"/>
            </a:endParaRPr>
          </a:p>
          <a:p>
            <a:endParaRPr lang="en-US" altLang="en-US" b="1">
              <a:solidFill>
                <a:srgbClr val="FF0000"/>
              </a:solidFill>
              <a:ea typeface="ＭＳ Ｐゴシック" charset="-128"/>
            </a:endParaRPr>
          </a:p>
          <a:p>
            <a:endParaRPr lang="en-US" altLang="en-US" b="1">
              <a:solidFill>
                <a:srgbClr val="FF0000"/>
              </a:solidFill>
              <a:ea typeface="ＭＳ Ｐゴシック" charset="-128"/>
            </a:endParaRPr>
          </a:p>
          <a:p>
            <a:endParaRPr lang="en-US" altLang="en-US" b="1">
              <a:solidFill>
                <a:srgbClr val="FF0000"/>
              </a:solidFill>
              <a:ea typeface="ＭＳ Ｐゴシック" charset="-128"/>
            </a:endParaRPr>
          </a:p>
          <a:p>
            <a:endParaRPr lang="en-US" altLang="en-US" b="1">
              <a:solidFill>
                <a:srgbClr val="FF0000"/>
              </a:solidFill>
              <a:ea typeface="ＭＳ Ｐゴシック" charset="-128"/>
            </a:endParaRPr>
          </a:p>
          <a:p>
            <a:endParaRPr lang="en-US" altLang="en-US" b="1">
              <a:solidFill>
                <a:srgbClr val="FF0000"/>
              </a:solidFill>
              <a:ea typeface="ＭＳ Ｐゴシック" charset="-128"/>
            </a:endParaRPr>
          </a:p>
        </p:txBody>
      </p:sp>
      <p:sp>
        <p:nvSpPr>
          <p:cNvPr id="192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155CF34-A2FD-44F4-8DBB-F9F1C15853DA}" type="slidenum">
              <a:rPr lang="en-US" altLang="en-US" smtClean="0"/>
              <a:pPr eaLnBrk="1" hangingPunct="1">
                <a:spcBef>
                  <a:spcPct val="0"/>
                </a:spcBef>
              </a:pPr>
              <a:t>69</a:t>
            </a:fld>
            <a:endParaRPr lang="en-US" altLang="en-US"/>
          </a:p>
        </p:txBody>
      </p:sp>
    </p:spTree>
    <p:extLst>
      <p:ext uri="{BB962C8B-B14F-4D97-AF65-F5344CB8AC3E}">
        <p14:creationId xmlns:p14="http://schemas.microsoft.com/office/powerpoint/2010/main" val="3673367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Notes:</a:t>
            </a:r>
          </a:p>
          <a:p>
            <a:endParaRPr lang="en-US" altLang="en-US">
              <a:ea typeface="ＭＳ Ｐゴシック" charset="-128"/>
            </a:endParaRPr>
          </a:p>
          <a:p>
            <a:r>
              <a:rPr lang="en-US" altLang="en-US">
                <a:ea typeface="ＭＳ Ｐゴシック" charset="-128"/>
              </a:rPr>
              <a:t>Responses from focus groups conducted in 1</a:t>
            </a:r>
            <a:r>
              <a:rPr lang="en-US" altLang="en-US" baseline="30000">
                <a:ea typeface="ＭＳ Ｐゴシック" charset="-128"/>
              </a:rPr>
              <a:t>st</a:t>
            </a:r>
            <a:r>
              <a:rPr lang="en-US" altLang="en-US">
                <a:ea typeface="ＭＳ Ｐゴシック" charset="-128"/>
              </a:rPr>
              <a:t> Quarter 2013 did reveal some instances of staff not speaking up due to perceptions of what they thought other staff members response might be</a:t>
            </a:r>
          </a:p>
          <a:p>
            <a:endParaRPr lang="en-US" altLang="en-US">
              <a:ea typeface="ＭＳ Ｐゴシック" charset="-128"/>
            </a:endParaRPr>
          </a:p>
          <a:p>
            <a:r>
              <a:rPr lang="en-US" altLang="en-US" b="1">
                <a:ea typeface="ＭＳ Ｐゴシック" charset="-128"/>
              </a:rPr>
              <a:t>Talk about “MORE OB” &amp; Life Wings.</a:t>
            </a:r>
          </a:p>
          <a:p>
            <a:endParaRPr lang="en-US" altLang="en-US">
              <a:ea typeface="ＭＳ Ｐゴシック" charset="-128"/>
            </a:endParaRPr>
          </a:p>
          <a:p>
            <a:r>
              <a:rPr lang="en-US" altLang="en-US" b="1">
                <a:ea typeface="ＭＳ Ｐゴシック" charset="-128"/>
              </a:rPr>
              <a:t>MORE OB </a:t>
            </a:r>
            <a:r>
              <a:rPr lang="en-US" altLang="en-US">
                <a:ea typeface="ＭＳ Ｐゴシック" charset="-128"/>
              </a:rPr>
              <a:t>promotes culture of safety</a:t>
            </a:r>
          </a:p>
          <a:p>
            <a:endParaRPr lang="en-US" altLang="en-US">
              <a:ea typeface="ＭＳ Ｐゴシック" charset="-128"/>
            </a:endParaRPr>
          </a:p>
          <a:p>
            <a:r>
              <a:rPr lang="en-US" altLang="en-US" b="1">
                <a:ea typeface="ＭＳ Ｐゴシック" charset="-128"/>
              </a:rPr>
              <a:t>LIFE WINGS </a:t>
            </a:r>
            <a:r>
              <a:rPr lang="en-US" altLang="en-US">
                <a:ea typeface="ＭＳ Ｐゴシック" charset="-128"/>
              </a:rPr>
              <a:t>promotes teamwork and communication</a:t>
            </a:r>
          </a:p>
          <a:p>
            <a:endParaRPr lang="en-US" altLang="en-US">
              <a:ea typeface="ＭＳ Ｐゴシック" charset="-128"/>
            </a:endParaRPr>
          </a:p>
          <a:p>
            <a:r>
              <a:rPr lang="en-US" altLang="en-US">
                <a:ea typeface="ＭＳ Ｐゴシック" charset="-128"/>
              </a:rPr>
              <a:t>Both advocate team members to say </a:t>
            </a:r>
            <a:r>
              <a:rPr lang="ja-JP" altLang="en-US"/>
              <a:t>“</a:t>
            </a:r>
            <a:r>
              <a:rPr lang="en-US" altLang="ja-JP"/>
              <a:t>STOP THE LINE</a:t>
            </a:r>
            <a:r>
              <a:rPr lang="ja-JP" altLang="en-US"/>
              <a:t>”</a:t>
            </a:r>
            <a:r>
              <a:rPr lang="en-US" altLang="ja-JP"/>
              <a:t> when they see a problem</a:t>
            </a:r>
            <a:endParaRPr lang="en-US" altLang="en-US">
              <a:ea typeface="ＭＳ Ｐゴシック" charset="-128"/>
            </a:endParaRPr>
          </a:p>
        </p:txBody>
      </p:sp>
      <p:sp>
        <p:nvSpPr>
          <p:cNvPr id="193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6D4BF63-88E5-4688-A5E3-5B33A3C73ECD}" type="slidenum">
              <a:rPr lang="en-US" altLang="en-US" smtClean="0"/>
              <a:pPr eaLnBrk="1" hangingPunct="1">
                <a:spcBef>
                  <a:spcPct val="0"/>
                </a:spcBef>
              </a:pPr>
              <a:t>70</a:t>
            </a:fld>
            <a:endParaRPr lang="en-US" altLang="en-US"/>
          </a:p>
        </p:txBody>
      </p:sp>
    </p:spTree>
    <p:extLst>
      <p:ext uri="{BB962C8B-B14F-4D97-AF65-F5344CB8AC3E}">
        <p14:creationId xmlns:p14="http://schemas.microsoft.com/office/powerpoint/2010/main" val="3628920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US"/>
              <a:t>Being a medical staff member of this hospital means that you are a part of Trinity Health, and you will experience a culture based on a mission and values, engaged colleagues, having a voice in decision making and leadership on a national level which brings a number of benefits and connections.</a:t>
            </a:r>
          </a:p>
        </p:txBody>
      </p:sp>
    </p:spTree>
    <p:extLst>
      <p:ext uri="{BB962C8B-B14F-4D97-AF65-F5344CB8AC3E}">
        <p14:creationId xmlns:p14="http://schemas.microsoft.com/office/powerpoint/2010/main" val="3742945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xfrm>
            <a:off x="1171575" y="715963"/>
            <a:ext cx="4648200" cy="3486150"/>
          </a:xfrm>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ea typeface="ＭＳ Ｐゴシック" charset="-128"/>
              </a:rPr>
              <a:t>Notes:</a:t>
            </a:r>
          </a:p>
          <a:p>
            <a:endParaRPr lang="en-US" altLang="en-US" b="1">
              <a:ea typeface="ＭＳ Ｐゴシック" charset="-128"/>
            </a:endParaRPr>
          </a:p>
          <a:p>
            <a:r>
              <a:rPr lang="en-US" altLang="en-US" b="1">
                <a:ea typeface="ＭＳ Ｐゴシック" charset="-128"/>
              </a:rPr>
              <a:t>This tools, again, applies to all of us</a:t>
            </a:r>
          </a:p>
          <a:p>
            <a:endParaRPr lang="en-US" altLang="en-US" b="1">
              <a:ea typeface="ＭＳ Ｐゴシック" charset="-128"/>
            </a:endParaRPr>
          </a:p>
          <a:p>
            <a:r>
              <a:rPr lang="en-US" altLang="en-US" b="1">
                <a:ea typeface="ＭＳ Ｐゴシック" charset="-128"/>
              </a:rPr>
              <a:t>In teamwork, it is so important that all members can rely on the support that is offered and provided by other team members</a:t>
            </a:r>
          </a:p>
          <a:p>
            <a:endParaRPr lang="en-US" altLang="en-US" b="1">
              <a:ea typeface="ＭＳ Ｐゴシック" charset="-128"/>
            </a:endParaRPr>
          </a:p>
          <a:p>
            <a:r>
              <a:rPr lang="en-US" altLang="en-US" b="1">
                <a:ea typeface="ＭＳ Ｐゴシック" charset="-128"/>
              </a:rPr>
              <a:t>“CUSE” is  one of these tools – when someone uses it, it literally means “stop – wait a minute – I’m concerned,  I’m uncomfortable” </a:t>
            </a:r>
          </a:p>
          <a:p>
            <a:endParaRPr lang="en-US" altLang="en-US" b="1">
              <a:ea typeface="ＭＳ Ｐゴシック" charset="-128"/>
            </a:endParaRPr>
          </a:p>
          <a:p>
            <a:r>
              <a:rPr lang="en-US" altLang="en-US" b="1">
                <a:ea typeface="ＭＳ Ｐゴシック" charset="-128"/>
              </a:rPr>
              <a:t>This doesn’t only apply to areas – it can be used in any  of the health care setting</a:t>
            </a:r>
            <a:endParaRPr lang="en-US" altLang="en-US">
              <a:ea typeface="ＭＳ Ｐゴシック" charset="-128"/>
            </a:endParaRPr>
          </a:p>
          <a:p>
            <a:r>
              <a:rPr lang="en-US" altLang="en-US">
                <a:ea typeface="ＭＳ Ｐゴシック" charset="-128"/>
              </a:rPr>
              <a:t> </a:t>
            </a:r>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2C718FF-29D8-4B25-A91D-70E8E3C49B31}" type="slidenum">
              <a:rPr lang="en-US" altLang="en-US" smtClean="0"/>
              <a:pPr eaLnBrk="1" hangingPunct="1">
                <a:spcBef>
                  <a:spcPct val="0"/>
                </a:spcBef>
              </a:pPr>
              <a:t>71</a:t>
            </a:fld>
            <a:endParaRPr lang="en-US" altLang="en-US"/>
          </a:p>
        </p:txBody>
      </p:sp>
    </p:spTree>
    <p:extLst>
      <p:ext uri="{BB962C8B-B14F-4D97-AF65-F5344CB8AC3E}">
        <p14:creationId xmlns:p14="http://schemas.microsoft.com/office/powerpoint/2010/main" val="42723151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ea typeface="ＭＳ Ｐゴシック" charset="-128"/>
              </a:rPr>
              <a:t>Notes: </a:t>
            </a:r>
          </a:p>
          <a:p>
            <a:endParaRPr lang="en-US" altLang="en-US" b="1">
              <a:ea typeface="ＭＳ Ｐゴシック" charset="-128"/>
            </a:endParaRPr>
          </a:p>
          <a:p>
            <a:r>
              <a:rPr lang="en-US" altLang="en-US" b="1">
                <a:ea typeface="ＭＳ Ｐゴシック" charset="-128"/>
              </a:rPr>
              <a:t> Results of the Hospital Survey on Patient Safety Culture (April 2012) indicates handoffs and transitions  are opportunities for improvement.</a:t>
            </a:r>
          </a:p>
          <a:p>
            <a:endParaRPr lang="en-US" altLang="en-US" b="1">
              <a:ea typeface="ＭＳ Ｐゴシック" charset="-128"/>
            </a:endParaRPr>
          </a:p>
          <a:p>
            <a:r>
              <a:rPr lang="en-US" altLang="en-US" b="1">
                <a:ea typeface="ＭＳ Ｐゴシック" charset="-128"/>
              </a:rPr>
              <a:t>Whenever we have done deep-dives on patient outcomes that weren</a:t>
            </a:r>
            <a:r>
              <a:rPr lang="ja-JP" altLang="en-US" b="1"/>
              <a:t>’</a:t>
            </a:r>
            <a:r>
              <a:rPr lang="en-US" altLang="ja-JP" b="1"/>
              <a:t>t what we wanted, it has frequently tied back to how the hand-off took place.</a:t>
            </a:r>
          </a:p>
          <a:p>
            <a:endParaRPr lang="en-US" altLang="en-US">
              <a:ea typeface="ＭＳ Ｐゴシック" charset="-128"/>
            </a:endParaRPr>
          </a:p>
        </p:txBody>
      </p:sp>
      <p:sp>
        <p:nvSpPr>
          <p:cNvPr id="195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9996901-B374-4027-B8F1-13EAA5C026C8}" type="slidenum">
              <a:rPr lang="en-US" altLang="en-US" smtClean="0"/>
              <a:pPr eaLnBrk="1" hangingPunct="1">
                <a:spcBef>
                  <a:spcPct val="0"/>
                </a:spcBef>
              </a:pPr>
              <a:t>72</a:t>
            </a:fld>
            <a:endParaRPr lang="en-US" altLang="en-US"/>
          </a:p>
        </p:txBody>
      </p:sp>
    </p:spTree>
    <p:extLst>
      <p:ext uri="{BB962C8B-B14F-4D97-AF65-F5344CB8AC3E}">
        <p14:creationId xmlns:p14="http://schemas.microsoft.com/office/powerpoint/2010/main" val="4128308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charset="-128"/>
            </a:endParaRPr>
          </a:p>
          <a:p>
            <a:r>
              <a:rPr lang="en-US" altLang="en-US">
                <a:ea typeface="ＭＳ Ｐゴシック" charset="-128"/>
              </a:rPr>
              <a:t>You can see the same skills in </a:t>
            </a:r>
            <a:r>
              <a:rPr lang="en-US" altLang="en-US" b="1">
                <a:ea typeface="ＭＳ Ｐゴシック" charset="-128"/>
              </a:rPr>
              <a:t>CHAT…</a:t>
            </a:r>
          </a:p>
          <a:p>
            <a:endParaRPr lang="en-US" altLang="en-US" b="1">
              <a:ea typeface="ＭＳ Ｐゴシック" charset="-128"/>
            </a:endParaRPr>
          </a:p>
          <a:p>
            <a:r>
              <a:rPr lang="en-US" altLang="en-US" b="1">
                <a:ea typeface="ＭＳ Ｐゴシック" charset="-128"/>
              </a:rPr>
              <a:t>Essentially it</a:t>
            </a:r>
            <a:r>
              <a:rPr lang="ja-JP" altLang="en-US" b="1"/>
              <a:t>’</a:t>
            </a:r>
            <a:r>
              <a:rPr lang="en-US" altLang="ja-JP" b="1"/>
              <a:t>s the same as SBAR but easier to remember</a:t>
            </a:r>
            <a:endParaRPr lang="en-US" altLang="en-US" b="1">
              <a:ea typeface="ＭＳ Ｐゴシック" charset="-128"/>
            </a:endParaRPr>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631B79F-6511-4469-ADDC-F03C44143545}" type="slidenum">
              <a:rPr lang="en-US" altLang="en-US" smtClean="0"/>
              <a:pPr eaLnBrk="1" hangingPunct="1">
                <a:spcBef>
                  <a:spcPct val="0"/>
                </a:spcBef>
              </a:pPr>
              <a:t>73</a:t>
            </a:fld>
            <a:endParaRPr lang="en-US" altLang="en-US"/>
          </a:p>
        </p:txBody>
      </p:sp>
    </p:spTree>
    <p:extLst>
      <p:ext uri="{BB962C8B-B14F-4D97-AF65-F5344CB8AC3E}">
        <p14:creationId xmlns:p14="http://schemas.microsoft.com/office/powerpoint/2010/main" val="3424341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ea typeface="ＭＳ Ｐゴシック" charset="-128"/>
              </a:rPr>
              <a:t>Notes:</a:t>
            </a:r>
          </a:p>
          <a:p>
            <a:endParaRPr lang="en-US" altLang="en-US" b="1">
              <a:ea typeface="ＭＳ Ｐゴシック" charset="-128"/>
            </a:endParaRPr>
          </a:p>
          <a:p>
            <a:r>
              <a:rPr lang="en-US" altLang="en-US" b="1">
                <a:ea typeface="ＭＳ Ｐゴシック" charset="-128"/>
              </a:rPr>
              <a:t>Recent Employee Satisfaction Survey results indicate a need for improvement in conflict resolution.</a:t>
            </a:r>
          </a:p>
          <a:p>
            <a:endParaRPr lang="en-US" altLang="en-US" b="1">
              <a:ea typeface="ＭＳ Ｐゴシック" charset="-128"/>
            </a:endParaRPr>
          </a:p>
          <a:p>
            <a:r>
              <a:rPr lang="en-US" altLang="en-US" b="1">
                <a:ea typeface="ＭＳ Ｐゴシック" charset="-128"/>
              </a:rPr>
              <a:t>(Talk about the applicability of this technique in any setting – not only clinical)</a:t>
            </a:r>
          </a:p>
          <a:p>
            <a:r>
              <a:rPr lang="en-US" altLang="en-US">
                <a:ea typeface="ＭＳ Ｐゴシック" charset="-128"/>
              </a:rPr>
              <a:t> </a:t>
            </a:r>
          </a:p>
          <a:p>
            <a:r>
              <a:rPr lang="en-US" altLang="en-US">
                <a:ea typeface="ＭＳ Ｐゴシック" charset="-128"/>
              </a:rPr>
              <a:t>Example:</a:t>
            </a:r>
          </a:p>
          <a:p>
            <a:r>
              <a:rPr lang="en-US" altLang="en-US" b="1">
                <a:ea typeface="ＭＳ Ｐゴシック" charset="-128"/>
              </a:rPr>
              <a:t>Over the last couple of years, employee surveys have reflected that conflict resolution continues to be an area of opportunity for us as an organization – both within our departments and in our relationship with other departments.  Utilizing this constructive approach (DESC) to manage conflict provides colleagues with a way to have productive discussion around concerns.</a:t>
            </a:r>
          </a:p>
        </p:txBody>
      </p:sp>
      <p:sp>
        <p:nvSpPr>
          <p:cNvPr id="197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CF4946D-898C-4C44-9F2C-38D056738034}" type="slidenum">
              <a:rPr lang="en-US" altLang="en-US" smtClean="0"/>
              <a:pPr eaLnBrk="1" hangingPunct="1">
                <a:spcBef>
                  <a:spcPct val="0"/>
                </a:spcBef>
              </a:pPr>
              <a:t>74</a:t>
            </a:fld>
            <a:endParaRPr lang="en-US" altLang="en-US"/>
          </a:p>
        </p:txBody>
      </p:sp>
    </p:spTree>
    <p:extLst>
      <p:ext uri="{BB962C8B-B14F-4D97-AF65-F5344CB8AC3E}">
        <p14:creationId xmlns:p14="http://schemas.microsoft.com/office/powerpoint/2010/main" val="23999118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8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54B0823-287B-4946-9590-9EFEF71C2AAD}" type="slidenum">
              <a:rPr lang="en-US" altLang="en-US" smtClean="0"/>
              <a:pPr eaLnBrk="1" hangingPunct="1">
                <a:spcBef>
                  <a:spcPct val="0"/>
                </a:spcBef>
              </a:pPr>
              <a:t>127</a:t>
            </a:fld>
            <a:endParaRPr lang="en-US" altLang="en-US"/>
          </a:p>
        </p:txBody>
      </p:sp>
    </p:spTree>
    <p:extLst>
      <p:ext uri="{BB962C8B-B14F-4D97-AF65-F5344CB8AC3E}">
        <p14:creationId xmlns:p14="http://schemas.microsoft.com/office/powerpoint/2010/main" val="2895203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US"/>
              <a:t>Trinity Health has developed a framework that includes several groups focused on key services and comprised of representatives of key operational areas from the system office as well as the ministries to address clinical variation, </a:t>
            </a:r>
            <a:r>
              <a:rPr lang="en-US" err="1"/>
              <a:t>TogetherCare</a:t>
            </a:r>
            <a:r>
              <a:rPr lang="en-US"/>
              <a:t> (Epic) and other clinical decisions.</a:t>
            </a:r>
          </a:p>
        </p:txBody>
      </p:sp>
      <p:sp>
        <p:nvSpPr>
          <p:cNvPr id="4" name="Slide Number Placeholder 3"/>
          <p:cNvSpPr>
            <a:spLocks noGrp="1"/>
          </p:cNvSpPr>
          <p:nvPr>
            <p:ph type="sldNum" sz="quarter" idx="10"/>
          </p:nvPr>
        </p:nvSpPr>
        <p:spPr/>
        <p:txBody>
          <a:bodyPr/>
          <a:lstStyle/>
          <a:p>
            <a:fld id="{FD69798C-9FC1-714E-BB69-2199F60E7A3D}" type="slidenum">
              <a:rPr lang="en-US" smtClean="0"/>
              <a:t>6</a:t>
            </a:fld>
            <a:endParaRPr lang="en-US"/>
          </a:p>
        </p:txBody>
      </p:sp>
    </p:spTree>
    <p:extLst>
      <p:ext uri="{BB962C8B-B14F-4D97-AF65-F5344CB8AC3E}">
        <p14:creationId xmlns:p14="http://schemas.microsoft.com/office/powerpoint/2010/main" val="1628836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US"/>
              <a:t>The system strives to address opportunities to reduce variation where possible for not only cost savings but to ensure the best and most appropriate care across Trinity Health.</a:t>
            </a:r>
          </a:p>
        </p:txBody>
      </p:sp>
      <p:sp>
        <p:nvSpPr>
          <p:cNvPr id="4" name="Slide Number Placeholder 3"/>
          <p:cNvSpPr>
            <a:spLocks noGrp="1"/>
          </p:cNvSpPr>
          <p:nvPr>
            <p:ph type="sldNum" sz="quarter" idx="10"/>
          </p:nvPr>
        </p:nvSpPr>
        <p:spPr/>
        <p:txBody>
          <a:bodyPr/>
          <a:lstStyle/>
          <a:p>
            <a:fld id="{FD69798C-9FC1-714E-BB69-2199F60E7A3D}" type="slidenum">
              <a:rPr lang="en-US" smtClean="0"/>
              <a:t>7</a:t>
            </a:fld>
            <a:endParaRPr lang="en-US"/>
          </a:p>
        </p:txBody>
      </p:sp>
    </p:spTree>
    <p:extLst>
      <p:ext uri="{BB962C8B-B14F-4D97-AF65-F5344CB8AC3E}">
        <p14:creationId xmlns:p14="http://schemas.microsoft.com/office/powerpoint/2010/main" val="238011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US"/>
              <a:t>A Clinical Leadership Update is provided through the system office as a means to communicate new and pending decisions on clinical issues – and all medical staff are invited to share feedback.</a:t>
            </a:r>
          </a:p>
        </p:txBody>
      </p:sp>
    </p:spTree>
    <p:extLst>
      <p:ext uri="{BB962C8B-B14F-4D97-AF65-F5344CB8AC3E}">
        <p14:creationId xmlns:p14="http://schemas.microsoft.com/office/powerpoint/2010/main" val="320933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r>
              <a:rPr lang="en-US"/>
              <a:t>If you are wondering about a particular type of equipment, supply or pharmaceutical, check with the appropriate operational leader (e.g. Director of Surgery, etc.) to learn about specific equipment or supply is used here.</a:t>
            </a:r>
          </a:p>
        </p:txBody>
      </p:sp>
    </p:spTree>
    <p:extLst>
      <p:ext uri="{BB962C8B-B14F-4D97-AF65-F5344CB8AC3E}">
        <p14:creationId xmlns:p14="http://schemas.microsoft.com/office/powerpoint/2010/main" val="1124751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a:t>These are some of the individuals from the clinical leadership at the system office who work closely with our CMO and others to provide support and guidance for our medical staff and clinical services.</a:t>
            </a:r>
          </a:p>
        </p:txBody>
      </p:sp>
    </p:spTree>
    <p:extLst>
      <p:ext uri="{BB962C8B-B14F-4D97-AF65-F5344CB8AC3E}">
        <p14:creationId xmlns:p14="http://schemas.microsoft.com/office/powerpoint/2010/main" val="2271542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D2DCD1-CA6D-4480-B56F-B057B9A2B29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701698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E27E13-EDDC-4FFD-AE96-C84722221D49}" type="slidenum">
              <a:rPr lang="en-US"/>
              <a:pPr>
                <a:defRPr/>
              </a:pPr>
              <a:t>‹#›</a:t>
            </a:fld>
            <a:endParaRPr lang="en-US"/>
          </a:p>
        </p:txBody>
      </p:sp>
    </p:spTree>
    <p:extLst>
      <p:ext uri="{BB962C8B-B14F-4D97-AF65-F5344CB8AC3E}">
        <p14:creationId xmlns:p14="http://schemas.microsoft.com/office/powerpoint/2010/main" val="2587479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8D3F1B-37BD-42D8-AA1A-0E972F3E91AE}" type="slidenum">
              <a:rPr lang="en-US"/>
              <a:pPr>
                <a:defRPr/>
              </a:pPr>
              <a:t>‹#›</a:t>
            </a:fld>
            <a:endParaRPr lang="en-US"/>
          </a:p>
        </p:txBody>
      </p:sp>
    </p:spTree>
    <p:extLst>
      <p:ext uri="{BB962C8B-B14F-4D97-AF65-F5344CB8AC3E}">
        <p14:creationId xmlns:p14="http://schemas.microsoft.com/office/powerpoint/2010/main" val="1629448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514514-BB64-40A1-81EA-238B11F8D081}" type="slidenum">
              <a:rPr lang="en-US"/>
              <a:pPr>
                <a:defRPr/>
              </a:pPr>
              <a:t>‹#›</a:t>
            </a:fld>
            <a:endParaRPr lang="en-US"/>
          </a:p>
        </p:txBody>
      </p:sp>
    </p:spTree>
    <p:extLst>
      <p:ext uri="{BB962C8B-B14F-4D97-AF65-F5344CB8AC3E}">
        <p14:creationId xmlns:p14="http://schemas.microsoft.com/office/powerpoint/2010/main" val="2198563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4038600"/>
            <a:ext cx="5029200" cy="1470025"/>
          </a:xfrm>
        </p:spPr>
        <p:txBody>
          <a:bodyPr/>
          <a:lstStyle>
            <a:lvl1pPr algn="l">
              <a:defRPr b="1">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b="1">
                <a:solidFill>
                  <a:schemeClr val="bg1"/>
                </a:solidFill>
              </a:defRPr>
            </a:lvl1pPr>
          </a:lstStyle>
          <a:p>
            <a:fld id="{453945C0-4024-4A6F-BC57-79F83D9BCD3E}" type="datetimeFigureOut">
              <a:rPr lang="en-US" smtClean="0">
                <a:solidFill>
                  <a:prstClr val="white"/>
                </a:solidFill>
              </a:rPr>
              <a:pPr/>
              <a:t>2/22/2022</a:t>
            </a:fld>
            <a:endParaRPr lang="en-US" dirty="0">
              <a:solidFill>
                <a:prstClr val="white"/>
              </a:solidFill>
            </a:endParaRPr>
          </a:p>
        </p:txBody>
      </p:sp>
    </p:spTree>
    <p:extLst>
      <p:ext uri="{BB962C8B-B14F-4D97-AF65-F5344CB8AC3E}">
        <p14:creationId xmlns:p14="http://schemas.microsoft.com/office/powerpoint/2010/main" val="443349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3945C0-4024-4A6F-BC57-79F83D9BCD3E}" type="datetimeFigureOut">
              <a:rPr lang="en-US" smtClean="0">
                <a:solidFill>
                  <a:prstClr val="black">
                    <a:tint val="75000"/>
                  </a:prstClr>
                </a:solidFill>
              </a:rPr>
              <a:pPr/>
              <a:t>2/22/2022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1D7E842-3494-434A-BC1A-E191184FE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8386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3945C0-4024-4A6F-BC57-79F83D9BCD3E}" type="datetimeFigureOut">
              <a:rPr lang="en-US" smtClean="0">
                <a:solidFill>
                  <a:prstClr val="black">
                    <a:tint val="75000"/>
                  </a:prstClr>
                </a:solidFill>
              </a:rPr>
              <a:pPr/>
              <a:t>2/22/2022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1D7E842-3494-434A-BC1A-E191184FE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7225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3945C0-4024-4A6F-BC57-79F83D9BCD3E}" type="datetimeFigureOut">
              <a:rPr lang="en-US" smtClean="0">
                <a:solidFill>
                  <a:prstClr val="black">
                    <a:tint val="75000"/>
                  </a:prstClr>
                </a:solidFill>
              </a:rPr>
              <a:pPr/>
              <a:t>2/22/2022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1D7E842-3494-434A-BC1A-E191184FE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473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3945C0-4024-4A6F-BC57-79F83D9BCD3E}" type="datetimeFigureOut">
              <a:rPr lang="en-US" smtClean="0">
                <a:solidFill>
                  <a:prstClr val="black">
                    <a:tint val="75000"/>
                  </a:prstClr>
                </a:solidFill>
              </a:rPr>
              <a:pPr/>
              <a:t>2/22/2022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1D7E842-3494-434A-BC1A-E191184FE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4754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3945C0-4024-4A6F-BC57-79F83D9BCD3E}" type="datetimeFigureOut">
              <a:rPr lang="en-US" smtClean="0">
                <a:solidFill>
                  <a:prstClr val="black">
                    <a:tint val="75000"/>
                  </a:prstClr>
                </a:solidFill>
              </a:rPr>
              <a:pPr/>
              <a:t>2/22/2022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1D7E842-3494-434A-BC1A-E191184FE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4732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3945C0-4024-4A6F-BC57-79F83D9BCD3E}" type="datetimeFigureOut">
              <a:rPr lang="en-US" smtClean="0">
                <a:solidFill>
                  <a:prstClr val="black">
                    <a:tint val="75000"/>
                  </a:prstClr>
                </a:solidFill>
              </a:rPr>
              <a:pPr/>
              <a:t>2/22/2022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1D7E842-3494-434A-BC1A-E191184FE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8417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3945C0-4024-4A6F-BC57-79F83D9BCD3E}" type="datetimeFigureOut">
              <a:rPr lang="en-US" smtClean="0">
                <a:solidFill>
                  <a:prstClr val="black">
                    <a:tint val="75000"/>
                  </a:prstClr>
                </a:solidFill>
              </a:rPr>
              <a:pPr/>
              <a:t>2/22/2022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1D7E842-3494-434A-BC1A-E191184FE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3826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D6B03E-2E01-4F23-8B30-DFC51C43D9EB}" type="slidenum">
              <a:rPr lang="en-US"/>
              <a:pPr>
                <a:defRPr/>
              </a:pPr>
              <a:t>‹#›</a:t>
            </a:fld>
            <a:endParaRPr lang="en-US"/>
          </a:p>
        </p:txBody>
      </p:sp>
    </p:spTree>
    <p:extLst>
      <p:ext uri="{BB962C8B-B14F-4D97-AF65-F5344CB8AC3E}">
        <p14:creationId xmlns:p14="http://schemas.microsoft.com/office/powerpoint/2010/main" val="3297924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3945C0-4024-4A6F-BC57-79F83D9BCD3E}" type="datetimeFigureOut">
              <a:rPr lang="en-US" smtClean="0">
                <a:solidFill>
                  <a:prstClr val="black">
                    <a:tint val="75000"/>
                  </a:prstClr>
                </a:solidFill>
              </a:rPr>
              <a:pPr/>
              <a:t>2/22/2022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1D7E842-3494-434A-BC1A-E191184FE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787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3945C0-4024-4A6F-BC57-79F83D9BCD3E}" type="datetimeFigureOut">
              <a:rPr lang="en-US" smtClean="0">
                <a:solidFill>
                  <a:prstClr val="black">
                    <a:tint val="75000"/>
                  </a:prstClr>
                </a:solidFill>
              </a:rPr>
              <a:pPr/>
              <a:t>2/22/2022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1D7E842-3494-434A-BC1A-E191184FE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60183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3945C0-4024-4A6F-BC57-79F83D9BCD3E}" type="datetimeFigureOut">
              <a:rPr lang="en-US" smtClean="0">
                <a:solidFill>
                  <a:prstClr val="black">
                    <a:tint val="75000"/>
                  </a:prstClr>
                </a:solidFill>
              </a:rPr>
              <a:pPr/>
              <a:t>2/22/2022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1D7E842-3494-434A-BC1A-E191184FE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23755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3945C0-4024-4A6F-BC57-79F83D9BCD3E}" type="datetimeFigureOut">
              <a:rPr lang="en-US" smtClean="0">
                <a:solidFill>
                  <a:prstClr val="black">
                    <a:tint val="75000"/>
                  </a:prstClr>
                </a:solidFill>
              </a:rPr>
              <a:pPr/>
              <a:t>2/22/2022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1D7E842-3494-434A-BC1A-E191184FE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0662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3945C0-4024-4A6F-BC57-79F83D9BCD3E}" type="datetimeFigureOut">
              <a:rPr lang="en-US" smtClean="0">
                <a:solidFill>
                  <a:prstClr val="black">
                    <a:tint val="75000"/>
                  </a:prstClr>
                </a:solidFill>
              </a:rPr>
              <a:pPr/>
              <a:t>2/22/2022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1D7E842-3494-434A-BC1A-E191184FE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4788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3945C0-4024-4A6F-BC57-79F83D9BCD3E}" type="datetimeFigureOut">
              <a:rPr lang="en-US" smtClean="0">
                <a:solidFill>
                  <a:prstClr val="black">
                    <a:tint val="75000"/>
                  </a:prstClr>
                </a:solidFill>
              </a:rPr>
              <a:pPr/>
              <a:t>2/22/2022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1D7E842-3494-434A-BC1A-E191184FE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9160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3945C0-4024-4A6F-BC57-79F83D9BCD3E}" type="datetimeFigureOut">
              <a:rPr lang="en-US" smtClean="0">
                <a:solidFill>
                  <a:prstClr val="black">
                    <a:tint val="75000"/>
                  </a:prstClr>
                </a:solidFill>
              </a:rPr>
              <a:pPr/>
              <a:t>2/22/2022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1D7E842-3494-434A-BC1A-E191184FE4B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6903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8DB64D-0170-4E55-863A-74A9B8CB494A}" type="datetimeFigureOut">
              <a:rPr lang="en-US" smtClean="0">
                <a:solidFill>
                  <a:prstClr val="black">
                    <a:tint val="75000"/>
                  </a:prstClr>
                </a:solidFill>
              </a:rPr>
              <a:pPr/>
              <a:t>2/22/2022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ACDC74-2C27-4C4E-9578-9A906E9C0AB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1860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urple Breaker Page">
  <p:cSld name="Purple Breaker Page">
    <p:spTree>
      <p:nvGrpSpPr>
        <p:cNvPr id="1" name="Shape 99"/>
        <p:cNvGrpSpPr/>
        <p:nvPr/>
      </p:nvGrpSpPr>
      <p:grpSpPr>
        <a:xfrm>
          <a:off x="0" y="0"/>
          <a:ext cx="0" cy="0"/>
          <a:chOff x="0" y="0"/>
          <a:chExt cx="0" cy="0"/>
        </a:xfrm>
      </p:grpSpPr>
      <p:pic>
        <p:nvPicPr>
          <p:cNvPr id="100" name="Google Shape;100;p22"/>
          <p:cNvPicPr preferRelativeResize="0"/>
          <p:nvPr/>
        </p:nvPicPr>
        <p:blipFill rotWithShape="1">
          <a:blip r:embed="rId2">
            <a:alphaModFix/>
          </a:blip>
          <a:srcRect/>
          <a:stretch/>
        </p:blipFill>
        <p:spPr>
          <a:xfrm>
            <a:off x="6764" y="2"/>
            <a:ext cx="9143245" cy="6867593"/>
          </a:xfrm>
          <a:prstGeom prst="rect">
            <a:avLst/>
          </a:prstGeom>
          <a:noFill/>
          <a:ln>
            <a:noFill/>
          </a:ln>
        </p:spPr>
      </p:pic>
      <p:sp>
        <p:nvSpPr>
          <p:cNvPr id="101" name="Google Shape;101;p22"/>
          <p:cNvSpPr txBox="1">
            <a:spLocks noGrp="1"/>
          </p:cNvSpPr>
          <p:nvPr>
            <p:ph type="title"/>
          </p:nvPr>
        </p:nvSpPr>
        <p:spPr>
          <a:xfrm>
            <a:off x="731678" y="1136446"/>
            <a:ext cx="3726023" cy="1346139"/>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dk2"/>
              </a:buClr>
              <a:buSzPts val="2800"/>
              <a:buFont typeface="Arial"/>
              <a:buNone/>
              <a:defRPr sz="28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2"/>
          <p:cNvSpPr txBox="1">
            <a:spLocks noGrp="1"/>
          </p:cNvSpPr>
          <p:nvPr>
            <p:ph type="ftr" idx="11"/>
          </p:nvPr>
        </p:nvSpPr>
        <p:spPr>
          <a:xfrm>
            <a:off x="4874632" y="6509829"/>
            <a:ext cx="3835387" cy="249201"/>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sz="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2"/>
          <p:cNvSpPr txBox="1">
            <a:spLocks noGrp="1"/>
          </p:cNvSpPr>
          <p:nvPr>
            <p:ph type="sldNum" idx="12"/>
          </p:nvPr>
        </p:nvSpPr>
        <p:spPr>
          <a:xfrm>
            <a:off x="8573392" y="6443105"/>
            <a:ext cx="406692" cy="365125"/>
          </a:xfrm>
          <a:prstGeom prst="rect">
            <a:avLst/>
          </a:prstGeom>
          <a:noFill/>
          <a:ln>
            <a:noFill/>
          </a:ln>
        </p:spPr>
        <p:txBody>
          <a:bodyPr spcFirstLastPara="1" wrap="square" lIns="91425" tIns="45700" rIns="0" bIns="45700" anchor="ctr" anchorCtr="0">
            <a:noAutofit/>
          </a:bodyPr>
          <a:lstStyle>
            <a:lvl1pPr marL="0" lvl="0" indent="0" algn="r">
              <a:lnSpc>
                <a:spcPct val="100000"/>
              </a:lnSpc>
              <a:spcBef>
                <a:spcPts val="0"/>
              </a:spcBef>
              <a:spcAft>
                <a:spcPts val="0"/>
              </a:spcAft>
              <a:buNone/>
              <a:defRPr sz="700" b="0" i="0" u="none" strike="noStrike" cap="none">
                <a:solidFill>
                  <a:schemeClr val="lt1"/>
                </a:solidFill>
                <a:latin typeface="Arial"/>
                <a:ea typeface="Arial"/>
                <a:cs typeface="Arial"/>
                <a:sym typeface="Arial"/>
              </a:defRPr>
            </a:lvl1pPr>
            <a:lvl2pPr marL="0" lvl="1" indent="0" algn="r">
              <a:lnSpc>
                <a:spcPct val="100000"/>
              </a:lnSpc>
              <a:spcBef>
                <a:spcPts val="0"/>
              </a:spcBef>
              <a:spcAft>
                <a:spcPts val="0"/>
              </a:spcAft>
              <a:buNone/>
              <a:defRPr sz="700" b="0" i="0" u="none" strike="noStrike" cap="none">
                <a:solidFill>
                  <a:schemeClr val="lt1"/>
                </a:solidFill>
                <a:latin typeface="Arial"/>
                <a:ea typeface="Arial"/>
                <a:cs typeface="Arial"/>
                <a:sym typeface="Arial"/>
              </a:defRPr>
            </a:lvl2pPr>
            <a:lvl3pPr marL="0" lvl="2" indent="0" algn="r">
              <a:lnSpc>
                <a:spcPct val="100000"/>
              </a:lnSpc>
              <a:spcBef>
                <a:spcPts val="0"/>
              </a:spcBef>
              <a:spcAft>
                <a:spcPts val="0"/>
              </a:spcAft>
              <a:buNone/>
              <a:defRPr sz="700" b="0" i="0" u="none" strike="noStrike" cap="none">
                <a:solidFill>
                  <a:schemeClr val="lt1"/>
                </a:solidFill>
                <a:latin typeface="Arial"/>
                <a:ea typeface="Arial"/>
                <a:cs typeface="Arial"/>
                <a:sym typeface="Arial"/>
              </a:defRPr>
            </a:lvl3pPr>
            <a:lvl4pPr marL="0" lvl="3" indent="0" algn="r">
              <a:lnSpc>
                <a:spcPct val="100000"/>
              </a:lnSpc>
              <a:spcBef>
                <a:spcPts val="0"/>
              </a:spcBef>
              <a:spcAft>
                <a:spcPts val="0"/>
              </a:spcAft>
              <a:buNone/>
              <a:defRPr sz="700" b="0" i="0" u="none" strike="noStrike" cap="none">
                <a:solidFill>
                  <a:schemeClr val="lt1"/>
                </a:solidFill>
                <a:latin typeface="Arial"/>
                <a:ea typeface="Arial"/>
                <a:cs typeface="Arial"/>
                <a:sym typeface="Arial"/>
              </a:defRPr>
            </a:lvl4pPr>
            <a:lvl5pPr marL="0" lvl="4" indent="0" algn="r">
              <a:lnSpc>
                <a:spcPct val="100000"/>
              </a:lnSpc>
              <a:spcBef>
                <a:spcPts val="0"/>
              </a:spcBef>
              <a:spcAft>
                <a:spcPts val="0"/>
              </a:spcAft>
              <a:buNone/>
              <a:defRPr sz="700" b="0" i="0" u="none" strike="noStrike" cap="none">
                <a:solidFill>
                  <a:schemeClr val="lt1"/>
                </a:solidFill>
                <a:latin typeface="Arial"/>
                <a:ea typeface="Arial"/>
                <a:cs typeface="Arial"/>
                <a:sym typeface="Arial"/>
              </a:defRPr>
            </a:lvl5pPr>
            <a:lvl6pPr marL="0" lvl="5" indent="0" algn="r">
              <a:lnSpc>
                <a:spcPct val="100000"/>
              </a:lnSpc>
              <a:spcBef>
                <a:spcPts val="0"/>
              </a:spcBef>
              <a:spcAft>
                <a:spcPts val="0"/>
              </a:spcAft>
              <a:buNone/>
              <a:defRPr sz="700" b="0" i="0" u="none" strike="noStrike" cap="none">
                <a:solidFill>
                  <a:schemeClr val="lt1"/>
                </a:solidFill>
                <a:latin typeface="Arial"/>
                <a:ea typeface="Arial"/>
                <a:cs typeface="Arial"/>
                <a:sym typeface="Arial"/>
              </a:defRPr>
            </a:lvl6pPr>
            <a:lvl7pPr marL="0" lvl="6" indent="0" algn="r">
              <a:lnSpc>
                <a:spcPct val="100000"/>
              </a:lnSpc>
              <a:spcBef>
                <a:spcPts val="0"/>
              </a:spcBef>
              <a:spcAft>
                <a:spcPts val="0"/>
              </a:spcAft>
              <a:buNone/>
              <a:defRPr sz="700" b="0" i="0" u="none" strike="noStrike" cap="none">
                <a:solidFill>
                  <a:schemeClr val="lt1"/>
                </a:solidFill>
                <a:latin typeface="Arial"/>
                <a:ea typeface="Arial"/>
                <a:cs typeface="Arial"/>
                <a:sym typeface="Arial"/>
              </a:defRPr>
            </a:lvl7pPr>
            <a:lvl8pPr marL="0" lvl="7" indent="0" algn="r">
              <a:lnSpc>
                <a:spcPct val="100000"/>
              </a:lnSpc>
              <a:spcBef>
                <a:spcPts val="0"/>
              </a:spcBef>
              <a:spcAft>
                <a:spcPts val="0"/>
              </a:spcAft>
              <a:buNone/>
              <a:defRPr sz="700" b="0" i="0" u="none" strike="noStrike" cap="none">
                <a:solidFill>
                  <a:schemeClr val="lt1"/>
                </a:solidFill>
                <a:latin typeface="Arial"/>
                <a:ea typeface="Arial"/>
                <a:cs typeface="Arial"/>
                <a:sym typeface="Arial"/>
              </a:defRPr>
            </a:lvl8pPr>
            <a:lvl9pPr marL="0" lvl="8" indent="0" algn="r">
              <a:lnSpc>
                <a:spcPct val="100000"/>
              </a:lnSpc>
              <a:spcBef>
                <a:spcPts val="0"/>
              </a:spcBef>
              <a:spcAft>
                <a:spcPts val="0"/>
              </a:spcAft>
              <a:buNone/>
              <a:defRPr sz="700" b="0" i="0" u="none" strike="noStrike" cap="none">
                <a:solidFill>
                  <a:schemeClr val="lt1"/>
                </a:solidFill>
                <a:latin typeface="Arial"/>
                <a:ea typeface="Arial"/>
                <a:cs typeface="Arial"/>
                <a:sym typeface="Arial"/>
              </a:defRPr>
            </a:lvl9pPr>
          </a:lstStyle>
          <a:p>
            <a:fld id="{00000000-1234-1234-1234-123412341234}" type="slidenum">
              <a:rPr lang="en" smtClean="0"/>
              <a:pPr/>
              <a:t>‹#›</a:t>
            </a:fld>
            <a:endParaRPr lang="en"/>
          </a:p>
        </p:txBody>
      </p:sp>
      <p:pic>
        <p:nvPicPr>
          <p:cNvPr id="104" name="Google Shape;104;p22"/>
          <p:cNvPicPr preferRelativeResize="0"/>
          <p:nvPr/>
        </p:nvPicPr>
        <p:blipFill rotWithShape="1">
          <a:blip r:embed="rId3">
            <a:alphaModFix/>
          </a:blip>
          <a:srcRect/>
          <a:stretch/>
        </p:blipFill>
        <p:spPr>
          <a:xfrm>
            <a:off x="106113" y="6224985"/>
            <a:ext cx="1196596" cy="490912"/>
          </a:xfrm>
          <a:prstGeom prst="rect">
            <a:avLst/>
          </a:prstGeom>
          <a:noFill/>
          <a:ln>
            <a:noFill/>
          </a:ln>
        </p:spPr>
      </p:pic>
    </p:spTree>
    <p:extLst>
      <p:ext uri="{BB962C8B-B14F-4D97-AF65-F5344CB8AC3E}">
        <p14:creationId xmlns:p14="http://schemas.microsoft.com/office/powerpoint/2010/main" val="39665613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ontent Page">
    <p:spTree>
      <p:nvGrpSpPr>
        <p:cNvPr id="1" name=""/>
        <p:cNvGrpSpPr/>
        <p:nvPr/>
      </p:nvGrpSpPr>
      <p:grpSpPr>
        <a:xfrm>
          <a:off x="0" y="0"/>
          <a:ext cx="0" cy="0"/>
          <a:chOff x="0" y="0"/>
          <a:chExt cx="0" cy="0"/>
        </a:xfrm>
      </p:grpSpPr>
      <p:sp>
        <p:nvSpPr>
          <p:cNvPr id="12" name="Content Placeholder 11"/>
          <p:cNvSpPr>
            <a:spLocks noGrp="1"/>
          </p:cNvSpPr>
          <p:nvPr>
            <p:ph sz="quarter" idx="12"/>
          </p:nvPr>
        </p:nvSpPr>
        <p:spPr>
          <a:xfrm>
            <a:off x="393409" y="1332073"/>
            <a:ext cx="8236688" cy="4802028"/>
          </a:xfrm>
        </p:spPr>
        <p:txBody>
          <a:bodyPr/>
          <a:lstStyle>
            <a:lvl1pPr marL="285743" indent="-285743">
              <a:defRPr sz="2400">
                <a:latin typeface="Arial" panose="020B0604020202020204" pitchFamily="34" charset="0"/>
                <a:cs typeface="Arial" panose="020B0604020202020204" pitchFamily="34" charset="0"/>
              </a:defRPr>
            </a:lvl1pPr>
            <a:lvl2pPr marL="569899" indent="-225419">
              <a:buClr>
                <a:schemeClr val="tx2"/>
              </a:buClr>
              <a:defRPr>
                <a:latin typeface="Arial" panose="020B0604020202020204" pitchFamily="34" charset="0"/>
                <a:cs typeface="Arial" panose="020B0604020202020204" pitchFamily="34" charset="0"/>
              </a:defRPr>
            </a:lvl2pPr>
            <a:lvl3pPr marL="801668" indent="-174621">
              <a:spcAft>
                <a:spcPts val="600"/>
              </a:spcAft>
              <a:buSzPct val="100000"/>
              <a:defRPr>
                <a:latin typeface="Arial" panose="020B0604020202020204" pitchFamily="34" charset="0"/>
                <a:cs typeface="Arial" panose="020B0604020202020204" pitchFamily="34" charset="0"/>
              </a:defRPr>
            </a:lvl3pPr>
            <a:lvl4pPr marL="919140" indent="-173034">
              <a:spcAft>
                <a:spcPts val="600"/>
              </a:spcAft>
              <a:tabLst/>
              <a:defRPr>
                <a:latin typeface="Calibri" panose="020F0502020204030204" pitchFamily="34" charset="0"/>
              </a:defRPr>
            </a:lvl4pPr>
            <a:lvl5pPr>
              <a:spcAft>
                <a:spcPts val="600"/>
              </a:spcAft>
              <a:defRPr baseline="0">
                <a:latin typeface="Calibri" panose="020F0502020204030204" pitchFamily="34" charset="0"/>
              </a:defRPr>
            </a:lvl5pPr>
            <a:lvl6pPr marL="2285943" indent="-225419">
              <a:spcAft>
                <a:spcPts val="600"/>
              </a:spcAft>
              <a:buFontTx/>
              <a:buNone/>
              <a:defRPr/>
            </a:lvl6pPr>
          </a:lstStyle>
          <a:p>
            <a:pPr lvl="0"/>
            <a:r>
              <a:rPr lang="en-US"/>
              <a:t>Click to edit Master text styles</a:t>
            </a:r>
          </a:p>
          <a:p>
            <a:pPr lvl="1"/>
            <a:r>
              <a:rPr lang="en-US"/>
              <a:t>Second level</a:t>
            </a:r>
          </a:p>
          <a:p>
            <a:pPr lvl="2"/>
            <a:r>
              <a:rPr lang="en-US"/>
              <a:t>Third level</a:t>
            </a:r>
          </a:p>
        </p:txBody>
      </p:sp>
      <p:sp>
        <p:nvSpPr>
          <p:cNvPr id="7" name="Title Placeholder 1"/>
          <p:cNvSpPr>
            <a:spLocks noGrp="1"/>
          </p:cNvSpPr>
          <p:nvPr>
            <p:ph type="title"/>
          </p:nvPr>
        </p:nvSpPr>
        <p:spPr>
          <a:xfrm>
            <a:off x="393408" y="460854"/>
            <a:ext cx="8229600" cy="664875"/>
          </a:xfrm>
          <a:prstGeom prst="rect">
            <a:avLst/>
          </a:prstGeom>
        </p:spPr>
        <p:txBody>
          <a:bodyPr vert="horz" lIns="0" tIns="0" rIns="0" bIns="0" rtlCol="0" anchor="ctr" anchorCtr="0">
            <a:noAutofit/>
          </a:bodyPr>
          <a:lstStyle>
            <a:lvl1pPr>
              <a:defRPr b="1">
                <a:latin typeface="Arial" panose="020B0604020202020204" pitchFamily="34" charset="0"/>
                <a:cs typeface="Arial" panose="020B0604020202020204" pitchFamily="34" charset="0"/>
              </a:defRPr>
            </a:lvl1pPr>
          </a:lstStyle>
          <a:p>
            <a:r>
              <a:rPr lang="en-US"/>
              <a:t>Click to edit Master title style</a:t>
            </a:r>
          </a:p>
        </p:txBody>
      </p:sp>
      <p:sp>
        <p:nvSpPr>
          <p:cNvPr id="6" name="Footer Placeholder 2">
            <a:extLst>
              <a:ext uri="{FF2B5EF4-FFF2-40B4-BE49-F238E27FC236}">
                <a16:creationId xmlns:a16="http://schemas.microsoft.com/office/drawing/2014/main" id="{2BB93D72-3698-4A30-9E1B-0CB54CDA0FDE}"/>
              </a:ext>
            </a:extLst>
          </p:cNvPr>
          <p:cNvSpPr>
            <a:spLocks noGrp="1"/>
          </p:cNvSpPr>
          <p:nvPr>
            <p:ph type="ftr" sz="quarter" idx="3"/>
          </p:nvPr>
        </p:nvSpPr>
        <p:spPr>
          <a:xfrm>
            <a:off x="6950869" y="6473607"/>
            <a:ext cx="1759150" cy="249201"/>
          </a:xfrm>
          <a:prstGeom prst="rect">
            <a:avLst/>
          </a:prstGeom>
        </p:spPr>
        <p:txBody>
          <a:bodyPr anchor="ctr"/>
          <a:lstStyle>
            <a:lvl1pPr algn="r">
              <a:defRPr sz="525">
                <a:solidFill>
                  <a:schemeClr val="tx1">
                    <a:lumMod val="50000"/>
                    <a:lumOff val="50000"/>
                  </a:schemeClr>
                </a:solidFill>
              </a:defRPr>
            </a:lvl1pPr>
          </a:lstStyle>
          <a:p>
            <a:r>
              <a:rPr lang="en-US" dirty="0"/>
              <a:t>©2020 Trinity Health, All Rights Reserved</a:t>
            </a:r>
          </a:p>
        </p:txBody>
      </p:sp>
      <p:sp>
        <p:nvSpPr>
          <p:cNvPr id="8" name="Slide Number Placeholder 6">
            <a:extLst>
              <a:ext uri="{FF2B5EF4-FFF2-40B4-BE49-F238E27FC236}">
                <a16:creationId xmlns:a16="http://schemas.microsoft.com/office/drawing/2014/main" id="{7649E196-A228-4709-9F4F-A042ED843919}"/>
              </a:ext>
            </a:extLst>
          </p:cNvPr>
          <p:cNvSpPr>
            <a:spLocks noGrp="1"/>
          </p:cNvSpPr>
          <p:nvPr>
            <p:ph type="sldNum" sz="quarter" idx="4"/>
          </p:nvPr>
        </p:nvSpPr>
        <p:spPr>
          <a:xfrm>
            <a:off x="8677823" y="6415645"/>
            <a:ext cx="270066" cy="365125"/>
          </a:xfrm>
          <a:prstGeom prst="rect">
            <a:avLst/>
          </a:prstGeom>
        </p:spPr>
        <p:txBody>
          <a:bodyPr vert="horz" lIns="91440" tIns="45720" rIns="0" bIns="45720" rtlCol="0" anchor="ctr"/>
          <a:lstStyle>
            <a:lvl1pPr algn="r">
              <a:defRPr sz="600">
                <a:solidFill>
                  <a:schemeClr val="tx1">
                    <a:lumMod val="50000"/>
                    <a:lumOff val="50000"/>
                  </a:schemeClr>
                </a:solidFill>
              </a:defRPr>
            </a:lvl1pPr>
          </a:lstStyle>
          <a:p>
            <a:fld id="{489F9553-C816-6842-8939-EE75ECF7EB2B}" type="slidenum">
              <a:rPr lang="en-US" smtClean="0"/>
              <a:pPr/>
              <a:t>‹#›</a:t>
            </a:fld>
            <a:endParaRPr lang="en-US" dirty="0"/>
          </a:p>
        </p:txBody>
      </p:sp>
    </p:spTree>
    <p:extLst>
      <p:ext uri="{BB962C8B-B14F-4D97-AF65-F5344CB8AC3E}">
        <p14:creationId xmlns:p14="http://schemas.microsoft.com/office/powerpoint/2010/main" val="784994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036AE5-BCA0-43A6-9005-D7F5E55E0DFB}" type="slidenum">
              <a:rPr lang="en-US"/>
              <a:pPr>
                <a:defRPr/>
              </a:pPr>
              <a:t>‹#›</a:t>
            </a:fld>
            <a:endParaRPr lang="en-US"/>
          </a:p>
        </p:txBody>
      </p:sp>
    </p:spTree>
    <p:extLst>
      <p:ext uri="{BB962C8B-B14F-4D97-AF65-F5344CB8AC3E}">
        <p14:creationId xmlns:p14="http://schemas.microsoft.com/office/powerpoint/2010/main" val="5503974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Content Page">
    <p:spTree>
      <p:nvGrpSpPr>
        <p:cNvPr id="1" name=""/>
        <p:cNvGrpSpPr/>
        <p:nvPr/>
      </p:nvGrpSpPr>
      <p:grpSpPr>
        <a:xfrm>
          <a:off x="0" y="0"/>
          <a:ext cx="0" cy="0"/>
          <a:chOff x="0" y="0"/>
          <a:chExt cx="0" cy="0"/>
        </a:xfrm>
      </p:grpSpPr>
      <p:sp>
        <p:nvSpPr>
          <p:cNvPr id="12" name="Content Placeholder 11"/>
          <p:cNvSpPr>
            <a:spLocks noGrp="1"/>
          </p:cNvSpPr>
          <p:nvPr>
            <p:ph sz="quarter" idx="12"/>
          </p:nvPr>
        </p:nvSpPr>
        <p:spPr>
          <a:xfrm>
            <a:off x="393409" y="1332073"/>
            <a:ext cx="8236688" cy="4802028"/>
          </a:xfrm>
        </p:spPr>
        <p:txBody>
          <a:bodyPr/>
          <a:lstStyle>
            <a:lvl1pPr marL="285743" indent="-285743">
              <a:defRPr sz="2400">
                <a:latin typeface="Arial" panose="020B0604020202020204" pitchFamily="34" charset="0"/>
                <a:cs typeface="Arial" panose="020B0604020202020204" pitchFamily="34" charset="0"/>
              </a:defRPr>
            </a:lvl1pPr>
            <a:lvl2pPr marL="569899" indent="-225419">
              <a:buClr>
                <a:schemeClr val="tx2"/>
              </a:buClr>
              <a:defRPr>
                <a:latin typeface="Arial" panose="020B0604020202020204" pitchFamily="34" charset="0"/>
                <a:cs typeface="Arial" panose="020B0604020202020204" pitchFamily="34" charset="0"/>
              </a:defRPr>
            </a:lvl2pPr>
            <a:lvl3pPr marL="801668" indent="-174621">
              <a:spcAft>
                <a:spcPts val="600"/>
              </a:spcAft>
              <a:buSzPct val="100000"/>
              <a:defRPr>
                <a:latin typeface="Arial" panose="020B0604020202020204" pitchFamily="34" charset="0"/>
                <a:cs typeface="Arial" panose="020B0604020202020204" pitchFamily="34" charset="0"/>
              </a:defRPr>
            </a:lvl3pPr>
            <a:lvl4pPr marL="919140" indent="-173034">
              <a:spcAft>
                <a:spcPts val="600"/>
              </a:spcAft>
              <a:tabLst/>
              <a:defRPr>
                <a:latin typeface="Calibri" panose="020F0502020204030204" pitchFamily="34" charset="0"/>
              </a:defRPr>
            </a:lvl4pPr>
            <a:lvl5pPr>
              <a:spcAft>
                <a:spcPts val="600"/>
              </a:spcAft>
              <a:defRPr baseline="0">
                <a:latin typeface="Calibri" panose="020F0502020204030204" pitchFamily="34" charset="0"/>
              </a:defRPr>
            </a:lvl5pPr>
            <a:lvl6pPr marL="2285943" indent="-225419">
              <a:spcAft>
                <a:spcPts val="600"/>
              </a:spcAft>
              <a:buFontTx/>
              <a:buNone/>
              <a:defRPr/>
            </a:lvl6pPr>
          </a:lstStyle>
          <a:p>
            <a:pPr lvl="0"/>
            <a:r>
              <a:rPr lang="en-US" dirty="0"/>
              <a:t>Click to edit Master text styles</a:t>
            </a:r>
          </a:p>
          <a:p>
            <a:pPr lvl="1"/>
            <a:r>
              <a:rPr lang="en-US" dirty="0"/>
              <a:t>Second level</a:t>
            </a:r>
          </a:p>
          <a:p>
            <a:pPr lvl="2"/>
            <a:r>
              <a:rPr lang="en-US" dirty="0"/>
              <a:t>Third level</a:t>
            </a:r>
          </a:p>
        </p:txBody>
      </p:sp>
      <p:sp>
        <p:nvSpPr>
          <p:cNvPr id="7" name="Title Placeholder 1"/>
          <p:cNvSpPr>
            <a:spLocks noGrp="1"/>
          </p:cNvSpPr>
          <p:nvPr>
            <p:ph type="title"/>
          </p:nvPr>
        </p:nvSpPr>
        <p:spPr>
          <a:xfrm>
            <a:off x="393408" y="460854"/>
            <a:ext cx="8229600" cy="664875"/>
          </a:xfrm>
          <a:prstGeom prst="rect">
            <a:avLst/>
          </a:prstGeom>
        </p:spPr>
        <p:txBody>
          <a:bodyPr vert="horz" lIns="0" tIns="0" rIns="0" bIns="0" rtlCol="0" anchor="ctr" anchorCtr="0">
            <a:no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11" name="Footer Placeholder 2"/>
          <p:cNvSpPr>
            <a:spLocks noGrp="1"/>
          </p:cNvSpPr>
          <p:nvPr>
            <p:ph type="ftr" sz="quarter" idx="3"/>
          </p:nvPr>
        </p:nvSpPr>
        <p:spPr>
          <a:xfrm>
            <a:off x="4874632" y="6509829"/>
            <a:ext cx="3835387" cy="249201"/>
          </a:xfrm>
          <a:prstGeom prst="rect">
            <a:avLst/>
          </a:prstGeom>
        </p:spPr>
        <p:txBody>
          <a:bodyPr/>
          <a:lstStyle>
            <a:lvl1pPr algn="r">
              <a:defRPr sz="600">
                <a:solidFill>
                  <a:schemeClr val="tx1">
                    <a:lumMod val="60000"/>
                    <a:lumOff val="40000"/>
                  </a:schemeClr>
                </a:solidFill>
              </a:defRPr>
            </a:lvl1pPr>
          </a:lstStyle>
          <a:p>
            <a:r>
              <a:rPr lang="en-US"/>
              <a:t>©2020 Trinity Health, All Rights Reserved</a:t>
            </a:r>
            <a:endParaRPr lang="en-US" dirty="0"/>
          </a:p>
        </p:txBody>
      </p:sp>
      <p:sp>
        <p:nvSpPr>
          <p:cNvPr id="13" name="Slide Number Placeholder 6"/>
          <p:cNvSpPr>
            <a:spLocks noGrp="1"/>
          </p:cNvSpPr>
          <p:nvPr>
            <p:ph type="sldNum" sz="quarter" idx="4"/>
          </p:nvPr>
        </p:nvSpPr>
        <p:spPr>
          <a:xfrm>
            <a:off x="8573392" y="6443105"/>
            <a:ext cx="406692" cy="365125"/>
          </a:xfrm>
          <a:prstGeom prst="rect">
            <a:avLst/>
          </a:prstGeom>
        </p:spPr>
        <p:txBody>
          <a:bodyPr vert="horz" lIns="91440" tIns="45720" rIns="0" bIns="45720" rtlCol="0" anchor="ctr"/>
          <a:lstStyle>
            <a:lvl1pPr algn="r">
              <a:defRPr sz="700">
                <a:solidFill>
                  <a:schemeClr val="tx1">
                    <a:lumMod val="60000"/>
                    <a:lumOff val="40000"/>
                  </a:schemeClr>
                </a:solidFill>
              </a:defRPr>
            </a:lvl1pPr>
          </a:lstStyle>
          <a:p>
            <a:fld id="{489F9553-C816-6842-8939-EE75ECF7EB2B}" type="slidenum">
              <a:rPr lang="en-US" smtClean="0"/>
              <a:pPr/>
              <a:t>‹#›</a:t>
            </a:fld>
            <a:endParaRPr lang="en-US" dirty="0"/>
          </a:p>
        </p:txBody>
      </p:sp>
    </p:spTree>
    <p:extLst>
      <p:ext uri="{BB962C8B-B14F-4D97-AF65-F5344CB8AC3E}">
        <p14:creationId xmlns:p14="http://schemas.microsoft.com/office/powerpoint/2010/main" val="27992876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Page">
  <p:cSld name="Content Page">
    <p:spTree>
      <p:nvGrpSpPr>
        <p:cNvPr id="1" name="Shape 88"/>
        <p:cNvGrpSpPr/>
        <p:nvPr/>
      </p:nvGrpSpPr>
      <p:grpSpPr>
        <a:xfrm>
          <a:off x="0" y="0"/>
          <a:ext cx="0" cy="0"/>
          <a:chOff x="0" y="0"/>
          <a:chExt cx="0" cy="0"/>
        </a:xfrm>
      </p:grpSpPr>
      <p:sp>
        <p:nvSpPr>
          <p:cNvPr id="89" name="Google Shape;89;p20"/>
          <p:cNvSpPr txBox="1">
            <a:spLocks noGrp="1"/>
          </p:cNvSpPr>
          <p:nvPr>
            <p:ph type="body" idx="1"/>
          </p:nvPr>
        </p:nvSpPr>
        <p:spPr>
          <a:xfrm>
            <a:off x="393409" y="1332073"/>
            <a:ext cx="8236688" cy="4802028"/>
          </a:xfrm>
          <a:prstGeom prst="rect">
            <a:avLst/>
          </a:prstGeom>
          <a:noFill/>
          <a:ln>
            <a:noFill/>
          </a:ln>
        </p:spPr>
        <p:txBody>
          <a:bodyPr spcFirstLastPara="1" wrap="square" lIns="0" tIns="91425" rIns="91425" bIns="45700" anchor="t" anchorCtr="0">
            <a:noAutofit/>
          </a:bodyPr>
          <a:lstStyle>
            <a:lvl1pPr marL="457189" lvl="0" indent="-380990" algn="l">
              <a:lnSpc>
                <a:spcPct val="100000"/>
              </a:lnSpc>
              <a:spcBef>
                <a:spcPts val="0"/>
              </a:spcBef>
              <a:spcAft>
                <a:spcPts val="0"/>
              </a:spcAft>
              <a:buSzPts val="2400"/>
              <a:buChar char="•"/>
              <a:defRPr sz="2400">
                <a:latin typeface="Arial"/>
                <a:ea typeface="Arial"/>
                <a:cs typeface="Arial"/>
                <a:sym typeface="Arial"/>
              </a:defRPr>
            </a:lvl1pPr>
            <a:lvl2pPr marL="914378" lvl="1" indent="-380990" algn="l">
              <a:lnSpc>
                <a:spcPct val="100000"/>
              </a:lnSpc>
              <a:spcBef>
                <a:spcPts val="600"/>
              </a:spcBef>
              <a:spcAft>
                <a:spcPts val="0"/>
              </a:spcAft>
              <a:buClr>
                <a:schemeClr val="dk2"/>
              </a:buClr>
              <a:buSzPts val="2400"/>
              <a:buChar char="­"/>
              <a:defRPr>
                <a:latin typeface="Arial"/>
                <a:ea typeface="Arial"/>
                <a:cs typeface="Arial"/>
                <a:sym typeface="Arial"/>
              </a:defRPr>
            </a:lvl2pPr>
            <a:lvl3pPr marL="1371566" lvl="2" indent="-355591" algn="l">
              <a:lnSpc>
                <a:spcPct val="100000"/>
              </a:lnSpc>
              <a:spcBef>
                <a:spcPts val="600"/>
              </a:spcBef>
              <a:spcAft>
                <a:spcPts val="0"/>
              </a:spcAft>
              <a:buSzPts val="2000"/>
              <a:buChar char="•"/>
              <a:defRPr>
                <a:latin typeface="Arial"/>
                <a:ea typeface="Arial"/>
                <a:cs typeface="Arial"/>
                <a:sym typeface="Arial"/>
              </a:defRPr>
            </a:lvl3pPr>
            <a:lvl4pPr marL="1828754" lvl="3" indent="-342892" algn="l">
              <a:lnSpc>
                <a:spcPct val="100000"/>
              </a:lnSpc>
              <a:spcBef>
                <a:spcPts val="600"/>
              </a:spcBef>
              <a:spcAft>
                <a:spcPts val="0"/>
              </a:spcAft>
              <a:buSzPts val="1800"/>
              <a:buChar char="•"/>
              <a:defRPr>
                <a:latin typeface="Calibri"/>
                <a:ea typeface="Calibri"/>
                <a:cs typeface="Calibri"/>
                <a:sym typeface="Calibri"/>
              </a:defRPr>
            </a:lvl4pPr>
            <a:lvl5pPr marL="2285943" lvl="4" indent="-342892" algn="l">
              <a:lnSpc>
                <a:spcPct val="100000"/>
              </a:lnSpc>
              <a:spcBef>
                <a:spcPts val="600"/>
              </a:spcBef>
              <a:spcAft>
                <a:spcPts val="0"/>
              </a:spcAft>
              <a:buSzPts val="1800"/>
              <a:buChar char="•"/>
              <a:defRPr>
                <a:latin typeface="Calibri"/>
                <a:ea typeface="Calibri"/>
                <a:cs typeface="Calibri"/>
                <a:sym typeface="Calibri"/>
              </a:defRPr>
            </a:lvl5pPr>
            <a:lvl6pPr marL="2743132" lvl="5" indent="-228594" algn="l">
              <a:lnSpc>
                <a:spcPct val="100000"/>
              </a:lnSpc>
              <a:spcBef>
                <a:spcPts val="600"/>
              </a:spcBef>
              <a:spcAft>
                <a:spcPts val="0"/>
              </a:spcAft>
              <a:buClr>
                <a:schemeClr val="dk1"/>
              </a:buClr>
              <a:buSzPts val="1800"/>
              <a:buFont typeface="Arial"/>
              <a:buNone/>
              <a:defRPr/>
            </a:lvl6pPr>
            <a:lvl7pPr marL="3200320" lvl="6" indent="-228594" algn="l">
              <a:lnSpc>
                <a:spcPct val="100000"/>
              </a:lnSpc>
              <a:spcBef>
                <a:spcPts val="600"/>
              </a:spcBef>
              <a:spcAft>
                <a:spcPts val="0"/>
              </a:spcAft>
              <a:buClr>
                <a:schemeClr val="dk1"/>
              </a:buClr>
              <a:buSzPts val="1800"/>
              <a:buNone/>
              <a:defRPr/>
            </a:lvl7pPr>
            <a:lvl8pPr marL="3657509" lvl="7" indent="-228594" algn="l">
              <a:lnSpc>
                <a:spcPct val="100000"/>
              </a:lnSpc>
              <a:spcBef>
                <a:spcPts val="800"/>
              </a:spcBef>
              <a:spcAft>
                <a:spcPts val="0"/>
              </a:spcAft>
              <a:buClr>
                <a:schemeClr val="dk1"/>
              </a:buClr>
              <a:buSzPts val="1800"/>
              <a:buNone/>
              <a:defRPr/>
            </a:lvl8pPr>
            <a:lvl9pPr marL="4114697" lvl="8" indent="-228594" algn="l">
              <a:lnSpc>
                <a:spcPct val="100000"/>
              </a:lnSpc>
              <a:spcBef>
                <a:spcPts val="800"/>
              </a:spcBef>
              <a:spcAft>
                <a:spcPts val="800"/>
              </a:spcAft>
              <a:buClr>
                <a:schemeClr val="dk1"/>
              </a:buClr>
              <a:buSzPts val="1800"/>
              <a:buNone/>
              <a:defRPr/>
            </a:lvl9pPr>
          </a:lstStyle>
          <a:p>
            <a:endParaRPr/>
          </a:p>
        </p:txBody>
      </p:sp>
      <p:sp>
        <p:nvSpPr>
          <p:cNvPr id="90" name="Google Shape;90;p20"/>
          <p:cNvSpPr txBox="1">
            <a:spLocks noGrp="1"/>
          </p:cNvSpPr>
          <p:nvPr>
            <p:ph type="title"/>
          </p:nvPr>
        </p:nvSpPr>
        <p:spPr>
          <a:xfrm>
            <a:off x="393408" y="460854"/>
            <a:ext cx="8229600" cy="664875"/>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2"/>
              </a:buClr>
              <a:buSzPts val="28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20"/>
          <p:cNvSpPr txBox="1">
            <a:spLocks noGrp="1"/>
          </p:cNvSpPr>
          <p:nvPr>
            <p:ph type="ftr" idx="11"/>
          </p:nvPr>
        </p:nvSpPr>
        <p:spPr>
          <a:xfrm>
            <a:off x="4874632" y="6509829"/>
            <a:ext cx="3835387" cy="249201"/>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SzPts val="1400"/>
              <a:buNone/>
              <a:defRPr sz="600">
                <a:solidFill>
                  <a:srgbClr val="66666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0"/>
          <p:cNvSpPr txBox="1">
            <a:spLocks noGrp="1"/>
          </p:cNvSpPr>
          <p:nvPr>
            <p:ph type="sldNum" idx="12"/>
          </p:nvPr>
        </p:nvSpPr>
        <p:spPr>
          <a:xfrm>
            <a:off x="8573392" y="6443105"/>
            <a:ext cx="406692" cy="365125"/>
          </a:xfrm>
          <a:prstGeom prst="rect">
            <a:avLst/>
          </a:prstGeom>
          <a:noFill/>
          <a:ln>
            <a:noFill/>
          </a:ln>
        </p:spPr>
        <p:txBody>
          <a:bodyPr spcFirstLastPara="1" wrap="square" lIns="91425" tIns="45700" rIns="0" bIns="45700" anchor="ctr" anchorCtr="0">
            <a:noAutofit/>
          </a:bodyPr>
          <a:lstStyle>
            <a:lvl1pPr marL="0" lvl="0" indent="0" algn="r">
              <a:lnSpc>
                <a:spcPct val="100000"/>
              </a:lnSpc>
              <a:spcBef>
                <a:spcPts val="0"/>
              </a:spcBef>
              <a:spcAft>
                <a:spcPts val="0"/>
              </a:spcAft>
              <a:buNone/>
              <a:defRPr sz="700" b="0" i="0" u="none" strike="noStrike" cap="none">
                <a:solidFill>
                  <a:srgbClr val="666666"/>
                </a:solidFill>
                <a:latin typeface="Arial"/>
                <a:ea typeface="Arial"/>
                <a:cs typeface="Arial"/>
                <a:sym typeface="Arial"/>
              </a:defRPr>
            </a:lvl1pPr>
            <a:lvl2pPr marL="0" lvl="1" indent="0" algn="r">
              <a:lnSpc>
                <a:spcPct val="100000"/>
              </a:lnSpc>
              <a:spcBef>
                <a:spcPts val="0"/>
              </a:spcBef>
              <a:spcAft>
                <a:spcPts val="0"/>
              </a:spcAft>
              <a:buNone/>
              <a:defRPr sz="700" b="0" i="0" u="none" strike="noStrike" cap="none">
                <a:solidFill>
                  <a:srgbClr val="666666"/>
                </a:solidFill>
                <a:latin typeface="Arial"/>
                <a:ea typeface="Arial"/>
                <a:cs typeface="Arial"/>
                <a:sym typeface="Arial"/>
              </a:defRPr>
            </a:lvl2pPr>
            <a:lvl3pPr marL="0" lvl="2" indent="0" algn="r">
              <a:lnSpc>
                <a:spcPct val="100000"/>
              </a:lnSpc>
              <a:spcBef>
                <a:spcPts val="0"/>
              </a:spcBef>
              <a:spcAft>
                <a:spcPts val="0"/>
              </a:spcAft>
              <a:buNone/>
              <a:defRPr sz="700" b="0" i="0" u="none" strike="noStrike" cap="none">
                <a:solidFill>
                  <a:srgbClr val="666666"/>
                </a:solidFill>
                <a:latin typeface="Arial"/>
                <a:ea typeface="Arial"/>
                <a:cs typeface="Arial"/>
                <a:sym typeface="Arial"/>
              </a:defRPr>
            </a:lvl3pPr>
            <a:lvl4pPr marL="0" lvl="3" indent="0" algn="r">
              <a:lnSpc>
                <a:spcPct val="100000"/>
              </a:lnSpc>
              <a:spcBef>
                <a:spcPts val="0"/>
              </a:spcBef>
              <a:spcAft>
                <a:spcPts val="0"/>
              </a:spcAft>
              <a:buNone/>
              <a:defRPr sz="700" b="0" i="0" u="none" strike="noStrike" cap="none">
                <a:solidFill>
                  <a:srgbClr val="666666"/>
                </a:solidFill>
                <a:latin typeface="Arial"/>
                <a:ea typeface="Arial"/>
                <a:cs typeface="Arial"/>
                <a:sym typeface="Arial"/>
              </a:defRPr>
            </a:lvl4pPr>
            <a:lvl5pPr marL="0" lvl="4" indent="0" algn="r">
              <a:lnSpc>
                <a:spcPct val="100000"/>
              </a:lnSpc>
              <a:spcBef>
                <a:spcPts val="0"/>
              </a:spcBef>
              <a:spcAft>
                <a:spcPts val="0"/>
              </a:spcAft>
              <a:buNone/>
              <a:defRPr sz="700" b="0" i="0" u="none" strike="noStrike" cap="none">
                <a:solidFill>
                  <a:srgbClr val="666666"/>
                </a:solidFill>
                <a:latin typeface="Arial"/>
                <a:ea typeface="Arial"/>
                <a:cs typeface="Arial"/>
                <a:sym typeface="Arial"/>
              </a:defRPr>
            </a:lvl5pPr>
            <a:lvl6pPr marL="0" lvl="5" indent="0" algn="r">
              <a:lnSpc>
                <a:spcPct val="100000"/>
              </a:lnSpc>
              <a:spcBef>
                <a:spcPts val="0"/>
              </a:spcBef>
              <a:spcAft>
                <a:spcPts val="0"/>
              </a:spcAft>
              <a:buNone/>
              <a:defRPr sz="700" b="0" i="0" u="none" strike="noStrike" cap="none">
                <a:solidFill>
                  <a:srgbClr val="666666"/>
                </a:solidFill>
                <a:latin typeface="Arial"/>
                <a:ea typeface="Arial"/>
                <a:cs typeface="Arial"/>
                <a:sym typeface="Arial"/>
              </a:defRPr>
            </a:lvl6pPr>
            <a:lvl7pPr marL="0" lvl="6" indent="0" algn="r">
              <a:lnSpc>
                <a:spcPct val="100000"/>
              </a:lnSpc>
              <a:spcBef>
                <a:spcPts val="0"/>
              </a:spcBef>
              <a:spcAft>
                <a:spcPts val="0"/>
              </a:spcAft>
              <a:buNone/>
              <a:defRPr sz="700" b="0" i="0" u="none" strike="noStrike" cap="none">
                <a:solidFill>
                  <a:srgbClr val="666666"/>
                </a:solidFill>
                <a:latin typeface="Arial"/>
                <a:ea typeface="Arial"/>
                <a:cs typeface="Arial"/>
                <a:sym typeface="Arial"/>
              </a:defRPr>
            </a:lvl7pPr>
            <a:lvl8pPr marL="0" lvl="7" indent="0" algn="r">
              <a:lnSpc>
                <a:spcPct val="100000"/>
              </a:lnSpc>
              <a:spcBef>
                <a:spcPts val="0"/>
              </a:spcBef>
              <a:spcAft>
                <a:spcPts val="0"/>
              </a:spcAft>
              <a:buNone/>
              <a:defRPr sz="700" b="0" i="0" u="none" strike="noStrike" cap="none">
                <a:solidFill>
                  <a:srgbClr val="666666"/>
                </a:solidFill>
                <a:latin typeface="Arial"/>
                <a:ea typeface="Arial"/>
                <a:cs typeface="Arial"/>
                <a:sym typeface="Arial"/>
              </a:defRPr>
            </a:lvl8pPr>
            <a:lvl9pPr marL="0" lvl="8" indent="0" algn="r">
              <a:lnSpc>
                <a:spcPct val="100000"/>
              </a:lnSpc>
              <a:spcBef>
                <a:spcPts val="0"/>
              </a:spcBef>
              <a:spcAft>
                <a:spcPts val="0"/>
              </a:spcAft>
              <a:buNone/>
              <a:defRPr sz="700" b="0" i="0" u="none" strike="noStrike" cap="none">
                <a:solidFill>
                  <a:srgbClr val="666666"/>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25195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27996 Spiritus_PPT_TH_Cover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522347" y="1116272"/>
            <a:ext cx="6007241" cy="648134"/>
          </a:xfrm>
        </p:spPr>
        <p:txBody>
          <a:bodyPr>
            <a:normAutofit/>
          </a:bodyPr>
          <a:lstStyle>
            <a:lvl1pPr>
              <a:lnSpc>
                <a:spcPts val="3700"/>
              </a:lnSpc>
              <a:defRPr sz="3600">
                <a:solidFill>
                  <a:srgbClr val="443D3E"/>
                </a:solidFill>
              </a:defRPr>
            </a:lvl1pPr>
          </a:lstStyle>
          <a:p>
            <a:r>
              <a:rPr lang="en-US"/>
              <a:t>Click to edit Master title style</a:t>
            </a:r>
            <a:endParaRPr lang="en-US" dirty="0"/>
          </a:p>
        </p:txBody>
      </p:sp>
      <p:sp>
        <p:nvSpPr>
          <p:cNvPr id="3" name="Subtitle 2"/>
          <p:cNvSpPr>
            <a:spLocks noGrp="1"/>
          </p:cNvSpPr>
          <p:nvPr>
            <p:ph type="subTitle" idx="1"/>
          </p:nvPr>
        </p:nvSpPr>
        <p:spPr>
          <a:xfrm>
            <a:off x="522359" y="1918754"/>
            <a:ext cx="3650805" cy="443649"/>
          </a:xfrm>
          <a:prstGeom prst="rect">
            <a:avLst/>
          </a:prstGeom>
        </p:spPr>
        <p:txBody>
          <a:bodyPr>
            <a:normAutofit/>
          </a:bodyPr>
          <a:lstStyle>
            <a:lvl1pPr marL="0" indent="0" algn="l">
              <a:buNone/>
              <a:defRPr sz="1800">
                <a:solidFill>
                  <a:srgbClr val="6E258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Text Placeholder 7"/>
          <p:cNvSpPr>
            <a:spLocks noGrp="1"/>
          </p:cNvSpPr>
          <p:nvPr>
            <p:ph type="body" sz="quarter" idx="14" hasCustomPrompt="1"/>
          </p:nvPr>
        </p:nvSpPr>
        <p:spPr>
          <a:xfrm>
            <a:off x="522359" y="3735158"/>
            <a:ext cx="3050947" cy="975601"/>
          </a:xfrm>
        </p:spPr>
        <p:txBody>
          <a:bodyPr>
            <a:normAutofit/>
          </a:bodyPr>
          <a:lstStyle>
            <a:lvl1pPr>
              <a:lnSpc>
                <a:spcPts val="1850"/>
              </a:lnSpc>
              <a:spcAft>
                <a:spcPts val="0"/>
              </a:spcAft>
              <a:defRPr sz="1600" baseline="0">
                <a:solidFill>
                  <a:srgbClr val="443D3E"/>
                </a:solidFill>
              </a:defRPr>
            </a:lvl1pPr>
          </a:lstStyle>
          <a:p>
            <a:pPr lvl="0"/>
            <a:r>
              <a:rPr lang="en-US" dirty="0"/>
              <a:t>Click to add Name</a:t>
            </a:r>
            <a:br>
              <a:rPr lang="en-US" dirty="0"/>
            </a:br>
            <a:r>
              <a:rPr lang="en-US" dirty="0"/>
              <a:t>Title</a:t>
            </a:r>
            <a:br>
              <a:rPr lang="en-US" dirty="0"/>
            </a:br>
            <a:r>
              <a:rPr lang="en-US" dirty="0"/>
              <a:t>Date</a:t>
            </a:r>
          </a:p>
        </p:txBody>
      </p:sp>
    </p:spTree>
    <p:extLst>
      <p:ext uri="{BB962C8B-B14F-4D97-AF65-F5344CB8AC3E}">
        <p14:creationId xmlns:p14="http://schemas.microsoft.com/office/powerpoint/2010/main" val="2224568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reaker Page Green">
    <p:spTree>
      <p:nvGrpSpPr>
        <p:cNvPr id="1" name=""/>
        <p:cNvGrpSpPr/>
        <p:nvPr/>
      </p:nvGrpSpPr>
      <p:grpSpPr>
        <a:xfrm>
          <a:off x="0" y="0"/>
          <a:ext cx="0" cy="0"/>
          <a:chOff x="0" y="0"/>
          <a:chExt cx="0" cy="0"/>
        </a:xfrm>
      </p:grpSpPr>
      <p:pic>
        <p:nvPicPr>
          <p:cNvPr id="4" name="Picture 3" descr="27996 Spiritus_PPT_TH_Breaker1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47590" y="2143096"/>
            <a:ext cx="4873092" cy="1794258"/>
          </a:xfrm>
        </p:spPr>
        <p:txBody>
          <a:bodyPr>
            <a:normAutofit/>
          </a:bodyPr>
          <a:lstStyle>
            <a:lvl1pPr>
              <a:lnSpc>
                <a:spcPts val="3500"/>
              </a:lnSpc>
              <a:defRPr sz="3200">
                <a:solidFill>
                  <a:schemeClr val="bg1"/>
                </a:solidFill>
              </a:defRPr>
            </a:lvl1pPr>
          </a:lstStyle>
          <a:p>
            <a:r>
              <a:rPr lang="en-US"/>
              <a:t>Click to edit Master title style</a:t>
            </a:r>
            <a:endParaRPr lang="en-US" dirty="0"/>
          </a:p>
        </p:txBody>
      </p:sp>
      <p:sp>
        <p:nvSpPr>
          <p:cNvPr id="6" name="Footer Placeholder 2"/>
          <p:cNvSpPr>
            <a:spLocks noGrp="1"/>
          </p:cNvSpPr>
          <p:nvPr>
            <p:ph type="ftr" sz="quarter" idx="10"/>
          </p:nvPr>
        </p:nvSpPr>
        <p:spPr>
          <a:xfrm>
            <a:off x="4819542" y="6550200"/>
            <a:ext cx="3835387" cy="249201"/>
          </a:xfrm>
          <a:prstGeom prst="rect">
            <a:avLst/>
          </a:prstGeom>
        </p:spPr>
        <p:txBody>
          <a:bodyPr/>
          <a:lstStyle>
            <a:lvl1pPr algn="r">
              <a:defRPr sz="700">
                <a:solidFill>
                  <a:schemeClr val="bg1"/>
                </a:solidFill>
              </a:defRPr>
            </a:lvl1pPr>
          </a:lstStyle>
          <a:p>
            <a:r>
              <a:rPr lang="en-US" dirty="0">
                <a:solidFill>
                  <a:prstClr val="white"/>
                </a:solidFill>
              </a:rPr>
              <a:t>©2015 Trinity Health - Livonia, MI</a:t>
            </a:r>
          </a:p>
        </p:txBody>
      </p:sp>
      <p:sp>
        <p:nvSpPr>
          <p:cNvPr id="7" name="Slide Number Placeholder 6"/>
          <p:cNvSpPr>
            <a:spLocks noGrp="1"/>
          </p:cNvSpPr>
          <p:nvPr>
            <p:ph type="sldNum" sz="quarter" idx="4"/>
          </p:nvPr>
        </p:nvSpPr>
        <p:spPr>
          <a:xfrm>
            <a:off x="8406402" y="6446684"/>
            <a:ext cx="518160" cy="365125"/>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18484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reaker Page Blue">
    <p:spTree>
      <p:nvGrpSpPr>
        <p:cNvPr id="1" name=""/>
        <p:cNvGrpSpPr/>
        <p:nvPr/>
      </p:nvGrpSpPr>
      <p:grpSpPr>
        <a:xfrm>
          <a:off x="0" y="0"/>
          <a:ext cx="0" cy="0"/>
          <a:chOff x="0" y="0"/>
          <a:chExt cx="0" cy="0"/>
        </a:xfrm>
      </p:grpSpPr>
      <p:pic>
        <p:nvPicPr>
          <p:cNvPr id="2" name="Picture 1" descr="27996 Spiritus_PPT_TH_Breaker1A.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447590" y="2143096"/>
            <a:ext cx="4873092" cy="1794258"/>
          </a:xfrm>
        </p:spPr>
        <p:txBody>
          <a:bodyPr>
            <a:normAutofit/>
          </a:bodyPr>
          <a:lstStyle>
            <a:lvl1pPr>
              <a:lnSpc>
                <a:spcPts val="3500"/>
              </a:lnSpc>
              <a:defRPr sz="3200">
                <a:solidFill>
                  <a:schemeClr val="bg1"/>
                </a:solidFill>
              </a:defRPr>
            </a:lvl1pPr>
          </a:lstStyle>
          <a:p>
            <a:r>
              <a:rPr lang="en-US"/>
              <a:t>Click to edit Master title style</a:t>
            </a:r>
            <a:endParaRPr lang="en-US" dirty="0"/>
          </a:p>
        </p:txBody>
      </p:sp>
      <p:sp>
        <p:nvSpPr>
          <p:cNvPr id="7" name="Footer Placeholder 2"/>
          <p:cNvSpPr>
            <a:spLocks noGrp="1"/>
          </p:cNvSpPr>
          <p:nvPr>
            <p:ph type="ftr" sz="quarter" idx="10"/>
          </p:nvPr>
        </p:nvSpPr>
        <p:spPr>
          <a:xfrm>
            <a:off x="4819542" y="6550200"/>
            <a:ext cx="3835387" cy="249201"/>
          </a:xfrm>
          <a:prstGeom prst="rect">
            <a:avLst/>
          </a:prstGeom>
        </p:spPr>
        <p:txBody>
          <a:bodyPr/>
          <a:lstStyle>
            <a:lvl1pPr algn="r">
              <a:defRPr sz="700">
                <a:solidFill>
                  <a:schemeClr val="bg1"/>
                </a:solidFill>
              </a:defRPr>
            </a:lvl1pPr>
          </a:lstStyle>
          <a:p>
            <a:r>
              <a:rPr lang="en-US" dirty="0">
                <a:solidFill>
                  <a:prstClr val="white"/>
                </a:solidFill>
              </a:rPr>
              <a:t>©2015 Trinity Health - Livonia, MI</a:t>
            </a:r>
          </a:p>
        </p:txBody>
      </p:sp>
      <p:sp>
        <p:nvSpPr>
          <p:cNvPr id="8" name="Slide Number Placeholder 6"/>
          <p:cNvSpPr>
            <a:spLocks noGrp="1"/>
          </p:cNvSpPr>
          <p:nvPr>
            <p:ph type="sldNum" sz="quarter" idx="4"/>
          </p:nvPr>
        </p:nvSpPr>
        <p:spPr>
          <a:xfrm>
            <a:off x="8406402" y="6446684"/>
            <a:ext cx="518160" cy="365125"/>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422018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 name="Title 1"/>
          <p:cNvSpPr>
            <a:spLocks noGrp="1"/>
          </p:cNvSpPr>
          <p:nvPr>
            <p:ph type="title"/>
          </p:nvPr>
        </p:nvSpPr>
        <p:spPr>
          <a:xfrm>
            <a:off x="457200" y="451420"/>
            <a:ext cx="8229600" cy="610765"/>
          </a:xfrm>
        </p:spPr>
        <p:txBody>
          <a:bodyPr/>
          <a:lstStyle>
            <a:lvl1pPr>
              <a:defRPr/>
            </a:lvl1pPr>
          </a:lstStyle>
          <a:p>
            <a:r>
              <a:rPr lang="en-US"/>
              <a:t>Click to edit Master title style</a:t>
            </a:r>
            <a:endParaRPr lang="en-US" dirty="0"/>
          </a:p>
        </p:txBody>
      </p:sp>
      <p:sp>
        <p:nvSpPr>
          <p:cNvPr id="3" name="Footer Placeholder 2"/>
          <p:cNvSpPr>
            <a:spLocks noGrp="1"/>
          </p:cNvSpPr>
          <p:nvPr>
            <p:ph type="ftr" sz="quarter" idx="10"/>
          </p:nvPr>
        </p:nvSpPr>
        <p:spPr>
          <a:xfrm>
            <a:off x="4819542" y="6550200"/>
            <a:ext cx="3835387" cy="249201"/>
          </a:xfrm>
          <a:prstGeom prst="rect">
            <a:avLst/>
          </a:prstGeom>
        </p:spPr>
        <p:txBody>
          <a:bodyPr/>
          <a:lstStyle>
            <a:lvl1pPr algn="r">
              <a:defRPr sz="700">
                <a:solidFill>
                  <a:schemeClr val="bg1"/>
                </a:solidFill>
              </a:defRPr>
            </a:lvl1pPr>
          </a:lstStyle>
          <a:p>
            <a:r>
              <a:rPr lang="en-US" dirty="0">
                <a:solidFill>
                  <a:prstClr val="white"/>
                </a:solidFill>
              </a:rPr>
              <a:t>©2015 Trinity Health - Livonia, MI</a:t>
            </a:r>
          </a:p>
        </p:txBody>
      </p:sp>
      <p:sp>
        <p:nvSpPr>
          <p:cNvPr id="11" name="Slide Number Placeholder 6"/>
          <p:cNvSpPr>
            <a:spLocks noGrp="1"/>
          </p:cNvSpPr>
          <p:nvPr>
            <p:ph type="sldNum" sz="quarter" idx="4"/>
          </p:nvPr>
        </p:nvSpPr>
        <p:spPr>
          <a:xfrm>
            <a:off x="8406402" y="6446684"/>
            <a:ext cx="518160" cy="365125"/>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solidFill>
                  <a:prstClr val="white"/>
                </a:solidFill>
              </a:rPr>
              <a:pPr/>
              <a:t>‹#›</a:t>
            </a:fld>
            <a:endParaRPr lang="en-US" dirty="0">
              <a:solidFill>
                <a:prstClr val="white"/>
              </a:solidFill>
            </a:endParaRPr>
          </a:p>
        </p:txBody>
      </p:sp>
      <p:sp>
        <p:nvSpPr>
          <p:cNvPr id="12" name="Content Placeholder 11"/>
          <p:cNvSpPr>
            <a:spLocks noGrp="1"/>
          </p:cNvSpPr>
          <p:nvPr>
            <p:ph sz="quarter" idx="12"/>
          </p:nvPr>
        </p:nvSpPr>
        <p:spPr>
          <a:xfrm>
            <a:off x="457200" y="1411522"/>
            <a:ext cx="8229600" cy="4339493"/>
          </a:xfrm>
        </p:spPr>
        <p:txBody>
          <a:bodyPr/>
          <a:lstStyle>
            <a:lvl1pPr>
              <a:defRPr sz="2800"/>
            </a:lvl1pPr>
            <a:lvl3pPr marL="569913" indent="-230188">
              <a:spcAft>
                <a:spcPts val="600"/>
              </a:spcAft>
              <a:buSzPct val="100000"/>
              <a:defRPr/>
            </a:lvl3pPr>
            <a:lvl4pPr marL="919163" indent="-230188">
              <a:spcAft>
                <a:spcPts val="600"/>
              </a:spcAft>
              <a:tabLst/>
              <a:defRPr/>
            </a:lvl4pPr>
            <a:lvl5pPr>
              <a:spcAft>
                <a:spcPts val="600"/>
              </a:spcAft>
              <a:defRPr baseline="0"/>
            </a:lvl5pPr>
            <a:lvl6pPr marL="2286000" indent="-225425">
              <a:spcAft>
                <a:spcPts val="600"/>
              </a:spcAft>
              <a:buFontTx/>
              <a:buNone/>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5494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p:cNvSpPr>
            <a:spLocks noGrp="1"/>
          </p:cNvSpPr>
          <p:nvPr>
            <p:ph type="ftr" sz="quarter" idx="11"/>
          </p:nvPr>
        </p:nvSpPr>
        <p:spPr>
          <a:xfrm>
            <a:off x="4819542" y="6550200"/>
            <a:ext cx="3835387" cy="249201"/>
          </a:xfrm>
          <a:prstGeom prst="rect">
            <a:avLst/>
          </a:prstGeom>
        </p:spPr>
        <p:txBody>
          <a:bodyPr/>
          <a:lstStyle>
            <a:lvl1pPr algn="r">
              <a:defRPr sz="700">
                <a:solidFill>
                  <a:schemeClr val="bg1"/>
                </a:solidFill>
              </a:defRPr>
            </a:lvl1pPr>
          </a:lstStyle>
          <a:p>
            <a:r>
              <a:rPr lang="en-US" dirty="0">
                <a:solidFill>
                  <a:prstClr val="white"/>
                </a:solidFill>
              </a:rPr>
              <a:t>©2015 Trinity Health - Livonia, MI</a:t>
            </a:r>
          </a:p>
        </p:txBody>
      </p:sp>
      <p:sp>
        <p:nvSpPr>
          <p:cNvPr id="9" name="Slide Number Placeholder 6"/>
          <p:cNvSpPr>
            <a:spLocks noGrp="1"/>
          </p:cNvSpPr>
          <p:nvPr>
            <p:ph type="sldNum" sz="quarter" idx="4"/>
          </p:nvPr>
        </p:nvSpPr>
        <p:spPr>
          <a:xfrm>
            <a:off x="8406402" y="6446684"/>
            <a:ext cx="518160" cy="365125"/>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534867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6"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6"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p:cNvSpPr>
            <a:spLocks noGrp="1"/>
          </p:cNvSpPr>
          <p:nvPr>
            <p:ph type="ftr" sz="quarter" idx="10"/>
          </p:nvPr>
        </p:nvSpPr>
        <p:spPr>
          <a:xfrm>
            <a:off x="4819542" y="6550200"/>
            <a:ext cx="3835387" cy="249201"/>
          </a:xfrm>
          <a:prstGeom prst="rect">
            <a:avLst/>
          </a:prstGeom>
        </p:spPr>
        <p:txBody>
          <a:bodyPr/>
          <a:lstStyle>
            <a:lvl1pPr algn="r">
              <a:defRPr sz="700">
                <a:solidFill>
                  <a:schemeClr val="bg1"/>
                </a:solidFill>
              </a:defRPr>
            </a:lvl1pPr>
          </a:lstStyle>
          <a:p>
            <a:r>
              <a:rPr lang="en-US" dirty="0">
                <a:solidFill>
                  <a:prstClr val="white"/>
                </a:solidFill>
              </a:rPr>
              <a:t>©2015 Trinity Health - Livonia, MI</a:t>
            </a:r>
          </a:p>
        </p:txBody>
      </p:sp>
      <p:sp>
        <p:nvSpPr>
          <p:cNvPr id="11" name="Slide Number Placeholder 6"/>
          <p:cNvSpPr>
            <a:spLocks noGrp="1"/>
          </p:cNvSpPr>
          <p:nvPr>
            <p:ph type="sldNum" sz="quarter" idx="11"/>
          </p:nvPr>
        </p:nvSpPr>
        <p:spPr>
          <a:xfrm>
            <a:off x="8406402" y="6446684"/>
            <a:ext cx="518160" cy="365125"/>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02160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with Subtitle BELOW">
    <p:spTree>
      <p:nvGrpSpPr>
        <p:cNvPr id="1" name=""/>
        <p:cNvGrpSpPr/>
        <p:nvPr/>
      </p:nvGrpSpPr>
      <p:grpSpPr>
        <a:xfrm>
          <a:off x="0" y="0"/>
          <a:ext cx="0" cy="0"/>
          <a:chOff x="0" y="0"/>
          <a:chExt cx="0" cy="0"/>
        </a:xfrm>
      </p:grpSpPr>
      <p:pic>
        <p:nvPicPr>
          <p:cNvPr id="4" name="Picture 3" descr="27996 Spiritus_PPT_TH_Footer1.jpg"/>
          <p:cNvPicPr>
            <a:picLocks noChangeAspect="1"/>
          </p:cNvPicPr>
          <p:nvPr userDrawn="1"/>
        </p:nvPicPr>
        <p:blipFill rotWithShape="1">
          <a:blip r:embed="rId2">
            <a:extLst>
              <a:ext uri="{28A0092B-C50C-407E-A947-70E740481C1C}">
                <a14:useLocalDpi xmlns:a14="http://schemas.microsoft.com/office/drawing/2010/main" val="0"/>
              </a:ext>
            </a:extLst>
          </a:blip>
          <a:srcRect t="91799"/>
          <a:stretch/>
        </p:blipFill>
        <p:spPr>
          <a:xfrm>
            <a:off x="0" y="6295510"/>
            <a:ext cx="9144000" cy="562490"/>
          </a:xfrm>
          <a:prstGeom prst="rect">
            <a:avLst/>
          </a:prstGeom>
        </p:spPr>
      </p:pic>
      <p:sp>
        <p:nvSpPr>
          <p:cNvPr id="2" name="Title 1"/>
          <p:cNvSpPr>
            <a:spLocks noGrp="1"/>
          </p:cNvSpPr>
          <p:nvPr>
            <p:ph type="title"/>
          </p:nvPr>
        </p:nvSpPr>
        <p:spPr>
          <a:xfrm>
            <a:off x="457200" y="451420"/>
            <a:ext cx="8229600" cy="471711"/>
          </a:xfrm>
        </p:spPr>
        <p:txBody>
          <a:bodyPr>
            <a:noAutofit/>
          </a:bodyPr>
          <a:lstStyle>
            <a:lvl1pPr>
              <a:defRPr/>
            </a:lvl1pPr>
          </a:lstStyle>
          <a:p>
            <a:r>
              <a:rPr lang="en-US"/>
              <a:t>Click to edit Master title style</a:t>
            </a:r>
            <a:endParaRPr lang="en-US" dirty="0"/>
          </a:p>
        </p:txBody>
      </p:sp>
      <p:sp>
        <p:nvSpPr>
          <p:cNvPr id="3" name="Footer Placeholder 2"/>
          <p:cNvSpPr>
            <a:spLocks noGrp="1"/>
          </p:cNvSpPr>
          <p:nvPr>
            <p:ph type="ftr" sz="quarter" idx="10"/>
          </p:nvPr>
        </p:nvSpPr>
        <p:spPr>
          <a:xfrm>
            <a:off x="4819542" y="6535686"/>
            <a:ext cx="3835387" cy="249201"/>
          </a:xfrm>
          <a:prstGeom prst="rect">
            <a:avLst/>
          </a:prstGeom>
        </p:spPr>
        <p:txBody>
          <a:bodyPr/>
          <a:lstStyle>
            <a:lvl1pPr algn="r">
              <a:defRPr sz="700">
                <a:solidFill>
                  <a:schemeClr val="bg1"/>
                </a:solidFill>
              </a:defRPr>
            </a:lvl1pPr>
          </a:lstStyle>
          <a:p>
            <a:r>
              <a:rPr lang="en-US" dirty="0">
                <a:solidFill>
                  <a:prstClr val="white"/>
                </a:solidFill>
              </a:rPr>
              <a:t>©2014 Trinity Health - Livonia, MI</a:t>
            </a:r>
          </a:p>
        </p:txBody>
      </p:sp>
      <p:sp>
        <p:nvSpPr>
          <p:cNvPr id="11" name="Slide Number Placeholder 6"/>
          <p:cNvSpPr>
            <a:spLocks noGrp="1"/>
          </p:cNvSpPr>
          <p:nvPr>
            <p:ph type="sldNum" sz="quarter" idx="4"/>
          </p:nvPr>
        </p:nvSpPr>
        <p:spPr>
          <a:xfrm>
            <a:off x="8406402" y="6446684"/>
            <a:ext cx="518160" cy="365125"/>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solidFill>
                  <a:prstClr val="white"/>
                </a:solidFill>
              </a:rPr>
              <a:pPr/>
              <a:t>‹#›</a:t>
            </a:fld>
            <a:endParaRPr lang="en-US" dirty="0">
              <a:solidFill>
                <a:prstClr val="white"/>
              </a:solidFill>
            </a:endParaRPr>
          </a:p>
        </p:txBody>
      </p:sp>
      <p:sp>
        <p:nvSpPr>
          <p:cNvPr id="7" name="Text Placeholder 6"/>
          <p:cNvSpPr>
            <a:spLocks noGrp="1"/>
          </p:cNvSpPr>
          <p:nvPr>
            <p:ph type="body" sz="quarter" idx="11"/>
          </p:nvPr>
        </p:nvSpPr>
        <p:spPr>
          <a:xfrm>
            <a:off x="457200" y="971197"/>
            <a:ext cx="8229600" cy="384175"/>
          </a:xfrm>
        </p:spPr>
        <p:txBody>
          <a:bodyPr>
            <a:noAutofit/>
          </a:bodyPr>
          <a:lstStyle>
            <a:lvl1pPr>
              <a:defRPr sz="18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108777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4" name="Picture 3" descr="27996 Spiritus_PPT_TH_Footer1.jpg"/>
          <p:cNvPicPr>
            <a:picLocks noChangeAspect="1"/>
          </p:cNvPicPr>
          <p:nvPr userDrawn="1"/>
        </p:nvPicPr>
        <p:blipFill rotWithShape="1">
          <a:blip r:embed="rId2">
            <a:extLst>
              <a:ext uri="{28A0092B-C50C-407E-A947-70E740481C1C}">
                <a14:useLocalDpi xmlns:a14="http://schemas.microsoft.com/office/drawing/2010/main" val="0"/>
              </a:ext>
            </a:extLst>
          </a:blip>
          <a:srcRect t="91799"/>
          <a:stretch/>
        </p:blipFill>
        <p:spPr>
          <a:xfrm>
            <a:off x="0" y="6295510"/>
            <a:ext cx="9144000" cy="562490"/>
          </a:xfrm>
          <a:prstGeom prst="rect">
            <a:avLst/>
          </a:prstGeom>
        </p:spPr>
      </p:pic>
      <p:sp>
        <p:nvSpPr>
          <p:cNvPr id="2" name="Title 1"/>
          <p:cNvSpPr>
            <a:spLocks noGrp="1"/>
          </p:cNvSpPr>
          <p:nvPr>
            <p:ph type="title"/>
          </p:nvPr>
        </p:nvSpPr>
        <p:spPr>
          <a:xfrm>
            <a:off x="457200" y="451420"/>
            <a:ext cx="8229600" cy="610765"/>
          </a:xfrm>
        </p:spPr>
        <p:txBody>
          <a:bodyPr/>
          <a:lstStyle>
            <a:lvl1pPr>
              <a:defRPr/>
            </a:lvl1pPr>
          </a:lstStyle>
          <a:p>
            <a:r>
              <a:rPr lang="en-US"/>
              <a:t>Click to edit Master title style</a:t>
            </a:r>
            <a:endParaRPr lang="en-US" dirty="0"/>
          </a:p>
        </p:txBody>
      </p:sp>
      <p:sp>
        <p:nvSpPr>
          <p:cNvPr id="3" name="Footer Placeholder 2"/>
          <p:cNvSpPr>
            <a:spLocks noGrp="1"/>
          </p:cNvSpPr>
          <p:nvPr>
            <p:ph type="ftr" sz="quarter" idx="10"/>
          </p:nvPr>
        </p:nvSpPr>
        <p:spPr>
          <a:xfrm>
            <a:off x="4819542" y="6535686"/>
            <a:ext cx="3835387" cy="249201"/>
          </a:xfrm>
          <a:prstGeom prst="rect">
            <a:avLst/>
          </a:prstGeom>
        </p:spPr>
        <p:txBody>
          <a:bodyPr/>
          <a:lstStyle>
            <a:lvl1pPr algn="r">
              <a:defRPr sz="700">
                <a:solidFill>
                  <a:schemeClr val="bg1"/>
                </a:solidFill>
              </a:defRPr>
            </a:lvl1pPr>
          </a:lstStyle>
          <a:p>
            <a:r>
              <a:rPr lang="en-US" dirty="0">
                <a:solidFill>
                  <a:prstClr val="white"/>
                </a:solidFill>
              </a:rPr>
              <a:t>©2014 Trinity Health - Livonia, MI</a:t>
            </a:r>
          </a:p>
        </p:txBody>
      </p:sp>
      <p:sp>
        <p:nvSpPr>
          <p:cNvPr id="11" name="Slide Number Placeholder 6"/>
          <p:cNvSpPr>
            <a:spLocks noGrp="1"/>
          </p:cNvSpPr>
          <p:nvPr>
            <p:ph type="sldNum" sz="quarter" idx="4"/>
          </p:nvPr>
        </p:nvSpPr>
        <p:spPr>
          <a:xfrm>
            <a:off x="8406402" y="6446684"/>
            <a:ext cx="518160" cy="365125"/>
          </a:xfrm>
          <a:prstGeom prst="rect">
            <a:avLst/>
          </a:prstGeom>
        </p:spPr>
        <p:txBody>
          <a:bodyPr vert="horz" lIns="91440" tIns="45720" rIns="0" bIns="45720" rtlCol="0" anchor="ctr"/>
          <a:lstStyle>
            <a:lvl1pPr algn="r">
              <a:defRPr sz="700">
                <a:solidFill>
                  <a:schemeClr val="bg1"/>
                </a:solidFill>
              </a:defRPr>
            </a:lvl1pPr>
          </a:lstStyle>
          <a:p>
            <a:fld id="{489F9553-C816-6842-8939-EE75ECF7EB2B}"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201595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04B5D3-3F0E-4AC4-994A-86968AB206C8}" type="slidenum">
              <a:rPr lang="en-US"/>
              <a:pPr>
                <a:defRPr/>
              </a:pPr>
              <a:t>‹#›</a:t>
            </a:fld>
            <a:endParaRPr lang="en-US"/>
          </a:p>
        </p:txBody>
      </p:sp>
    </p:spTree>
    <p:extLst>
      <p:ext uri="{BB962C8B-B14F-4D97-AF65-F5344CB8AC3E}">
        <p14:creationId xmlns:p14="http://schemas.microsoft.com/office/powerpoint/2010/main" val="4103518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01791C4-FCA1-4BF5-AFE5-A2A6D6CB969B}" type="slidenum">
              <a:rPr lang="en-US"/>
              <a:pPr>
                <a:defRPr/>
              </a:pPr>
              <a:t>‹#›</a:t>
            </a:fld>
            <a:endParaRPr lang="en-US"/>
          </a:p>
        </p:txBody>
      </p:sp>
    </p:spTree>
    <p:extLst>
      <p:ext uri="{BB962C8B-B14F-4D97-AF65-F5344CB8AC3E}">
        <p14:creationId xmlns:p14="http://schemas.microsoft.com/office/powerpoint/2010/main" val="1686847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A82385D-FDDE-47F7-802E-488A821B4362}" type="slidenum">
              <a:rPr lang="en-US"/>
              <a:pPr>
                <a:defRPr/>
              </a:pPr>
              <a:t>‹#›</a:t>
            </a:fld>
            <a:endParaRPr lang="en-US"/>
          </a:p>
        </p:txBody>
      </p:sp>
    </p:spTree>
    <p:extLst>
      <p:ext uri="{BB962C8B-B14F-4D97-AF65-F5344CB8AC3E}">
        <p14:creationId xmlns:p14="http://schemas.microsoft.com/office/powerpoint/2010/main" val="1709298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DBD6AD8-6978-4C99-AB50-24A8BDE29CB6}" type="slidenum">
              <a:rPr lang="en-US"/>
              <a:pPr>
                <a:defRPr/>
              </a:pPr>
              <a:t>‹#›</a:t>
            </a:fld>
            <a:endParaRPr lang="en-US"/>
          </a:p>
        </p:txBody>
      </p:sp>
    </p:spTree>
    <p:extLst>
      <p:ext uri="{BB962C8B-B14F-4D97-AF65-F5344CB8AC3E}">
        <p14:creationId xmlns:p14="http://schemas.microsoft.com/office/powerpoint/2010/main" val="2729217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EEE3ED-0268-48AC-87F4-03CBAEC21CB5}" type="slidenum">
              <a:rPr lang="en-US"/>
              <a:pPr>
                <a:defRPr/>
              </a:pPr>
              <a:t>‹#›</a:t>
            </a:fld>
            <a:endParaRPr lang="en-US"/>
          </a:p>
        </p:txBody>
      </p:sp>
    </p:spTree>
    <p:extLst>
      <p:ext uri="{BB962C8B-B14F-4D97-AF65-F5344CB8AC3E}">
        <p14:creationId xmlns:p14="http://schemas.microsoft.com/office/powerpoint/2010/main" val="119692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25B206-582C-487F-A2FB-F61F4179817B}" type="slidenum">
              <a:rPr lang="en-US"/>
              <a:pPr>
                <a:defRPr/>
              </a:pPr>
              <a:t>‹#›</a:t>
            </a:fld>
            <a:endParaRPr lang="en-US"/>
          </a:p>
        </p:txBody>
      </p:sp>
    </p:spTree>
    <p:extLst>
      <p:ext uri="{BB962C8B-B14F-4D97-AF65-F5344CB8AC3E}">
        <p14:creationId xmlns:p14="http://schemas.microsoft.com/office/powerpoint/2010/main" val="3152625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9.jpg"/><Relationship Id="rId4" Type="http://schemas.openxmlformats.org/officeDocument/2006/relationships/slideLayout" Target="../slideLayouts/slideLayout35.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308"/>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47584C4-8DA4-4A1C-8180-28185A620996}"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53945C0-4024-4A6F-BC57-79F83D9BCD3E}" type="datetimeFigureOut">
              <a:rPr lang="en-US" smtClean="0">
                <a:solidFill>
                  <a:prstClr val="black">
                    <a:tint val="75000"/>
                  </a:prstClr>
                </a:solidFill>
                <a:latin typeface="Calibri"/>
              </a:rPr>
              <a:pPr fontAlgn="auto">
                <a:spcBef>
                  <a:spcPts val="0"/>
                </a:spcBef>
                <a:spcAft>
                  <a:spcPts val="0"/>
                </a:spcAft>
              </a:pPr>
              <a:t>2/22/2022</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1D7E842-3494-434A-BC1A-E191184FE4BD}"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624767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13" r:id="rId17"/>
    <p:sldLayoutId id="2147483714" r:id="rId18"/>
    <p:sldLayoutId id="2147483715" r:id="rId19"/>
    <p:sldLayoutId id="2147483716"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1420"/>
            <a:ext cx="8229600" cy="610765"/>
          </a:xfrm>
          <a:prstGeom prst="rect">
            <a:avLst/>
          </a:prstGeom>
        </p:spPr>
        <p:txBody>
          <a:bodyPr vert="horz" lIns="0" tIns="0" rIns="91440" bIns="45720" rtlCol="0" anchor="t" anchorCtr="0">
            <a:normAutofit/>
          </a:bodyPr>
          <a:lstStyle/>
          <a:p>
            <a:r>
              <a:rPr lang="en-US"/>
              <a:t>Click to edit Master title style</a:t>
            </a:r>
            <a:endParaRPr lang="en-US" dirty="0"/>
          </a:p>
        </p:txBody>
      </p:sp>
      <p:sp>
        <p:nvSpPr>
          <p:cNvPr id="8" name="Text Placeholder 7"/>
          <p:cNvSpPr>
            <a:spLocks noGrp="1"/>
          </p:cNvSpPr>
          <p:nvPr>
            <p:ph type="body" idx="1"/>
          </p:nvPr>
        </p:nvSpPr>
        <p:spPr>
          <a:xfrm>
            <a:off x="457200" y="1411525"/>
            <a:ext cx="8229600" cy="4525963"/>
          </a:xfrm>
          <a:prstGeom prst="rect">
            <a:avLst/>
          </a:prstGeom>
        </p:spPr>
        <p:txBody>
          <a:bodyPr vert="horz" lIns="0" tIns="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2"/>
          <p:cNvSpPr txBox="1">
            <a:spLocks/>
          </p:cNvSpPr>
          <p:nvPr/>
        </p:nvSpPr>
        <p:spPr>
          <a:xfrm>
            <a:off x="4819542" y="6556152"/>
            <a:ext cx="3835387" cy="254176"/>
          </a:xfrm>
          <a:prstGeom prst="rect">
            <a:avLst/>
          </a:prstGeom>
        </p:spPr>
        <p:txBody>
          <a:bodyPr/>
          <a:lstStyle>
            <a:defPPr>
              <a:defRPr lang="en-US"/>
            </a:defPPr>
            <a:lvl1pPr marL="0" algn="l" defTabSz="457200" rtl="0" eaLnBrk="1" latinLnBrk="0" hangingPunct="1">
              <a:defRPr sz="7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pPr>
            <a:r>
              <a:rPr lang="en-US" dirty="0">
                <a:solidFill>
                  <a:prstClr val="white"/>
                </a:solidFill>
              </a:rPr>
              <a:t>©2014 Trinity Health. All Rights Reserved.</a:t>
            </a:r>
          </a:p>
        </p:txBody>
      </p:sp>
      <p:sp>
        <p:nvSpPr>
          <p:cNvPr id="9" name="Slide Number Placeholder 6"/>
          <p:cNvSpPr txBox="1">
            <a:spLocks/>
          </p:cNvSpPr>
          <p:nvPr/>
        </p:nvSpPr>
        <p:spPr>
          <a:xfrm>
            <a:off x="8406402" y="6446684"/>
            <a:ext cx="518160" cy="365125"/>
          </a:xfrm>
          <a:prstGeom prst="rect">
            <a:avLst/>
          </a:prstGeom>
        </p:spPr>
        <p:txBody>
          <a:bodyPr vert="horz" lIns="91440" tIns="45720" rIns="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fld id="{489F9553-C816-6842-8939-EE75ECF7EB2B}" type="slidenum">
              <a:rPr lang="en-US" smtClean="0">
                <a:solidFill>
                  <a:prstClr val="white"/>
                </a:solidFill>
              </a:rPr>
              <a:pPr fontAlgn="auto">
                <a:spcBef>
                  <a:spcPts val="0"/>
                </a:spcBef>
                <a:spcAft>
                  <a:spcPts val="0"/>
                </a:spcAft>
              </a:pPr>
              <a:t>‹#›</a:t>
            </a:fld>
            <a:endParaRPr lang="en-US" dirty="0">
              <a:solidFill>
                <a:prstClr val="white"/>
              </a:solidFill>
            </a:endParaRPr>
          </a:p>
        </p:txBody>
      </p:sp>
      <p:pic>
        <p:nvPicPr>
          <p:cNvPr id="7" name="Picture 6" descr="27996 Spiritus_PPT_TH_Footer1.jpg"/>
          <p:cNvPicPr>
            <a:picLocks noChangeAspect="1"/>
          </p:cNvPicPr>
          <p:nvPr/>
        </p:nvPicPr>
        <p:blipFill rotWithShape="1">
          <a:blip r:embed="rId10">
            <a:extLst>
              <a:ext uri="{28A0092B-C50C-407E-A947-70E740481C1C}">
                <a14:useLocalDpi xmlns:a14="http://schemas.microsoft.com/office/drawing/2010/main" val="0"/>
              </a:ext>
            </a:extLst>
          </a:blip>
          <a:srcRect t="91799"/>
          <a:stretch/>
        </p:blipFill>
        <p:spPr>
          <a:xfrm>
            <a:off x="-2148" y="6306241"/>
            <a:ext cx="9144000" cy="562490"/>
          </a:xfrm>
          <a:prstGeom prst="rect">
            <a:avLst/>
          </a:prstGeom>
        </p:spPr>
      </p:pic>
      <p:sp>
        <p:nvSpPr>
          <p:cNvPr id="10" name="Footer Placeholder 2"/>
          <p:cNvSpPr>
            <a:spLocks noGrp="1"/>
          </p:cNvSpPr>
          <p:nvPr>
            <p:ph type="ftr" sz="quarter" idx="3"/>
          </p:nvPr>
        </p:nvSpPr>
        <p:spPr>
          <a:xfrm>
            <a:off x="4817387" y="6560931"/>
            <a:ext cx="3835387" cy="249201"/>
          </a:xfrm>
          <a:prstGeom prst="rect">
            <a:avLst/>
          </a:prstGeom>
        </p:spPr>
        <p:txBody>
          <a:bodyPr/>
          <a:lstStyle>
            <a:lvl1pPr algn="r">
              <a:defRPr sz="700">
                <a:solidFill>
                  <a:schemeClr val="bg1"/>
                </a:solidFill>
              </a:defRPr>
            </a:lvl1pPr>
          </a:lstStyle>
          <a:p>
            <a:pPr defTabSz="457200" fontAlgn="auto">
              <a:spcBef>
                <a:spcPts val="0"/>
              </a:spcBef>
              <a:spcAft>
                <a:spcPts val="0"/>
              </a:spcAft>
            </a:pPr>
            <a:r>
              <a:rPr lang="en-US" dirty="0">
                <a:solidFill>
                  <a:prstClr val="white"/>
                </a:solidFill>
                <a:latin typeface="Arial"/>
              </a:rPr>
              <a:t>©2015 Trinity Health - Livonia, MI</a:t>
            </a:r>
          </a:p>
        </p:txBody>
      </p:sp>
      <p:sp>
        <p:nvSpPr>
          <p:cNvPr id="11" name="Slide Number Placeholder 6"/>
          <p:cNvSpPr>
            <a:spLocks noGrp="1"/>
          </p:cNvSpPr>
          <p:nvPr>
            <p:ph type="sldNum" sz="quarter" idx="4"/>
          </p:nvPr>
        </p:nvSpPr>
        <p:spPr>
          <a:xfrm>
            <a:off x="8404254" y="6457415"/>
            <a:ext cx="518160" cy="365125"/>
          </a:xfrm>
          <a:prstGeom prst="rect">
            <a:avLst/>
          </a:prstGeom>
        </p:spPr>
        <p:txBody>
          <a:bodyPr vert="horz" lIns="91440" tIns="45720" rIns="0" bIns="45720" rtlCol="0" anchor="ctr"/>
          <a:lstStyle>
            <a:lvl1pPr algn="r">
              <a:defRPr sz="700">
                <a:solidFill>
                  <a:schemeClr val="bg1"/>
                </a:solidFill>
              </a:defRPr>
            </a:lvl1pPr>
          </a:lstStyle>
          <a:p>
            <a:pPr defTabSz="457200" fontAlgn="auto">
              <a:spcBef>
                <a:spcPts val="0"/>
              </a:spcBef>
              <a:spcAft>
                <a:spcPts val="0"/>
              </a:spcAft>
            </a:pPr>
            <a:fld id="{489F9553-C816-6842-8939-EE75ECF7EB2B}" type="slidenum">
              <a:rPr lang="en-US" smtClean="0">
                <a:solidFill>
                  <a:prstClr val="white"/>
                </a:solidFill>
                <a:latin typeface="Arial"/>
              </a:rPr>
              <a:pPr defTabSz="457200" fontAlgn="auto">
                <a:spcBef>
                  <a:spcPts val="0"/>
                </a:spcBef>
                <a:spcAft>
                  <a:spcPts val="0"/>
                </a:spcAft>
              </a:pPr>
              <a:t>‹#›</a:t>
            </a:fld>
            <a:endParaRPr lang="en-US" dirty="0">
              <a:solidFill>
                <a:prstClr val="white"/>
              </a:solidFill>
              <a:latin typeface="Arial"/>
            </a:endParaRPr>
          </a:p>
        </p:txBody>
      </p:sp>
    </p:spTree>
    <p:extLst>
      <p:ext uri="{BB962C8B-B14F-4D97-AF65-F5344CB8AC3E}">
        <p14:creationId xmlns:p14="http://schemas.microsoft.com/office/powerpoint/2010/main" val="190047360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Lst>
  <p:hf hdr="0" dt="0"/>
  <p:txStyles>
    <p:titleStyle>
      <a:lvl1pPr algn="l" defTabSz="457200" rtl="0" eaLnBrk="1" latinLnBrk="0" hangingPunct="1">
        <a:spcBef>
          <a:spcPct val="0"/>
        </a:spcBef>
        <a:buNone/>
        <a:defRPr sz="3200" b="0" i="0" kern="1200">
          <a:solidFill>
            <a:schemeClr val="tx2"/>
          </a:solidFill>
          <a:latin typeface="Arial"/>
          <a:ea typeface="+mj-ea"/>
          <a:cs typeface="Arial"/>
        </a:defRPr>
      </a:lvl1pPr>
    </p:titleStyle>
    <p:bodyStyle>
      <a:lvl1pPr marL="0" indent="0" algn="l" defTabSz="457200" rtl="0" eaLnBrk="1" latinLnBrk="0" hangingPunct="1">
        <a:lnSpc>
          <a:spcPct val="100000"/>
        </a:lnSpc>
        <a:spcBef>
          <a:spcPts val="0"/>
        </a:spcBef>
        <a:spcAft>
          <a:spcPts val="800"/>
        </a:spcAft>
        <a:buClr>
          <a:srgbClr val="249ADA"/>
        </a:buClr>
        <a:buSzPct val="80000"/>
        <a:buFontTx/>
        <a:buNone/>
        <a:defRPr sz="2800" kern="1200">
          <a:solidFill>
            <a:schemeClr val="tx1"/>
          </a:solidFill>
          <a:latin typeface="Arial"/>
          <a:ea typeface="+mn-ea"/>
          <a:cs typeface="Arial"/>
        </a:defRPr>
      </a:lvl1pPr>
      <a:lvl2pPr marL="230188" indent="-230188" algn="l" defTabSz="457200" rtl="0" eaLnBrk="1" latinLnBrk="0" hangingPunct="1">
        <a:lnSpc>
          <a:spcPct val="100000"/>
        </a:lnSpc>
        <a:spcBef>
          <a:spcPts val="0"/>
        </a:spcBef>
        <a:spcAft>
          <a:spcPts val="800"/>
        </a:spcAft>
        <a:buClr>
          <a:schemeClr val="bg2"/>
        </a:buClr>
        <a:buSzPct val="100000"/>
        <a:buFont typeface="Arial"/>
        <a:buChar char="•"/>
        <a:defRPr sz="2400" kern="1200">
          <a:solidFill>
            <a:schemeClr val="tx1"/>
          </a:solidFill>
          <a:latin typeface="Arial"/>
          <a:ea typeface="+mn-ea"/>
          <a:cs typeface="Arial"/>
        </a:defRPr>
      </a:lvl2pPr>
      <a:lvl3pPr marL="569913" indent="-230188" algn="l" defTabSz="457200" rtl="0" eaLnBrk="1" latinLnBrk="0" hangingPunct="1">
        <a:lnSpc>
          <a:spcPct val="100000"/>
        </a:lnSpc>
        <a:spcBef>
          <a:spcPts val="0"/>
        </a:spcBef>
        <a:spcAft>
          <a:spcPts val="800"/>
        </a:spcAft>
        <a:buClr>
          <a:schemeClr val="tx2"/>
        </a:buClr>
        <a:buSzPct val="100000"/>
        <a:buFont typeface="Arial"/>
        <a:buChar char="•"/>
        <a:tabLst/>
        <a:defRPr sz="2000" kern="1200">
          <a:solidFill>
            <a:schemeClr val="tx1"/>
          </a:solidFill>
          <a:latin typeface="Arial"/>
          <a:ea typeface="+mn-ea"/>
          <a:cs typeface="Arial"/>
        </a:defRPr>
      </a:lvl3pPr>
      <a:lvl4pPr marL="920750" indent="-231775" algn="l" defTabSz="457200" rtl="0" eaLnBrk="1" latinLnBrk="0" hangingPunct="1">
        <a:lnSpc>
          <a:spcPct val="100000"/>
        </a:lnSpc>
        <a:spcBef>
          <a:spcPts val="0"/>
        </a:spcBef>
        <a:spcAft>
          <a:spcPts val="800"/>
        </a:spcAft>
        <a:buClr>
          <a:schemeClr val="tx1"/>
        </a:buClr>
        <a:buFont typeface="Arial"/>
        <a:buChar char="•"/>
        <a:tabLst/>
        <a:defRPr sz="1800" kern="1200">
          <a:solidFill>
            <a:schemeClr val="tx1"/>
          </a:solidFill>
          <a:latin typeface="Arial"/>
          <a:ea typeface="+mn-ea"/>
          <a:cs typeface="Arial"/>
        </a:defRPr>
      </a:lvl4pPr>
      <a:lvl5pPr marL="1258888" indent="-230188" algn="l" defTabSz="457200" rtl="0" eaLnBrk="1" latinLnBrk="0" hangingPunct="1">
        <a:lnSpc>
          <a:spcPct val="100000"/>
        </a:lnSpc>
        <a:spcBef>
          <a:spcPts val="0"/>
        </a:spcBef>
        <a:spcAft>
          <a:spcPts val="800"/>
        </a:spcAft>
        <a:buClr>
          <a:schemeClr val="bg1">
            <a:lumMod val="65000"/>
          </a:schemeClr>
        </a:buClr>
        <a:buFont typeface="Arial"/>
        <a:buChar char="•"/>
        <a:defRPr sz="1800" kern="1200">
          <a:solidFill>
            <a:schemeClr val="tx1"/>
          </a:solidFill>
          <a:latin typeface="Arial"/>
          <a:ea typeface="+mn-ea"/>
          <a:cs typeface="Arial"/>
        </a:defRPr>
      </a:lvl5pPr>
      <a:lvl6pPr marL="2514600" indent="-228600" algn="l" defTabSz="457200" rtl="0" eaLnBrk="1" latinLnBrk="0" hangingPunct="1">
        <a:lnSpc>
          <a:spcPct val="100000"/>
        </a:lnSpc>
        <a:spcBef>
          <a:spcPts val="0"/>
        </a:spcBef>
        <a:spcAft>
          <a:spcPts val="800"/>
        </a:spcAft>
        <a:buFont typeface="Arial"/>
        <a:buChar char="•"/>
        <a:defRPr sz="1800" kern="1200" baseline="0">
          <a:solidFill>
            <a:schemeClr val="tx1"/>
          </a:solidFill>
          <a:latin typeface="+mn-lt"/>
          <a:ea typeface="+mn-ea"/>
          <a:cs typeface="+mn-cs"/>
        </a:defRPr>
      </a:lvl6pPr>
      <a:lvl7pPr marL="2519363" indent="0" algn="l" defTabSz="457200" rtl="0" eaLnBrk="1" latinLnBrk="0" hangingPunct="1">
        <a:lnSpc>
          <a:spcPct val="100000"/>
        </a:lnSpc>
        <a:spcBef>
          <a:spcPts val="0"/>
        </a:spcBef>
        <a:spcAft>
          <a:spcPts val="800"/>
        </a:spcAft>
        <a:buFont typeface="Arial"/>
        <a:buNone/>
        <a:defRPr sz="1800" kern="1200">
          <a:solidFill>
            <a:schemeClr val="tx1"/>
          </a:solidFill>
          <a:latin typeface="+mn-lt"/>
          <a:ea typeface="+mn-ea"/>
          <a:cs typeface="+mn-cs"/>
        </a:defRPr>
      </a:lvl7pPr>
      <a:lvl8pPr marL="2519363" indent="0" algn="l" defTabSz="457200" rtl="0" eaLnBrk="1" latinLnBrk="0" hangingPunct="1">
        <a:lnSpc>
          <a:spcPct val="100000"/>
        </a:lnSpc>
        <a:spcBef>
          <a:spcPts val="0"/>
        </a:spcBef>
        <a:spcAft>
          <a:spcPts val="800"/>
        </a:spcAft>
        <a:buFontTx/>
        <a:buNone/>
        <a:defRPr sz="1800" kern="1200">
          <a:solidFill>
            <a:schemeClr val="tx1"/>
          </a:solidFill>
          <a:latin typeface="+mn-lt"/>
          <a:ea typeface="+mn-ea"/>
          <a:cs typeface="+mn-cs"/>
        </a:defRPr>
      </a:lvl8pPr>
      <a:lvl9pPr marL="2519363" indent="0" algn="l" defTabSz="457200" rtl="0" eaLnBrk="1" latinLnBrk="0" hangingPunct="1">
        <a:lnSpc>
          <a:spcPct val="100000"/>
        </a:lnSpc>
        <a:spcBef>
          <a:spcPts val="0"/>
        </a:spcBef>
        <a:spcAft>
          <a:spcPts val="800"/>
        </a:spcAft>
        <a:buFontTx/>
        <a:buNone/>
        <a:defRPr sz="18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hyperlink" Target="http://dnvglhealthcare.com/patient-complaint-report" TargetMode="External"/><Relationship Id="rId2" Type="http://schemas.openxmlformats.org/officeDocument/2006/relationships/hyperlink" Target="http://www.dnv.com/" TargetMode="Externa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hyperlink" Target="mailto:amy.rhone@sjhsyr.org" TargetMode="Externa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hyperlink" Target="https://www.sjhsyr.org/Upload/docs/inServices/OccurrenceReporting.pdf" TargetMode="Externa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hyperlink" Target="https://www.sjhsyr.org/Upload/docs/inServices/OccurrenceReporting.pdf" TargetMode="Externa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hyperlink" Target="http://sjen.sjhsyr.org/mrforms/pdf_forms/13540.pdf" TargetMode="External"/><Relationship Id="rId2" Type="http://schemas.openxmlformats.org/officeDocument/2006/relationships/hyperlink" Target="http://sjen.sjhsyr.org/mrforms/pdf_forms/13530.pdf" TargetMode="Externa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56.jpg"/></Relationships>
</file>

<file path=ppt/slides/_rels/slide128.xml.rels><?xml version="1.0" encoding="UTF-8" standalone="yes"?>
<Relationships xmlns="http://schemas.openxmlformats.org/package/2006/relationships"><Relationship Id="rId3" Type="http://schemas.openxmlformats.org/officeDocument/2006/relationships/hyperlink" Target="https://www.sjhsyr.org/Upload/docs/inServices/Alert_Bracelets.pdf" TargetMode="External"/><Relationship Id="rId2" Type="http://schemas.openxmlformats.org/officeDocument/2006/relationships/image" Target="../media/image57.jp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hyperlink" Target="links%20to%20policies/Advanced%20Health%20Directives%20AHD%202015.pdf" TargetMode="External"/><Relationship Id="rId2" Type="http://schemas.openxmlformats.org/officeDocument/2006/relationships/hyperlink" Target="https://www.sjhsyr.org/Upload/docs/inServices/AdvancedHealthDirectivesAHD.pdf" TargetMode="External"/><Relationship Id="rId1" Type="http://schemas.openxmlformats.org/officeDocument/2006/relationships/slideLayout" Target="../slideLayouts/slideLayout13.xml"/><Relationship Id="rId4" Type="http://schemas.openxmlformats.org/officeDocument/2006/relationships/hyperlink" Target="https://www.sjhsyr.org/Upload/docs/inServices/Medical_Orders_for_Life_Sustaining_Treatment.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hyperlink" Target="http://sjen.sjhsyr.org/organ" TargetMode="External"/><Relationship Id="rId2" Type="http://schemas.openxmlformats.org/officeDocument/2006/relationships/hyperlink" Target="https://www.sjhsyr.org/Upload/docs/inServices/BrainNeurologicDeathDetermination.pdf" TargetMode="Externa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hyperlink" Target="http://sjen.sjhsyr.org/mrforms/pdf_forms/20037.pdf" TargetMode="Externa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hyperlink" Target="https://www.sjhsyr.org/Upload/docs/inServices/CareoftheSubstanceOverdosePatient.pdf" TargetMode="Externa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3" Type="http://schemas.openxmlformats.org/officeDocument/2006/relationships/hyperlink" Target="HypertonicSalineNonsurgicalHyponatremia.pdf" TargetMode="External"/><Relationship Id="rId7" Type="http://schemas.openxmlformats.org/officeDocument/2006/relationships/hyperlink" Target="http://sjen.sjhsyr.org/policies/default.aspx" TargetMode="External"/><Relationship Id="rId2" Type="http://schemas.openxmlformats.org/officeDocument/2006/relationships/hyperlink" Target="DigniCareStoolManagementSystem.pdf" TargetMode="External"/><Relationship Id="rId1" Type="http://schemas.openxmlformats.org/officeDocument/2006/relationships/slideLayout" Target="../slideLayouts/slideLayout13.xml"/><Relationship Id="rId6" Type="http://schemas.openxmlformats.org/officeDocument/2006/relationships/hyperlink" Target="OrganEyeTissueDonationGeneralInformation.pdf" TargetMode="External"/><Relationship Id="rId5" Type="http://schemas.openxmlformats.org/officeDocument/2006/relationships/hyperlink" Target="OrganDonationDonationAfterCirculatoryDeath.pdf" TargetMode="External"/><Relationship Id="rId4" Type="http://schemas.openxmlformats.org/officeDocument/2006/relationships/hyperlink" Target="Consent_Policy.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sjhsyr.org/foundation" TargetMode="Externa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hyperlink" Target="https://www.sjhsyr.org/physician-orientation-evaluation" TargetMode="External"/><Relationship Id="rId2" Type="http://schemas.openxmlformats.org/officeDocument/2006/relationships/hyperlink" Target="https://www.sjhsyr.org/physician-orientation-attestation"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hyperlink" Target="http://www.sjhsyr.org/administration"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Upload/docs/inServices/TobaccoFreeCampus.pdf" TargetMode="External"/><Relationship Id="rId2" Type="http://schemas.openxmlformats.org/officeDocument/2006/relationships/hyperlink" Target="TobaccoFreeCampus.pdf" TargetMode="External"/><Relationship Id="rId1" Type="http://schemas.openxmlformats.org/officeDocument/2006/relationships/slideLayout" Target="../slideLayouts/slideLayout13.xml"/><Relationship Id="rId4" Type="http://schemas.openxmlformats.org/officeDocument/2006/relationships/hyperlink" Target="https://www.sjhsyr.org/Upload/docs/inServices/TobaccoFreeCampus.pdf"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www.sjhsyr.org/Upload/docs/inServices/DrugAlcoholTestingSuspicionReturnWork.pdf" TargetMode="Externa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42.png"/><Relationship Id="rId4" Type="http://schemas.openxmlformats.org/officeDocument/2006/relationships/oleObject" Target="../embeddings/oleObject1.bin"/></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hyperlink" Target="http://www.sjhsyr.org/physicians/in-services" TargetMode="Externa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hyperlink" Target="http://sjen.sjhsyr.org/him-pdf-forms/translated-forms" TargetMode="External"/><Relationship Id="rId2" Type="http://schemas.openxmlformats.org/officeDocument/2006/relationships/hyperlink" Target="https://www.sjhsyr.org/Upload/docs/inServices/InterpreterServices.pdf" TargetMode="Externa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hyperlink" Target="http://sjen.sjhsyr.org/ho-peerdef" TargetMode="Externa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6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williamoslerhc.on.ca/workfiles/APR2009.pdf"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hyperlink" Target="mailto:patient.relations@sjhsyr.org" TargetMode="External"/><Relationship Id="rId2" Type="http://schemas.openxmlformats.org/officeDocument/2006/relationships/hyperlink" Target="http://www.pressganey.com/" TargetMode="Externa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0" y="1676400"/>
            <a:ext cx="9144000" cy="304800"/>
          </a:xfrm>
          <a:prstGeom prst="rect">
            <a:avLst/>
          </a:prstGeom>
          <a:noFill/>
          <a:ln w="9525">
            <a:noFill/>
            <a:miter lim="800000"/>
            <a:headEnd/>
            <a:tailEnd/>
          </a:ln>
        </p:spPr>
        <p:txBody>
          <a:bodyPr anchor="ctr"/>
          <a:lstStyle/>
          <a:p>
            <a:pPr algn="ctr" eaLnBrk="0" hangingPunct="0">
              <a:defRPr/>
            </a:pPr>
            <a:r>
              <a:rPr lang="en-US" dirty="0">
                <a:solidFill>
                  <a:srgbClr val="AC202E"/>
                </a:solidFill>
              </a:rPr>
              <a:t>PHYSICIAN ORIENTATION</a:t>
            </a:r>
          </a:p>
        </p:txBody>
      </p:sp>
      <p:pic>
        <p:nvPicPr>
          <p:cNvPr id="4" name="Picture 4" descr="sjh_ext_mums08_l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286000"/>
            <a:ext cx="5454535" cy="294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Content Placeholder 2"/>
          <p:cNvSpPr>
            <a:spLocks noGrp="1"/>
          </p:cNvSpPr>
          <p:nvPr>
            <p:ph idx="4294967295"/>
          </p:nvPr>
        </p:nvSpPr>
        <p:spPr>
          <a:xfrm>
            <a:off x="228600" y="228600"/>
            <a:ext cx="8686800" cy="1066800"/>
          </a:xfrm>
        </p:spPr>
        <p:txBody>
          <a:bodyPr>
            <a:noAutofit/>
          </a:bodyPr>
          <a:lstStyle/>
          <a:p>
            <a:pPr algn="ctr">
              <a:buFontTx/>
              <a:buNone/>
            </a:pPr>
            <a:r>
              <a:rPr lang="en-US" altLang="en-US" sz="3600" b="1" dirty="0">
                <a:solidFill>
                  <a:srgbClr val="AD2030"/>
                </a:solidFill>
                <a:latin typeface="+mj-lt"/>
              </a:rPr>
              <a:t>WELCOME TO  </a:t>
            </a:r>
            <a:endParaRPr lang="en-US" altLang="en-US" sz="3600" dirty="0">
              <a:solidFill>
                <a:srgbClr val="AD2030"/>
              </a:solidFill>
              <a:latin typeface="+mj-lt"/>
            </a:endParaRPr>
          </a:p>
          <a:p>
            <a:pPr algn="ctr">
              <a:buFontTx/>
              <a:buNone/>
            </a:pPr>
            <a:r>
              <a:rPr lang="en-US" altLang="en-US" sz="3600" b="1" dirty="0">
                <a:solidFill>
                  <a:srgbClr val="AD2030"/>
                </a:solidFill>
                <a:latin typeface="+mj-lt"/>
              </a:rPr>
              <a:t>ST. JOSEPH’S HOSPITAL HEALTH CENTER</a:t>
            </a:r>
            <a:endParaRPr lang="en-US" altLang="en-US" sz="3600" dirty="0">
              <a:solidFill>
                <a:srgbClr val="AD2030"/>
              </a:solidFill>
              <a:latin typeface="+mj-lt"/>
            </a:endParaRPr>
          </a:p>
          <a:p>
            <a:pPr algn="ctr">
              <a:buFontTx/>
              <a:buNone/>
            </a:pPr>
            <a:r>
              <a:rPr lang="en-US" altLang="en-US" sz="3600" b="1" dirty="0">
                <a:solidFill>
                  <a:srgbClr val="AD2030"/>
                </a:solidFill>
                <a:latin typeface="+mj-lt"/>
              </a:rPr>
              <a:t> </a:t>
            </a:r>
            <a:endParaRPr lang="en-US" altLang="en-US" sz="3600" dirty="0">
              <a:solidFill>
                <a:srgbClr val="AD2030"/>
              </a:solidFill>
              <a:latin typeface="+mj-lt"/>
            </a:endParaRPr>
          </a:p>
          <a:p>
            <a:pPr algn="ctr">
              <a:buFontTx/>
              <a:buNone/>
            </a:pPr>
            <a:endParaRPr lang="en-US" altLang="en-US" sz="3600" dirty="0">
              <a:solidFill>
                <a:srgbClr val="AD203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8DAD10-3A34-494F-9854-19B292F0DF26}"/>
              </a:ext>
            </a:extLst>
          </p:cNvPr>
          <p:cNvSpPr>
            <a:spLocks noGrp="1"/>
          </p:cNvSpPr>
          <p:nvPr>
            <p:ph type="body" idx="1"/>
          </p:nvPr>
        </p:nvSpPr>
        <p:spPr>
          <a:xfrm>
            <a:off x="178595" y="1856305"/>
            <a:ext cx="8836818" cy="3601521"/>
          </a:xfrm>
        </p:spPr>
        <p:txBody>
          <a:bodyPr/>
          <a:lstStyle/>
          <a:p>
            <a:r>
              <a:rPr lang="en-US" sz="2000" b="1" dirty="0"/>
              <a:t>Dan Roth, MD</a:t>
            </a:r>
            <a:r>
              <a:rPr lang="en-US" sz="2000" dirty="0"/>
              <a:t>,  Executive VP, Chief Clinical Officer</a:t>
            </a:r>
          </a:p>
          <a:p>
            <a:r>
              <a:rPr lang="en-US" sz="2000" b="1" dirty="0"/>
              <a:t>Tammy Lundstrom, MD, JD</a:t>
            </a:r>
            <a:r>
              <a:rPr lang="en-US" sz="2000" dirty="0"/>
              <a:t>, Senior VP, Chief Medical Officer</a:t>
            </a:r>
          </a:p>
          <a:p>
            <a:r>
              <a:rPr lang="en-US" sz="2000" b="1" dirty="0"/>
              <a:t>Mark LePage, MD</a:t>
            </a:r>
            <a:r>
              <a:rPr lang="en-US" sz="2000" dirty="0"/>
              <a:t>, Senior VP, Medical Groups and Ambulatory Strategy</a:t>
            </a:r>
          </a:p>
          <a:p>
            <a:r>
              <a:rPr lang="en-US" sz="2000" b="1" dirty="0"/>
              <a:t>Emily Brower</a:t>
            </a:r>
            <a:r>
              <a:rPr lang="en-US" sz="2000" dirty="0"/>
              <a:t>, Senior VP, Clinical Integration</a:t>
            </a:r>
          </a:p>
          <a:p>
            <a:r>
              <a:rPr lang="en-US" sz="2000" b="1" dirty="0"/>
              <a:t>Tom Peterson, MD,  </a:t>
            </a:r>
            <a:r>
              <a:rPr lang="en-US" sz="2000" dirty="0"/>
              <a:t>VP, Chief Safety Officer</a:t>
            </a:r>
          </a:p>
          <a:p>
            <a:r>
              <a:rPr lang="en-US" sz="2000" b="1" dirty="0"/>
              <a:t>Muriel </a:t>
            </a:r>
            <a:r>
              <a:rPr lang="en-US" sz="2000" b="1" dirty="0" err="1"/>
              <a:t>Beene</a:t>
            </a:r>
            <a:r>
              <a:rPr lang="en-US" sz="2000" dirty="0"/>
              <a:t>, Senior VP, Chief Health Information Officer</a:t>
            </a:r>
          </a:p>
          <a:p>
            <a:r>
              <a:rPr lang="en-US" sz="2000" b="1" dirty="0"/>
              <a:t>Anne Wynne</a:t>
            </a:r>
            <a:r>
              <a:rPr lang="en-US" sz="2000" dirty="0"/>
              <a:t>, Director, Medical Staff Services/CPI</a:t>
            </a:r>
          </a:p>
          <a:p>
            <a:r>
              <a:rPr lang="en-US" sz="2000" b="1" dirty="0"/>
              <a:t>Sandy Hess</a:t>
            </a:r>
            <a:r>
              <a:rPr lang="en-US" sz="2000" dirty="0"/>
              <a:t>, Director, Clinician Partnership</a:t>
            </a:r>
          </a:p>
          <a:p>
            <a:pPr marL="76198" indent="0">
              <a:buNone/>
            </a:pPr>
            <a:endParaRPr lang="en-US" dirty="0">
              <a:highlight>
                <a:srgbClr val="FFFF00"/>
              </a:highlight>
            </a:endParaRPr>
          </a:p>
        </p:txBody>
      </p:sp>
      <p:sp>
        <p:nvSpPr>
          <p:cNvPr id="3" name="Title 2">
            <a:extLst>
              <a:ext uri="{FF2B5EF4-FFF2-40B4-BE49-F238E27FC236}">
                <a16:creationId xmlns:a16="http://schemas.microsoft.com/office/drawing/2014/main" id="{8545293C-1467-4A24-80BE-9912A29A6A6C}"/>
              </a:ext>
            </a:extLst>
          </p:cNvPr>
          <p:cNvSpPr>
            <a:spLocks noGrp="1"/>
          </p:cNvSpPr>
          <p:nvPr>
            <p:ph type="title"/>
          </p:nvPr>
        </p:nvSpPr>
        <p:spPr>
          <a:xfrm>
            <a:off x="393408" y="1202890"/>
            <a:ext cx="8622005" cy="498656"/>
          </a:xfrm>
        </p:spPr>
        <p:txBody>
          <a:bodyPr/>
          <a:lstStyle/>
          <a:p>
            <a:r>
              <a:rPr lang="en-US" sz="2400"/>
              <a:t>Medical Staff/Physician Leadership at the System Office</a:t>
            </a:r>
          </a:p>
        </p:txBody>
      </p:sp>
    </p:spTree>
    <p:extLst>
      <p:ext uri="{BB962C8B-B14F-4D97-AF65-F5344CB8AC3E}">
        <p14:creationId xmlns:p14="http://schemas.microsoft.com/office/powerpoint/2010/main" val="4741052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752600"/>
            <a:ext cx="7924800" cy="2585323"/>
          </a:xfrm>
          <a:prstGeom prst="rect">
            <a:avLst/>
          </a:prstGeom>
        </p:spPr>
        <p:txBody>
          <a:bodyPr wrap="square">
            <a:spAutoFit/>
          </a:bodyPr>
          <a:lstStyle/>
          <a:p>
            <a:r>
              <a:rPr lang="en-US" b="1" dirty="0">
                <a:latin typeface="+mn-lt"/>
              </a:rPr>
              <a:t>Operative Notes</a:t>
            </a:r>
            <a:endParaRPr lang="en-US" dirty="0">
              <a:latin typeface="+mn-lt"/>
            </a:endParaRPr>
          </a:p>
          <a:p>
            <a:endParaRPr lang="en-US" dirty="0">
              <a:latin typeface="+mn-lt"/>
            </a:endParaRPr>
          </a:p>
          <a:p>
            <a:r>
              <a:rPr lang="en-US" dirty="0">
                <a:latin typeface="+mn-lt"/>
              </a:rPr>
              <a:t>An operative report describing techniques, findings, and tissues removed or altered shall be dictated or documented, and authenticated by the physician immediately following the procedure.  This must occur prior to the patient being transferred to the next level of care (i.e., before the patient leaves the PACU).  In the event that this cannot be dictated within this timeframe, a brief postoperative note is required to be documented.  </a:t>
            </a:r>
          </a:p>
          <a:p>
            <a:endParaRPr lang="en-US" dirty="0">
              <a:latin typeface="+mn-lt"/>
            </a:endParaRPr>
          </a:p>
        </p:txBody>
      </p:sp>
      <p:sp>
        <p:nvSpPr>
          <p:cNvPr id="5" name="Title 1"/>
          <p:cNvSpPr>
            <a:spLocks noGrp="1"/>
          </p:cNvSpPr>
          <p:nvPr>
            <p:ph type="title" idx="4294967295"/>
          </p:nvPr>
        </p:nvSpPr>
        <p:spPr>
          <a:xfrm>
            <a:off x="0" y="228600"/>
            <a:ext cx="9144000" cy="1295400"/>
          </a:xfrm>
        </p:spPr>
        <p:txBody>
          <a:bodyPr>
            <a:normAutofit/>
          </a:bodyPr>
          <a:lstStyle/>
          <a:p>
            <a:r>
              <a:rPr lang="en-US" altLang="en-US" dirty="0"/>
              <a:t>PATIENT SAFETY</a:t>
            </a:r>
          </a:p>
        </p:txBody>
      </p:sp>
    </p:spTree>
    <p:extLst>
      <p:ext uri="{BB962C8B-B14F-4D97-AF65-F5344CB8AC3E}">
        <p14:creationId xmlns:p14="http://schemas.microsoft.com/office/powerpoint/2010/main" val="7110593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219200"/>
            <a:ext cx="8242465" cy="4524315"/>
          </a:xfrm>
          <a:prstGeom prst="rect">
            <a:avLst/>
          </a:prstGeom>
        </p:spPr>
        <p:txBody>
          <a:bodyPr wrap="square">
            <a:spAutoFit/>
          </a:bodyPr>
          <a:lstStyle/>
          <a:p>
            <a:r>
              <a:rPr lang="en-US" sz="1600" b="1" dirty="0">
                <a:latin typeface="+mn-lt"/>
              </a:rPr>
              <a:t>Operative Notes</a:t>
            </a:r>
            <a:endParaRPr lang="en-US" sz="1600" dirty="0">
              <a:latin typeface="+mn-lt"/>
            </a:endParaRPr>
          </a:p>
          <a:p>
            <a:r>
              <a:rPr lang="en-US" sz="1600" dirty="0">
                <a:latin typeface="+mn-lt"/>
              </a:rPr>
              <a:t>An operative report describing techniques, findings, and tissues removed or altered shall be dictated or documented, and authenticated by the physician immediately following the procedure.  This must occur prior to the patient being transferred to the next level of care (i.e., before the patient leaves the PACU).  In the event that this cannot be dictated within this timeframe, a brief postoperative note is required to be documented. This shall include </a:t>
            </a:r>
            <a:r>
              <a:rPr lang="en-US" sz="1600" i="1" dirty="0">
                <a:latin typeface="+mn-lt"/>
              </a:rPr>
              <a:t>all of the following elements regardless of applicability to the procedure performed</a:t>
            </a:r>
            <a:r>
              <a:rPr lang="en-US" sz="1600" dirty="0">
                <a:latin typeface="+mn-lt"/>
              </a:rPr>
              <a:t>:</a:t>
            </a:r>
          </a:p>
          <a:p>
            <a:pPr marL="342900" lvl="0" indent="-342900">
              <a:buFont typeface="+mj-lt"/>
              <a:buAutoNum type="arabicPeriod"/>
            </a:pPr>
            <a:r>
              <a:rPr lang="en-US" sz="1600" dirty="0">
                <a:latin typeface="+mn-lt"/>
              </a:rPr>
              <a:t>The surgeon and assistants;</a:t>
            </a:r>
          </a:p>
          <a:p>
            <a:pPr marL="342900" lvl="0" indent="-342900">
              <a:buFont typeface="+mj-lt"/>
              <a:buAutoNum type="arabicPeriod"/>
            </a:pPr>
            <a:r>
              <a:rPr lang="en-US" sz="1600" dirty="0">
                <a:latin typeface="+mn-lt"/>
              </a:rPr>
              <a:t>Pre-operative and post-operative diagnosis (post-operative diagnosis of “same” is not permitted);</a:t>
            </a:r>
          </a:p>
          <a:p>
            <a:pPr marL="342900" lvl="0" indent="-342900">
              <a:buFont typeface="+mj-lt"/>
              <a:buAutoNum type="arabicPeriod"/>
            </a:pPr>
            <a:r>
              <a:rPr lang="en-US" sz="1600" dirty="0">
                <a:latin typeface="+mn-lt"/>
              </a:rPr>
              <a:t>Procedure(s) performed;</a:t>
            </a:r>
          </a:p>
          <a:p>
            <a:pPr marL="342900" lvl="0" indent="-342900">
              <a:buFont typeface="+mj-lt"/>
              <a:buAutoNum type="arabicPeriod"/>
            </a:pPr>
            <a:r>
              <a:rPr lang="en-US" sz="1600" dirty="0">
                <a:latin typeface="+mn-lt"/>
              </a:rPr>
              <a:t>Specimens removed;</a:t>
            </a:r>
          </a:p>
          <a:p>
            <a:pPr marL="342900" lvl="0" indent="-342900">
              <a:buFont typeface="+mj-lt"/>
              <a:buAutoNum type="arabicPeriod"/>
            </a:pPr>
            <a:r>
              <a:rPr lang="en-US" sz="1600" dirty="0">
                <a:latin typeface="+mn-lt"/>
              </a:rPr>
              <a:t>Estimated blood loss;</a:t>
            </a:r>
          </a:p>
          <a:p>
            <a:pPr marL="342900" lvl="0" indent="-342900">
              <a:buFont typeface="+mj-lt"/>
              <a:buAutoNum type="arabicPeriod"/>
            </a:pPr>
            <a:r>
              <a:rPr lang="en-US" sz="1600" dirty="0">
                <a:latin typeface="+mn-lt"/>
              </a:rPr>
              <a:t>Complications (if any encountered);</a:t>
            </a:r>
          </a:p>
          <a:p>
            <a:pPr marL="342900" lvl="0" indent="-342900">
              <a:buFont typeface="+mj-lt"/>
              <a:buAutoNum type="arabicPeriod"/>
            </a:pPr>
            <a:r>
              <a:rPr lang="en-US" sz="1600" dirty="0">
                <a:latin typeface="+mn-lt"/>
              </a:rPr>
              <a:t>Type of anesthesia administered; and, </a:t>
            </a:r>
          </a:p>
          <a:p>
            <a:pPr marL="342900" lvl="0" indent="-342900">
              <a:buFont typeface="+mj-lt"/>
              <a:buAutoNum type="arabicPeriod"/>
            </a:pPr>
            <a:r>
              <a:rPr lang="en-US" sz="1600" dirty="0">
                <a:latin typeface="+mn-lt"/>
              </a:rPr>
              <a:t>Grafts or implants (if none post-operative note should reflect “none”)</a:t>
            </a:r>
          </a:p>
          <a:p>
            <a:r>
              <a:rPr lang="en-US" sz="1600" dirty="0">
                <a:latin typeface="+mn-lt"/>
              </a:rPr>
              <a:t>For your convenience, a brief operative note template has been created and is available for use. </a:t>
            </a:r>
          </a:p>
          <a:p>
            <a:endParaRPr lang="en-US" sz="1600" dirty="0">
              <a:latin typeface="+mn-lt"/>
            </a:endParaRPr>
          </a:p>
        </p:txBody>
      </p:sp>
      <p:sp>
        <p:nvSpPr>
          <p:cNvPr id="5" name="Title 1"/>
          <p:cNvSpPr>
            <a:spLocks noGrp="1"/>
          </p:cNvSpPr>
          <p:nvPr>
            <p:ph type="title" idx="4294967295"/>
          </p:nvPr>
        </p:nvSpPr>
        <p:spPr>
          <a:xfrm>
            <a:off x="0" y="228600"/>
            <a:ext cx="9144000" cy="990600"/>
          </a:xfrm>
        </p:spPr>
        <p:txBody>
          <a:bodyPr>
            <a:normAutofit/>
          </a:bodyPr>
          <a:lstStyle/>
          <a:p>
            <a:r>
              <a:rPr lang="en-US" altLang="en-US" dirty="0"/>
              <a:t>PATIENT SAFETY</a:t>
            </a:r>
          </a:p>
        </p:txBody>
      </p:sp>
    </p:spTree>
    <p:extLst>
      <p:ext uri="{BB962C8B-B14F-4D97-AF65-F5344CB8AC3E}">
        <p14:creationId xmlns:p14="http://schemas.microsoft.com/office/powerpoint/2010/main" val="33883330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1295400"/>
            <a:ext cx="7924800" cy="4770537"/>
          </a:xfrm>
          <a:prstGeom prst="rect">
            <a:avLst/>
          </a:prstGeom>
        </p:spPr>
        <p:txBody>
          <a:bodyPr wrap="square">
            <a:spAutoFit/>
          </a:bodyPr>
          <a:lstStyle/>
          <a:p>
            <a:r>
              <a:rPr lang="en-US" sz="1600" b="1" dirty="0">
                <a:latin typeface="+mn-lt"/>
              </a:rPr>
              <a:t>Event Reporting</a:t>
            </a:r>
          </a:p>
          <a:p>
            <a:endParaRPr lang="en-US" sz="1600" dirty="0">
              <a:latin typeface="+mn-lt"/>
            </a:endParaRPr>
          </a:p>
          <a:p>
            <a:r>
              <a:rPr lang="en-US" sz="1600" dirty="0">
                <a:latin typeface="+mn-lt"/>
              </a:rPr>
              <a:t>Adverse events are to be reported using the MIDAS QATF system. This is a peer review protected, confidential, electronic tool to report and collect events that involve or pose potential for harm solely for the purpose of quality assurance and patient safety. Access to event reports are not provided to patients, their representatives or third parties</a:t>
            </a:r>
          </a:p>
          <a:p>
            <a:endParaRPr lang="en-US" sz="1600" dirty="0">
              <a:latin typeface="+mn-lt"/>
            </a:endParaRPr>
          </a:p>
          <a:p>
            <a:r>
              <a:rPr lang="en-US" sz="1600" b="1" dirty="0">
                <a:latin typeface="+mn-lt"/>
              </a:rPr>
              <a:t>ISO 9001:  Quality Management System (QMS)</a:t>
            </a:r>
          </a:p>
          <a:p>
            <a:endParaRPr lang="en-US" sz="1600" dirty="0">
              <a:latin typeface="+mn-lt"/>
            </a:endParaRPr>
          </a:p>
          <a:p>
            <a:r>
              <a:rPr lang="en-US" sz="1600" dirty="0">
                <a:latin typeface="+mn-lt"/>
              </a:rPr>
              <a:t>As part of our hospital accreditation with DNV, St. Joseph’s is ISO 9001 certified.  Through integration of CMS Hospital Conditions of Participation (</a:t>
            </a:r>
            <a:r>
              <a:rPr lang="en-US" sz="1600" dirty="0" err="1">
                <a:latin typeface="+mn-lt"/>
              </a:rPr>
              <a:t>CoPs</a:t>
            </a:r>
            <a:r>
              <a:rPr lang="en-US" sz="1600" dirty="0">
                <a:latin typeface="+mn-lt"/>
              </a:rPr>
              <a:t>) and ISO principles, an overarching quality management system has been created.  ISO provides the structure to ensure the continual improvement of our key processes and achievement of our strategic goals, thus improving the care we provide.  The three objectives of ISO 9001 are:</a:t>
            </a:r>
          </a:p>
          <a:p>
            <a:pPr marL="795338" lvl="0" indent="463550">
              <a:buFont typeface="+mj-lt"/>
              <a:buAutoNum type="arabicPeriod"/>
            </a:pPr>
            <a:r>
              <a:rPr lang="en-US" sz="1600" dirty="0">
                <a:latin typeface="+mn-lt"/>
              </a:rPr>
              <a:t>Consistent care</a:t>
            </a:r>
          </a:p>
          <a:p>
            <a:pPr marL="795338" lvl="0" indent="463550">
              <a:buFont typeface="+mj-lt"/>
              <a:buAutoNum type="arabicPeriod"/>
            </a:pPr>
            <a:r>
              <a:rPr lang="en-US" sz="1600" dirty="0">
                <a:latin typeface="+mn-lt"/>
              </a:rPr>
              <a:t>Customer satisfaction</a:t>
            </a:r>
          </a:p>
          <a:p>
            <a:pPr marL="795338" lvl="0" indent="463550">
              <a:buFont typeface="+mj-lt"/>
              <a:buAutoNum type="arabicPeriod"/>
            </a:pPr>
            <a:r>
              <a:rPr lang="en-US" sz="1600" dirty="0">
                <a:latin typeface="+mn-lt"/>
              </a:rPr>
              <a:t>Continual improvement</a:t>
            </a:r>
          </a:p>
          <a:p>
            <a:endParaRPr lang="en-US" sz="1600" dirty="0">
              <a:latin typeface="+mn-lt"/>
            </a:endParaRPr>
          </a:p>
          <a:p>
            <a:endParaRPr lang="en-US" sz="1600" dirty="0">
              <a:latin typeface="+mn-lt"/>
            </a:endParaRPr>
          </a:p>
        </p:txBody>
      </p:sp>
      <p:sp>
        <p:nvSpPr>
          <p:cNvPr id="5" name="Title 1"/>
          <p:cNvSpPr>
            <a:spLocks noGrp="1"/>
          </p:cNvSpPr>
          <p:nvPr>
            <p:ph type="title" idx="4294967295"/>
          </p:nvPr>
        </p:nvSpPr>
        <p:spPr>
          <a:xfrm>
            <a:off x="0" y="228600"/>
            <a:ext cx="9144000" cy="914400"/>
          </a:xfrm>
        </p:spPr>
        <p:txBody>
          <a:bodyPr>
            <a:normAutofit/>
          </a:bodyPr>
          <a:lstStyle/>
          <a:p>
            <a:r>
              <a:rPr lang="en-US" altLang="en-US" dirty="0"/>
              <a:t>PATIENT SAFETY</a:t>
            </a:r>
          </a:p>
        </p:txBody>
      </p:sp>
    </p:spTree>
    <p:extLst>
      <p:ext uri="{BB962C8B-B14F-4D97-AF65-F5344CB8AC3E}">
        <p14:creationId xmlns:p14="http://schemas.microsoft.com/office/powerpoint/2010/main" val="4653049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ubtitle 5"/>
          <p:cNvSpPr>
            <a:spLocks noGrp="1"/>
          </p:cNvSpPr>
          <p:nvPr>
            <p:ph type="subTitle" idx="4294967295"/>
          </p:nvPr>
        </p:nvSpPr>
        <p:spPr>
          <a:xfrm>
            <a:off x="533400" y="1219200"/>
            <a:ext cx="8458200" cy="4038600"/>
          </a:xfrm>
        </p:spPr>
        <p:txBody>
          <a:bodyPr>
            <a:normAutofit/>
          </a:bodyPr>
          <a:lstStyle/>
          <a:p>
            <a:r>
              <a:rPr lang="en-US" altLang="en-US" sz="2800" dirty="0"/>
              <a:t>Medication Management</a:t>
            </a:r>
          </a:p>
          <a:p>
            <a:pPr marL="400050" lvl="1" indent="0">
              <a:buNone/>
            </a:pPr>
            <a:r>
              <a:rPr lang="en-US" altLang="en-US" sz="2400" dirty="0"/>
              <a:t>Bernie </a:t>
            </a:r>
            <a:r>
              <a:rPr lang="en-US" altLang="en-US" sz="2400" dirty="0" err="1"/>
              <a:t>Delello</a:t>
            </a:r>
            <a:r>
              <a:rPr lang="en-US" altLang="en-US" sz="2400" dirty="0"/>
              <a:t>, Director</a:t>
            </a:r>
          </a:p>
          <a:p>
            <a:endParaRPr lang="en-US" altLang="en-US" sz="2800" dirty="0"/>
          </a:p>
          <a:p>
            <a:r>
              <a:rPr lang="en-US" altLang="en-US" sz="2800" dirty="0"/>
              <a:t>Corporate Compliance</a:t>
            </a:r>
          </a:p>
          <a:p>
            <a:pPr marL="400050" lvl="1" indent="0">
              <a:buNone/>
            </a:pPr>
            <a:r>
              <a:rPr lang="en-US" altLang="en-US" sz="2400" dirty="0"/>
              <a:t>Regina McGraw, Vice President and Chief Compliance Officer</a:t>
            </a:r>
          </a:p>
          <a:p>
            <a:endParaRPr lang="en-US" altLang="en-US" sz="2800" dirty="0"/>
          </a:p>
          <a:p>
            <a:r>
              <a:rPr lang="en-US" altLang="en-US" sz="2800" dirty="0"/>
              <a:t>Quality Resources</a:t>
            </a:r>
          </a:p>
          <a:p>
            <a:pPr marL="400050" lvl="1" indent="0">
              <a:buNone/>
            </a:pPr>
            <a:r>
              <a:rPr lang="en-US" altLang="en-US" sz="2400" dirty="0"/>
              <a:t>Chris Jordon, Director</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idx="4294967295"/>
          </p:nvPr>
        </p:nvSpPr>
        <p:spPr>
          <a:xfrm>
            <a:off x="0" y="274638"/>
            <a:ext cx="9144000" cy="1096962"/>
          </a:xfrm>
        </p:spPr>
        <p:txBody>
          <a:bodyPr>
            <a:normAutofit/>
          </a:bodyPr>
          <a:lstStyle/>
          <a:p>
            <a:pPr>
              <a:lnSpc>
                <a:spcPct val="80000"/>
              </a:lnSpc>
            </a:pPr>
            <a:r>
              <a:rPr lang="en-US" altLang="en-US" dirty="0"/>
              <a:t>PHYSICIAN ORDERS POLICY:</a:t>
            </a:r>
          </a:p>
        </p:txBody>
      </p:sp>
      <p:sp>
        <p:nvSpPr>
          <p:cNvPr id="137219" name="Rectangle 3"/>
          <p:cNvSpPr>
            <a:spLocks noGrp="1" noChangeArrowheads="1"/>
          </p:cNvSpPr>
          <p:nvPr>
            <p:ph type="body" idx="4294967295"/>
          </p:nvPr>
        </p:nvSpPr>
        <p:spPr>
          <a:xfrm>
            <a:off x="762000" y="1981200"/>
            <a:ext cx="8229600" cy="4724400"/>
          </a:xfrm>
        </p:spPr>
        <p:txBody>
          <a:bodyPr/>
          <a:lstStyle/>
          <a:p>
            <a:pPr>
              <a:lnSpc>
                <a:spcPct val="80000"/>
              </a:lnSpc>
            </a:pPr>
            <a:r>
              <a:rPr lang="en-US" altLang="en-US" sz="2000" dirty="0"/>
              <a:t>All orders for medications, treatment &amp; tests shall be entered into EPIC. </a:t>
            </a:r>
          </a:p>
          <a:p>
            <a:pPr>
              <a:lnSpc>
                <a:spcPct val="80000"/>
              </a:lnSpc>
            </a:pPr>
            <a:r>
              <a:rPr lang="en-US" altLang="en-US" sz="2000" dirty="0"/>
              <a:t>Order sets must be used for treatment doses of all anticoagulants to ensure consistent patient monitoring occurs during hospitalization. </a:t>
            </a:r>
          </a:p>
          <a:p>
            <a:pPr>
              <a:lnSpc>
                <a:spcPct val="80000"/>
              </a:lnSpc>
            </a:pPr>
            <a:r>
              <a:rPr lang="en-US" altLang="en-US" sz="2000" dirty="0"/>
              <a:t>Indication is required for all Antibiotic orders to ensure appropriate use and to support antibiotic stewardship. </a:t>
            </a:r>
          </a:p>
          <a:p>
            <a:pPr>
              <a:lnSpc>
                <a:spcPct val="80000"/>
              </a:lnSpc>
            </a:pPr>
            <a:r>
              <a:rPr lang="en-US" altLang="en-US" sz="2000" dirty="0"/>
              <a:t>Indication is required for all as needed (PRN) orders</a:t>
            </a:r>
          </a:p>
          <a:p>
            <a:pPr>
              <a:lnSpc>
                <a:spcPct val="80000"/>
              </a:lnSpc>
            </a:pPr>
            <a:r>
              <a:rPr lang="en-US" altLang="en-US" sz="2000" dirty="0"/>
              <a:t>Reconcile prior to admission medications </a:t>
            </a:r>
          </a:p>
          <a:p>
            <a:pPr>
              <a:lnSpc>
                <a:spcPct val="80000"/>
              </a:lnSpc>
            </a:pPr>
            <a:endParaRPr lang="en-US" altLang="en-US" sz="2000" dirty="0"/>
          </a:p>
          <a:p>
            <a:pPr>
              <a:lnSpc>
                <a:spcPct val="80000"/>
              </a:lnSpc>
            </a:pPr>
            <a:endParaRPr lang="en-US" altLang="en-US" sz="2000" dirty="0"/>
          </a:p>
          <a:p>
            <a:pPr>
              <a:lnSpc>
                <a:spcPct val="80000"/>
              </a:lnSpc>
            </a:pPr>
            <a:endParaRPr lang="en-US" altLang="en-US" sz="2000"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idx="4294967295"/>
          </p:nvPr>
        </p:nvSpPr>
        <p:spPr>
          <a:xfrm>
            <a:off x="0" y="274637"/>
            <a:ext cx="9144000" cy="1156771"/>
          </a:xfrm>
        </p:spPr>
        <p:txBody>
          <a:bodyPr/>
          <a:lstStyle/>
          <a:p>
            <a:r>
              <a:rPr lang="en-US" altLang="en-US" dirty="0"/>
              <a:t>MEDICATION TURNAROUND TIME</a:t>
            </a:r>
          </a:p>
        </p:txBody>
      </p:sp>
      <p:sp>
        <p:nvSpPr>
          <p:cNvPr id="138243" name="Rectangle 3"/>
          <p:cNvSpPr>
            <a:spLocks noGrp="1" noChangeArrowheads="1"/>
          </p:cNvSpPr>
          <p:nvPr>
            <p:ph type="body" idx="4294967295"/>
          </p:nvPr>
        </p:nvSpPr>
        <p:spPr>
          <a:xfrm>
            <a:off x="533400" y="1874837"/>
            <a:ext cx="8229600" cy="4525963"/>
          </a:xfrm>
        </p:spPr>
        <p:txBody>
          <a:bodyPr>
            <a:normAutofit/>
          </a:bodyPr>
          <a:lstStyle/>
          <a:p>
            <a:pPr>
              <a:lnSpc>
                <a:spcPct val="80000"/>
              </a:lnSpc>
              <a:spcAft>
                <a:spcPts val="1200"/>
              </a:spcAft>
              <a:buFontTx/>
              <a:buNone/>
            </a:pPr>
            <a:r>
              <a:rPr lang="en-US" altLang="en-US" sz="2400" b="1" dirty="0"/>
              <a:t>STAT</a:t>
            </a:r>
          </a:p>
          <a:p>
            <a:pPr>
              <a:lnSpc>
                <a:spcPct val="80000"/>
              </a:lnSpc>
              <a:spcAft>
                <a:spcPts val="1200"/>
              </a:spcAft>
            </a:pPr>
            <a:r>
              <a:rPr lang="en-US" altLang="en-US" sz="1600" dirty="0"/>
              <a:t>STAT orders require verbal notification of the charge nurse or medication nurse. The use of “STAT” should be limited to drugs needed in emergent situations. STAT orders receive complete priority and attention and are to be handled as rapidly as is safely possible. </a:t>
            </a:r>
          </a:p>
          <a:p>
            <a:pPr>
              <a:lnSpc>
                <a:spcPct val="80000"/>
              </a:lnSpc>
              <a:spcAft>
                <a:spcPts val="1200"/>
              </a:spcAft>
            </a:pPr>
            <a:r>
              <a:rPr lang="en-US" altLang="en-US" sz="1600" dirty="0"/>
              <a:t>STAT order turn around time: The item will be ready for pickup in the pharmacy within 5 minutes (non-compounded) or 10 minutes (compounded) of receiving the order in the pharmacy. The medication should begin administration within 30 minutes or as soon as patient preparation allows</a:t>
            </a:r>
          </a:p>
          <a:p>
            <a:pPr>
              <a:lnSpc>
                <a:spcPct val="80000"/>
              </a:lnSpc>
              <a:spcAft>
                <a:spcPts val="1200"/>
              </a:spcAft>
            </a:pPr>
            <a:r>
              <a:rPr lang="en-US" altLang="en-US" sz="1600" dirty="0"/>
              <a:t>URGENT/ASAP/NOW  Administered within 60 minutes or as soon as the patient preparation allows</a:t>
            </a:r>
          </a:p>
          <a:p>
            <a:pPr>
              <a:lnSpc>
                <a:spcPct val="80000"/>
              </a:lnSpc>
              <a:spcAft>
                <a:spcPts val="1200"/>
              </a:spcAft>
            </a:pPr>
            <a:r>
              <a:rPr lang="en-US" altLang="en-US" sz="1600" dirty="0"/>
              <a:t>ROUTINE ORDERS (</a:t>
            </a:r>
            <a:r>
              <a:rPr lang="en-US" altLang="en-US" sz="1600" i="1" dirty="0"/>
              <a:t>all orders not written as STAT, URGENT, ASAP, or NOW</a:t>
            </a:r>
            <a:r>
              <a:rPr lang="en-US" altLang="en-US" sz="1600" dirty="0"/>
              <a:t>) First doses are to be administered within four (4) hours from the time the order is written</a:t>
            </a:r>
          </a:p>
          <a:p>
            <a:pPr>
              <a:lnSpc>
                <a:spcPct val="80000"/>
              </a:lnSpc>
              <a:spcAft>
                <a:spcPts val="1200"/>
              </a:spcAft>
            </a:pPr>
            <a:endParaRPr lang="en-US" altLang="en-US" sz="1600"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idx="4294967295"/>
          </p:nvPr>
        </p:nvSpPr>
        <p:spPr>
          <a:xfrm>
            <a:off x="0" y="274638"/>
            <a:ext cx="9144000" cy="1173162"/>
          </a:xfrm>
        </p:spPr>
        <p:txBody>
          <a:bodyPr>
            <a:normAutofit/>
          </a:bodyPr>
          <a:lstStyle/>
          <a:p>
            <a:r>
              <a:rPr lang="en-US" altLang="en-US" dirty="0"/>
              <a:t>VERBAL ORDERS</a:t>
            </a:r>
          </a:p>
        </p:txBody>
      </p:sp>
      <p:sp>
        <p:nvSpPr>
          <p:cNvPr id="139267" name="Rectangle 3"/>
          <p:cNvSpPr>
            <a:spLocks noGrp="1" noChangeArrowheads="1"/>
          </p:cNvSpPr>
          <p:nvPr>
            <p:ph type="body" idx="4294967295"/>
          </p:nvPr>
        </p:nvSpPr>
        <p:spPr>
          <a:xfrm>
            <a:off x="685800" y="1752600"/>
            <a:ext cx="8229600" cy="4525963"/>
          </a:xfrm>
        </p:spPr>
        <p:txBody>
          <a:bodyPr/>
          <a:lstStyle/>
          <a:p>
            <a:r>
              <a:rPr lang="en-US" altLang="en-US" sz="2000" dirty="0"/>
              <a:t>Verbal orders should be limited to urgent situations where immediate written communication is not feasible</a:t>
            </a:r>
          </a:p>
          <a:p>
            <a:endParaRPr lang="en-US" altLang="en-US" sz="2000" dirty="0"/>
          </a:p>
          <a:p>
            <a:r>
              <a:rPr lang="en-US" altLang="en-US" sz="2000" dirty="0"/>
              <a:t>Verbal/telephone orders may not be given for chemotherapeutic agents.</a:t>
            </a:r>
          </a:p>
          <a:p>
            <a:endParaRPr lang="en-US" altLang="en-US" sz="2000" dirty="0"/>
          </a:p>
          <a:p>
            <a:r>
              <a:rPr lang="en-US" altLang="en-US" sz="2000" dirty="0"/>
              <a:t>Except in emergency situations, verbal orders may not be enacted until the authorized individual receiving the verbal order has completed “read-back” verification with the ordering practitioner</a:t>
            </a:r>
            <a:endParaRPr lang="en-US" altLang="en-US" sz="1800" dirty="0"/>
          </a:p>
          <a:p>
            <a:endParaRPr lang="en-US" altLang="en-US" sz="1800" dirty="0"/>
          </a:p>
          <a:p>
            <a:endParaRPr lang="en-US" altLang="en-US" sz="2000" dirty="0"/>
          </a:p>
          <a:p>
            <a:endParaRPr lang="en-US" altLang="en-US" dirty="0"/>
          </a:p>
          <a:p>
            <a:endParaRPr lang="en-US" altLang="en-US" dirty="0"/>
          </a:p>
          <a:p>
            <a:endParaRPr lang="en-US" altLang="en-US" dirty="0"/>
          </a:p>
          <a:p>
            <a:endParaRPr lang="en-US" alt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idx="4294967295"/>
          </p:nvPr>
        </p:nvSpPr>
        <p:spPr>
          <a:xfrm>
            <a:off x="0" y="274638"/>
            <a:ext cx="9144000" cy="1173162"/>
          </a:xfrm>
        </p:spPr>
        <p:txBody>
          <a:bodyPr>
            <a:normAutofit fontScale="90000"/>
          </a:bodyPr>
          <a:lstStyle/>
          <a:p>
            <a:r>
              <a:rPr lang="en-US" altLang="en-US" dirty="0"/>
              <a:t>ACTIVE MEDICATION ORDERS THAT REQUIRE ACTION TO CONTINUE</a:t>
            </a:r>
          </a:p>
        </p:txBody>
      </p:sp>
      <p:sp>
        <p:nvSpPr>
          <p:cNvPr id="140291" name="Rectangle 3"/>
          <p:cNvSpPr>
            <a:spLocks noGrp="1" noChangeArrowheads="1"/>
          </p:cNvSpPr>
          <p:nvPr>
            <p:ph type="body" idx="4294967295"/>
          </p:nvPr>
        </p:nvSpPr>
        <p:spPr>
          <a:xfrm>
            <a:off x="457200" y="1752600"/>
            <a:ext cx="8229600" cy="4525963"/>
          </a:xfrm>
        </p:spPr>
        <p:txBody>
          <a:bodyPr/>
          <a:lstStyle/>
          <a:p>
            <a:pPr>
              <a:lnSpc>
                <a:spcPct val="80000"/>
              </a:lnSpc>
            </a:pPr>
            <a:r>
              <a:rPr lang="en-US" altLang="en-US" sz="1600" dirty="0"/>
              <a:t>Orders started before surgery and must be acted upon in SJ ORDERS or completely rewritten by the prescriber. “Resume pre-op orders” is not acceptable. </a:t>
            </a:r>
          </a:p>
          <a:p>
            <a:pPr>
              <a:lnSpc>
                <a:spcPct val="80000"/>
              </a:lnSpc>
            </a:pPr>
            <a:r>
              <a:rPr lang="en-US" altLang="en-US" sz="1600" dirty="0"/>
              <a:t>Orders for patients when the patient is transferred into or out of the SICU/MICU/L&amp;D/ICN must be acted upon in SJ ORDERS or completely rewritten by the prescriber.</a:t>
            </a:r>
          </a:p>
          <a:p>
            <a:pPr>
              <a:lnSpc>
                <a:spcPct val="80000"/>
              </a:lnSpc>
              <a:buFontTx/>
              <a:buNone/>
            </a:pPr>
            <a:endParaRPr lang="en-US" altLang="en-US" sz="1600" dirty="0"/>
          </a:p>
          <a:p>
            <a:pPr>
              <a:lnSpc>
                <a:spcPct val="80000"/>
              </a:lnSpc>
              <a:buFontTx/>
              <a:buNone/>
            </a:pPr>
            <a:r>
              <a:rPr lang="en-US" altLang="en-US" sz="1600" dirty="0"/>
              <a:t>The following medications must be renewed at defined intervals or they will be automatically discontinued. </a:t>
            </a:r>
          </a:p>
          <a:p>
            <a:pPr>
              <a:lnSpc>
                <a:spcPct val="80000"/>
              </a:lnSpc>
            </a:pPr>
            <a:r>
              <a:rPr lang="en-US" altLang="en-US" sz="1600" dirty="0"/>
              <a:t>Controlled substances standing and defined as needed – 7 days </a:t>
            </a:r>
          </a:p>
          <a:p>
            <a:pPr>
              <a:lnSpc>
                <a:spcPct val="80000"/>
              </a:lnSpc>
            </a:pPr>
            <a:r>
              <a:rPr lang="en-US" altLang="en-US" sz="1600" dirty="0"/>
              <a:t>Intravenous heparin 7 days (no automatic stop for subcutaneous heparin or subcutaneous enoxaparin/</a:t>
            </a:r>
            <a:r>
              <a:rPr lang="en-US" altLang="en-US" sz="1600" dirty="0" err="1"/>
              <a:t>Lovenox</a:t>
            </a:r>
            <a:r>
              <a:rPr lang="en-US" altLang="en-US" sz="1600" dirty="0"/>
              <a:t>). </a:t>
            </a:r>
          </a:p>
          <a:p>
            <a:pPr>
              <a:lnSpc>
                <a:spcPct val="80000"/>
              </a:lnSpc>
            </a:pPr>
            <a:r>
              <a:rPr lang="en-US" altLang="en-US" sz="1600" dirty="0"/>
              <a:t>Blood products dispensed from the pharmacy (albumin, factors) – 3 days </a:t>
            </a:r>
          </a:p>
          <a:p>
            <a:pPr>
              <a:lnSpc>
                <a:spcPct val="80000"/>
              </a:lnSpc>
            </a:pPr>
            <a:r>
              <a:rPr lang="en-US" altLang="en-US" sz="1600" dirty="0"/>
              <a:t>Warfarin – 1 day </a:t>
            </a:r>
          </a:p>
          <a:p>
            <a:pPr>
              <a:lnSpc>
                <a:spcPct val="80000"/>
              </a:lnSpc>
            </a:pPr>
            <a:r>
              <a:rPr lang="en-US" altLang="en-US" sz="1600" dirty="0"/>
              <a:t>Ketorolac – 1 day </a:t>
            </a:r>
          </a:p>
          <a:p>
            <a:pPr>
              <a:lnSpc>
                <a:spcPct val="80000"/>
              </a:lnSpc>
            </a:pPr>
            <a:r>
              <a:rPr lang="en-US" altLang="en-US" sz="1600" dirty="0"/>
              <a:t>A medication order that is put “on hold” by a prescriber will be discontinued unless it is put on hold for a specific time period. Example “hold” furosemide dose this morning. </a:t>
            </a:r>
          </a:p>
          <a:p>
            <a:pPr>
              <a:lnSpc>
                <a:spcPct val="80000"/>
              </a:lnSpc>
            </a:pPr>
            <a:endParaRPr lang="en-US" altLang="en-US" sz="1600" dirty="0"/>
          </a:p>
          <a:p>
            <a:pPr>
              <a:lnSpc>
                <a:spcPct val="80000"/>
              </a:lnSpc>
            </a:pPr>
            <a:endParaRPr lang="en-US" altLang="en-US" sz="160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0" y="274638"/>
            <a:ext cx="9144000" cy="1173162"/>
          </a:xfrm>
        </p:spPr>
        <p:txBody>
          <a:bodyPr>
            <a:normAutofit fontScale="90000"/>
          </a:bodyPr>
          <a:lstStyle/>
          <a:p>
            <a:r>
              <a:rPr lang="en-US" altLang="en-US" dirty="0"/>
              <a:t>MEDICATION ADMINISTRATION SCHEDULE</a:t>
            </a:r>
          </a:p>
        </p:txBody>
      </p:sp>
      <p:sp>
        <p:nvSpPr>
          <p:cNvPr id="141315" name="Rectangle 3"/>
          <p:cNvSpPr>
            <a:spLocks noGrp="1" noChangeArrowheads="1"/>
          </p:cNvSpPr>
          <p:nvPr>
            <p:ph type="body" idx="4294967295"/>
          </p:nvPr>
        </p:nvSpPr>
        <p:spPr>
          <a:xfrm>
            <a:off x="533400" y="1600200"/>
            <a:ext cx="8229600" cy="4525963"/>
          </a:xfrm>
        </p:spPr>
        <p:txBody>
          <a:bodyPr/>
          <a:lstStyle/>
          <a:p>
            <a:pPr>
              <a:lnSpc>
                <a:spcPct val="90000"/>
              </a:lnSpc>
            </a:pPr>
            <a:r>
              <a:rPr lang="en-US" altLang="en-US" sz="2000" dirty="0"/>
              <a:t>Timing of routine orders specified by number of doses per day.</a:t>
            </a:r>
          </a:p>
          <a:p>
            <a:pPr lvl="1">
              <a:lnSpc>
                <a:spcPct val="90000"/>
              </a:lnSpc>
            </a:pPr>
            <a:r>
              <a:rPr lang="en-US" altLang="en-US" sz="2000" dirty="0"/>
              <a:t>a. The following administration schedules will be used:</a:t>
            </a:r>
          </a:p>
          <a:p>
            <a:pPr lvl="2">
              <a:lnSpc>
                <a:spcPct val="90000"/>
              </a:lnSpc>
            </a:pPr>
            <a:r>
              <a:rPr lang="en-US" altLang="en-US" sz="1800" dirty="0" err="1"/>
              <a:t>qday</a:t>
            </a:r>
            <a:r>
              <a:rPr lang="en-US" altLang="en-US" sz="1800" dirty="0"/>
              <a:t> (daily) = 0900</a:t>
            </a:r>
          </a:p>
          <a:p>
            <a:pPr lvl="2">
              <a:lnSpc>
                <a:spcPct val="90000"/>
              </a:lnSpc>
            </a:pPr>
            <a:r>
              <a:rPr lang="en-US" altLang="en-US" sz="1800" dirty="0"/>
              <a:t>bid = 0900 - 2100</a:t>
            </a:r>
          </a:p>
          <a:p>
            <a:pPr lvl="2">
              <a:lnSpc>
                <a:spcPct val="90000"/>
              </a:lnSpc>
            </a:pPr>
            <a:r>
              <a:rPr lang="en-US" altLang="en-US" sz="1800" dirty="0" err="1"/>
              <a:t>tid</a:t>
            </a:r>
            <a:r>
              <a:rPr lang="en-US" altLang="en-US" sz="1800" dirty="0"/>
              <a:t> = 0900 - 1400 - 2100</a:t>
            </a:r>
          </a:p>
          <a:p>
            <a:pPr lvl="2">
              <a:lnSpc>
                <a:spcPct val="90000"/>
              </a:lnSpc>
            </a:pPr>
            <a:r>
              <a:rPr lang="en-US" altLang="en-US" sz="1800" dirty="0" err="1"/>
              <a:t>qid</a:t>
            </a:r>
            <a:r>
              <a:rPr lang="en-US" altLang="en-US" sz="1800" dirty="0"/>
              <a:t> = 0900 - 1300 - 1700 - 2100</a:t>
            </a:r>
          </a:p>
          <a:p>
            <a:pPr lvl="2">
              <a:lnSpc>
                <a:spcPct val="90000"/>
              </a:lnSpc>
            </a:pPr>
            <a:r>
              <a:rPr lang="en-US" altLang="en-US" sz="1800" dirty="0" err="1"/>
              <a:t>hs</a:t>
            </a:r>
            <a:r>
              <a:rPr lang="en-US" altLang="en-US" sz="1800" dirty="0"/>
              <a:t> = 2100</a:t>
            </a:r>
          </a:p>
          <a:p>
            <a:pPr lvl="2">
              <a:lnSpc>
                <a:spcPct val="90000"/>
              </a:lnSpc>
            </a:pPr>
            <a:endParaRPr lang="en-US" altLang="en-US" sz="1800" dirty="0"/>
          </a:p>
          <a:p>
            <a:pPr>
              <a:lnSpc>
                <a:spcPct val="90000"/>
              </a:lnSpc>
            </a:pPr>
            <a:r>
              <a:rPr lang="en-US" altLang="en-US" sz="2000" dirty="0"/>
              <a:t>Doses ordered in between will be administered according to the First Dose or Missing Dose Medication</a:t>
            </a:r>
          </a:p>
          <a:p>
            <a:pPr>
              <a:lnSpc>
                <a:spcPct val="90000"/>
              </a:lnSpc>
              <a:buFont typeface="Wingdings" pitchFamily="2" charset="2"/>
              <a:buNone/>
            </a:pPr>
            <a:r>
              <a:rPr lang="en-US" altLang="en-US" sz="2000" dirty="0"/>
              <a:t>    </a:t>
            </a:r>
          </a:p>
          <a:p>
            <a:pPr>
              <a:lnSpc>
                <a:spcPct val="90000"/>
              </a:lnSpc>
            </a:pPr>
            <a:endParaRPr lang="en-US" altLang="en-US" sz="2000" dirty="0"/>
          </a:p>
          <a:p>
            <a:pPr>
              <a:lnSpc>
                <a:spcPct val="90000"/>
              </a:lnSpc>
            </a:pPr>
            <a:endParaRPr lang="en-US" altLang="en-US" sz="2000"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457200" y="274638"/>
            <a:ext cx="8229600" cy="1143000"/>
          </a:xfrm>
        </p:spPr>
        <p:txBody>
          <a:bodyPr>
            <a:noAutofit/>
          </a:bodyPr>
          <a:lstStyle/>
          <a:p>
            <a:pPr eaLnBrk="1" hangingPunct="1"/>
            <a:r>
              <a:rPr lang="en-US" altLang="en-US" sz="3600" dirty="0"/>
              <a:t>What is Corporate Compliance &amp; </a:t>
            </a:r>
            <a:br>
              <a:rPr lang="en-US" altLang="en-US" sz="3600" dirty="0"/>
            </a:br>
            <a:r>
              <a:rPr lang="en-US" altLang="en-US" sz="3600" dirty="0"/>
              <a:t>Why Is It Important?</a:t>
            </a:r>
          </a:p>
        </p:txBody>
      </p:sp>
      <p:sp>
        <p:nvSpPr>
          <p:cNvPr id="78851" name="Rectangle 3"/>
          <p:cNvSpPr>
            <a:spLocks noGrp="1" noChangeArrowheads="1"/>
          </p:cNvSpPr>
          <p:nvPr>
            <p:ph idx="4294967295"/>
          </p:nvPr>
        </p:nvSpPr>
        <p:spPr>
          <a:xfrm>
            <a:off x="457200" y="1600201"/>
            <a:ext cx="8229600" cy="4267200"/>
          </a:xfrm>
        </p:spPr>
        <p:txBody>
          <a:bodyPr>
            <a:normAutofit/>
          </a:bodyPr>
          <a:lstStyle/>
          <a:p>
            <a:pPr marL="0" indent="0">
              <a:lnSpc>
                <a:spcPct val="110000"/>
              </a:lnSpc>
              <a:buFontTx/>
              <a:buNone/>
              <a:defRPr/>
            </a:pPr>
            <a:r>
              <a:rPr lang="en-US" sz="1400" b="1" u="sng" dirty="0"/>
              <a:t>Corporate Compliance </a:t>
            </a:r>
            <a:r>
              <a:rPr lang="en-US" sz="1400" dirty="0"/>
              <a:t>means</a:t>
            </a:r>
            <a:r>
              <a:rPr lang="en-US" sz="1400" i="1" dirty="0"/>
              <a:t> </a:t>
            </a:r>
            <a:r>
              <a:rPr lang="en-US" sz="1400" dirty="0"/>
              <a:t>having internal processes designed to prevent and detect violations of applicable laws, rules, regulations and ethical standards by members of the workforce and others. This includes billing for services provided.</a:t>
            </a:r>
          </a:p>
          <a:p>
            <a:pPr eaLnBrk="1" hangingPunct="1">
              <a:lnSpc>
                <a:spcPct val="90000"/>
              </a:lnSpc>
              <a:buFontTx/>
              <a:buNone/>
              <a:defRPr/>
            </a:pPr>
            <a:endParaRPr lang="en-US" sz="1400" dirty="0"/>
          </a:p>
          <a:p>
            <a:pPr eaLnBrk="1" hangingPunct="1">
              <a:lnSpc>
                <a:spcPct val="90000"/>
              </a:lnSpc>
              <a:buFontTx/>
              <a:buNone/>
              <a:defRPr/>
            </a:pPr>
            <a:r>
              <a:rPr lang="en-US" sz="1400" dirty="0"/>
              <a:t>A successful corporate compliance program:</a:t>
            </a:r>
          </a:p>
          <a:p>
            <a:pPr lvl="1" eaLnBrk="1" hangingPunct="1">
              <a:lnSpc>
                <a:spcPct val="90000"/>
              </a:lnSpc>
              <a:defRPr/>
            </a:pPr>
            <a:r>
              <a:rPr lang="en-US" sz="1400" dirty="0"/>
              <a:t>Addresses the public and private sectors’ mutual goals of reducing healthcare fraud, waste, and abuse.</a:t>
            </a:r>
          </a:p>
          <a:p>
            <a:pPr lvl="1" eaLnBrk="1" hangingPunct="1">
              <a:lnSpc>
                <a:spcPct val="90000"/>
              </a:lnSpc>
              <a:defRPr/>
            </a:pPr>
            <a:r>
              <a:rPr lang="en-US" sz="1400" dirty="0"/>
              <a:t>Demonstrates a  commitment to honest and responsible corporate conduct.</a:t>
            </a:r>
          </a:p>
          <a:p>
            <a:pPr lvl="1" eaLnBrk="1" hangingPunct="1">
              <a:lnSpc>
                <a:spcPct val="90000"/>
              </a:lnSpc>
              <a:defRPr/>
            </a:pPr>
            <a:r>
              <a:rPr lang="en-US" sz="1400" dirty="0"/>
              <a:t>Enhances health care providers’ operations. </a:t>
            </a:r>
          </a:p>
          <a:p>
            <a:pPr lvl="1" eaLnBrk="1" hangingPunct="1">
              <a:lnSpc>
                <a:spcPct val="90000"/>
              </a:lnSpc>
              <a:defRPr/>
            </a:pPr>
            <a:r>
              <a:rPr lang="en-US" sz="1400" dirty="0"/>
              <a:t>Helps to fulfill one’s legal duty to refrain from submitting false or inaccurate claims and other illegal practices. </a:t>
            </a:r>
          </a:p>
          <a:p>
            <a:pPr lvl="1" eaLnBrk="1" hangingPunct="1">
              <a:lnSpc>
                <a:spcPct val="90000"/>
              </a:lnSpc>
              <a:defRPr/>
            </a:pPr>
            <a:r>
              <a:rPr lang="en-US" sz="1400" dirty="0"/>
              <a:t>Increases the likelihood of preventing, identifying, and correcting unlawful and unethical behavior at an early stage.</a:t>
            </a:r>
          </a:p>
          <a:p>
            <a:pPr lvl="1" eaLnBrk="1" hangingPunct="1">
              <a:lnSpc>
                <a:spcPct val="90000"/>
              </a:lnSpc>
              <a:defRPr/>
            </a:pPr>
            <a:r>
              <a:rPr lang="en-US" sz="1400" dirty="0"/>
              <a:t>Encourages individuals to report potential problems to allow for appropriate internal inquiry and corrective action.</a:t>
            </a:r>
          </a:p>
          <a:p>
            <a:pPr lvl="1" eaLnBrk="1" hangingPunct="1">
              <a:lnSpc>
                <a:spcPct val="90000"/>
              </a:lnSpc>
              <a:defRPr/>
            </a:pPr>
            <a:r>
              <a:rPr lang="en-US" sz="1400" dirty="0"/>
              <a:t>Minimizes any financial loss to government and taxpayers as well as any corresponding financial loss to the hospital a/o physician due to early detection and reporting.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a:spLocks noGrp="1"/>
          </p:cNvSpPr>
          <p:nvPr>
            <p:ph idx="4294967295"/>
          </p:nvPr>
        </p:nvSpPr>
        <p:spPr>
          <a:xfrm>
            <a:off x="363537" y="1143000"/>
            <a:ext cx="8458200" cy="5715000"/>
          </a:xfrm>
        </p:spPr>
        <p:txBody>
          <a:bodyPr>
            <a:normAutofit/>
          </a:bodyPr>
          <a:lstStyle/>
          <a:p>
            <a:pPr>
              <a:buFontTx/>
              <a:buNone/>
              <a:defRPr/>
            </a:pPr>
            <a:r>
              <a:rPr lang="en-US" sz="1400" dirty="0"/>
              <a:t>Welcome to St. Joseph's Hospital Health Center, it is our desire to educate you on the infrastructure and important policies of our organization prior to your first day of patient care.</a:t>
            </a:r>
          </a:p>
          <a:p>
            <a:pPr>
              <a:buFontTx/>
              <a:buNone/>
              <a:defRPr/>
            </a:pPr>
            <a:endParaRPr lang="en-US" sz="1400" dirty="0"/>
          </a:p>
          <a:p>
            <a:pPr>
              <a:buFontTx/>
              <a:buNone/>
              <a:defRPr/>
            </a:pPr>
            <a:r>
              <a:rPr lang="en-US" sz="1400" dirty="0"/>
              <a:t>This presentation provides you with mandatory educational material which includes essential information on topics required either by law or by external regulatory agencies.</a:t>
            </a:r>
          </a:p>
          <a:p>
            <a:pPr>
              <a:buFontTx/>
              <a:buNone/>
              <a:defRPr/>
            </a:pPr>
            <a:r>
              <a:rPr lang="en-US" sz="1400" dirty="0"/>
              <a:t>  </a:t>
            </a:r>
          </a:p>
          <a:p>
            <a:pPr>
              <a:buFontTx/>
              <a:buNone/>
              <a:defRPr/>
            </a:pPr>
            <a:r>
              <a:rPr lang="en-US" sz="1400" dirty="0"/>
              <a:t>Instructions:</a:t>
            </a:r>
          </a:p>
          <a:p>
            <a:pPr>
              <a:buFontTx/>
              <a:buNone/>
              <a:defRPr/>
            </a:pPr>
            <a:r>
              <a:rPr lang="en-US" sz="1400" dirty="0"/>
              <a:t>Please read this presentation in its entirety. If you have any questions about the content, please consult with the Medical Staff Services Department. Contact information is provided to you within the “Contact Information” section of this presentation.</a:t>
            </a:r>
          </a:p>
          <a:p>
            <a:pPr>
              <a:buFontTx/>
              <a:buNone/>
              <a:defRPr/>
            </a:pPr>
            <a:r>
              <a:rPr lang="en-US" sz="1400" dirty="0"/>
              <a:t> </a:t>
            </a:r>
          </a:p>
          <a:p>
            <a:pPr>
              <a:buFontTx/>
              <a:buNone/>
              <a:defRPr/>
            </a:pPr>
            <a:r>
              <a:rPr lang="en-US" sz="1400" dirty="0"/>
              <a:t>To ensure that you receive your SJHHC ID badge prior to your first day of patient care,   you must print off, sign, and return the following documents: </a:t>
            </a:r>
          </a:p>
          <a:p>
            <a:pPr>
              <a:defRPr/>
            </a:pPr>
            <a:r>
              <a:rPr lang="en-US" sz="1400" dirty="0"/>
              <a:t>Physician Orientation Attestation </a:t>
            </a:r>
          </a:p>
          <a:p>
            <a:pPr>
              <a:defRPr/>
            </a:pPr>
            <a:r>
              <a:rPr lang="en-US" sz="1400" dirty="0"/>
              <a:t>Physician Orientation Evaluation  </a:t>
            </a:r>
          </a:p>
          <a:p>
            <a:pPr>
              <a:buFontTx/>
              <a:buNone/>
              <a:defRPr/>
            </a:pPr>
            <a:endParaRPr lang="en-US" sz="1400" dirty="0"/>
          </a:p>
          <a:p>
            <a:pPr>
              <a:buFontTx/>
              <a:buNone/>
              <a:defRPr/>
            </a:pPr>
            <a:r>
              <a:rPr lang="en-US" sz="1400" dirty="0"/>
              <a:t>Your ID Badge will be issued upon return of the completed forms to the Medical Staff Office. </a:t>
            </a:r>
          </a:p>
        </p:txBody>
      </p:sp>
      <p:sp>
        <p:nvSpPr>
          <p:cNvPr id="3075" name="Rectangle 3"/>
          <p:cNvSpPr>
            <a:spLocks noChangeArrowheads="1"/>
          </p:cNvSpPr>
          <p:nvPr/>
        </p:nvSpPr>
        <p:spPr bwMode="auto">
          <a:xfrm>
            <a:off x="838200" y="304800"/>
            <a:ext cx="7508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dirty="0"/>
              <a:t>INTRODUCTION AND INSTRUCTIONS</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idx="4294967295"/>
          </p:nvPr>
        </p:nvSpPr>
        <p:spPr>
          <a:xfrm>
            <a:off x="0" y="274638"/>
            <a:ext cx="9144000" cy="944562"/>
          </a:xfrm>
        </p:spPr>
        <p:txBody>
          <a:bodyPr>
            <a:normAutofit fontScale="90000"/>
          </a:bodyPr>
          <a:lstStyle/>
          <a:p>
            <a:pPr eaLnBrk="1" hangingPunct="1"/>
            <a:r>
              <a:rPr lang="en-US" altLang="en-US" spc="-150" dirty="0"/>
              <a:t>8 ELEMENTS OF A COMPLIANCE PROGRAM</a:t>
            </a:r>
          </a:p>
        </p:txBody>
      </p:sp>
      <p:sp>
        <p:nvSpPr>
          <p:cNvPr id="79875" name="Rectangle 3"/>
          <p:cNvSpPr>
            <a:spLocks noGrp="1" noChangeArrowheads="1"/>
          </p:cNvSpPr>
          <p:nvPr>
            <p:ph idx="4294967295"/>
          </p:nvPr>
        </p:nvSpPr>
        <p:spPr>
          <a:xfrm>
            <a:off x="457200" y="1600200"/>
            <a:ext cx="8229600" cy="4525963"/>
          </a:xfrm>
        </p:spPr>
        <p:txBody>
          <a:bodyPr>
            <a:normAutofit/>
          </a:bodyPr>
          <a:lstStyle/>
          <a:p>
            <a:pPr marL="609600" indent="-609600" eaLnBrk="1" hangingPunct="1">
              <a:lnSpc>
                <a:spcPct val="80000"/>
              </a:lnSpc>
              <a:buFontTx/>
              <a:buNone/>
              <a:defRPr/>
            </a:pPr>
            <a:r>
              <a:rPr lang="en-US" sz="1600" dirty="0"/>
              <a:t>In New York State, Compliance Programs are required to have 8 elements:</a:t>
            </a:r>
          </a:p>
          <a:p>
            <a:pPr marL="609600" indent="-609600" eaLnBrk="1" hangingPunct="1">
              <a:lnSpc>
                <a:spcPct val="80000"/>
              </a:lnSpc>
              <a:buFontTx/>
              <a:buNone/>
              <a:defRPr/>
            </a:pPr>
            <a:endParaRPr lang="en-US" sz="1600" dirty="0"/>
          </a:p>
          <a:p>
            <a:pPr marL="990600" lvl="1" indent="-533400" eaLnBrk="1" hangingPunct="1">
              <a:lnSpc>
                <a:spcPct val="80000"/>
              </a:lnSpc>
              <a:buFontTx/>
              <a:buAutoNum type="arabicPeriod"/>
              <a:defRPr/>
            </a:pPr>
            <a:r>
              <a:rPr lang="en-US" sz="1600" dirty="0"/>
              <a:t>Written Standards of Conduct (i.e. Business Conduct &amp; Code of Ethics)</a:t>
            </a:r>
          </a:p>
          <a:p>
            <a:pPr marL="990600" lvl="1" indent="-533400" eaLnBrk="1" hangingPunct="1">
              <a:lnSpc>
                <a:spcPct val="80000"/>
              </a:lnSpc>
              <a:buFontTx/>
              <a:buAutoNum type="arabicPeriod"/>
              <a:defRPr/>
            </a:pPr>
            <a:r>
              <a:rPr lang="en-US" sz="1600" dirty="0"/>
              <a:t>Compliance Officer and other appropriate bodies (i.e. Corporate Compliance Committee)</a:t>
            </a:r>
          </a:p>
          <a:p>
            <a:pPr marL="990600" lvl="1" indent="-533400" eaLnBrk="1" hangingPunct="1">
              <a:lnSpc>
                <a:spcPct val="80000"/>
              </a:lnSpc>
              <a:buFontTx/>
              <a:buAutoNum type="arabicPeriod"/>
              <a:defRPr/>
            </a:pPr>
            <a:r>
              <a:rPr lang="en-US" sz="1600" dirty="0"/>
              <a:t>Non-retaliation &amp; Non-intimidation Policy for reporting concerns</a:t>
            </a:r>
          </a:p>
          <a:p>
            <a:pPr marL="990600" lvl="1" indent="-533400" eaLnBrk="1" hangingPunct="1">
              <a:lnSpc>
                <a:spcPct val="80000"/>
              </a:lnSpc>
              <a:buFontTx/>
              <a:buAutoNum type="arabicPeriod"/>
              <a:defRPr/>
            </a:pPr>
            <a:r>
              <a:rPr lang="en-US" sz="1600" dirty="0"/>
              <a:t>Education and Training for the workforce</a:t>
            </a:r>
          </a:p>
          <a:p>
            <a:pPr marL="990600" lvl="1" indent="-533400" eaLnBrk="1" hangingPunct="1">
              <a:lnSpc>
                <a:spcPct val="80000"/>
              </a:lnSpc>
              <a:buFontTx/>
              <a:buAutoNum type="arabicPeriod"/>
              <a:defRPr/>
            </a:pPr>
            <a:r>
              <a:rPr lang="en-US" sz="1600" dirty="0"/>
              <a:t>Internal methods for reporting concerns and complaints</a:t>
            </a:r>
          </a:p>
          <a:p>
            <a:pPr marL="1371600" lvl="2" indent="-457200" eaLnBrk="1" hangingPunct="1">
              <a:lnSpc>
                <a:spcPct val="80000"/>
              </a:lnSpc>
              <a:defRPr/>
            </a:pPr>
            <a:r>
              <a:rPr lang="en-US" sz="1600" dirty="0"/>
              <a:t>Including a way to report concerns anonymously  (Compliance Hotline: 448.6484)</a:t>
            </a:r>
          </a:p>
          <a:p>
            <a:pPr marL="990600" lvl="1" indent="-533400" eaLnBrk="1" hangingPunct="1">
              <a:lnSpc>
                <a:spcPct val="80000"/>
              </a:lnSpc>
              <a:buFontTx/>
              <a:buAutoNum type="arabicPeriod"/>
              <a:defRPr/>
            </a:pPr>
            <a:r>
              <a:rPr lang="en-US" sz="1600" dirty="0"/>
              <a:t>Internal methods for responding to concerns and complaints</a:t>
            </a:r>
          </a:p>
          <a:p>
            <a:pPr marL="990600" lvl="1" indent="-533400" eaLnBrk="1" hangingPunct="1">
              <a:lnSpc>
                <a:spcPct val="80000"/>
              </a:lnSpc>
              <a:buFontTx/>
              <a:buAutoNum type="arabicPeriod"/>
              <a:defRPr/>
            </a:pPr>
            <a:r>
              <a:rPr lang="en-US" sz="1600" dirty="0"/>
              <a:t>Internal auditing to monitor compliance</a:t>
            </a:r>
          </a:p>
          <a:p>
            <a:pPr marL="990600" lvl="1" indent="-533400" eaLnBrk="1" hangingPunct="1">
              <a:lnSpc>
                <a:spcPct val="80000"/>
              </a:lnSpc>
              <a:buFontTx/>
              <a:buAutoNum type="arabicPeriod"/>
              <a:defRPr/>
            </a:pPr>
            <a:r>
              <a:rPr lang="en-US" sz="1600" dirty="0"/>
              <a:t>Investigation and correction of identified problems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idx="4294967295"/>
          </p:nvPr>
        </p:nvSpPr>
        <p:spPr>
          <a:xfrm>
            <a:off x="457200" y="1600200"/>
            <a:ext cx="8229600" cy="4525963"/>
          </a:xfrm>
        </p:spPr>
        <p:txBody>
          <a:bodyPr>
            <a:normAutofit/>
          </a:bodyPr>
          <a:lstStyle/>
          <a:p>
            <a:pPr eaLnBrk="1" hangingPunct="1">
              <a:lnSpc>
                <a:spcPct val="90000"/>
              </a:lnSpc>
              <a:buFontTx/>
              <a:buNone/>
              <a:defRPr/>
            </a:pPr>
            <a:r>
              <a:rPr lang="en-US" sz="1400" b="1" u="sng" dirty="0"/>
              <a:t>False Claims Act (</a:t>
            </a:r>
            <a:r>
              <a:rPr lang="en-US" sz="1400" b="1" u="sng" dirty="0" err="1"/>
              <a:t>FCA</a:t>
            </a:r>
            <a:r>
              <a:rPr lang="en-US" sz="1400" b="1" u="sng" dirty="0"/>
              <a:t>)</a:t>
            </a:r>
            <a:r>
              <a:rPr lang="en-US" sz="1400" dirty="0"/>
              <a:t> – </a:t>
            </a:r>
            <a:r>
              <a:rPr lang="en-US" sz="1400" i="1" dirty="0"/>
              <a:t>Individuals and entities are prohibited from filing false or fraudulent claims for payment.</a:t>
            </a:r>
          </a:p>
          <a:p>
            <a:pPr eaLnBrk="1" hangingPunct="1">
              <a:lnSpc>
                <a:spcPct val="90000"/>
              </a:lnSpc>
              <a:buFontTx/>
              <a:buNone/>
              <a:defRPr/>
            </a:pPr>
            <a:endParaRPr lang="en-US" sz="1400" i="1" dirty="0"/>
          </a:p>
          <a:p>
            <a:pPr lvl="1" eaLnBrk="1" hangingPunct="1">
              <a:lnSpc>
                <a:spcPct val="90000"/>
              </a:lnSpc>
              <a:defRPr/>
            </a:pPr>
            <a:r>
              <a:rPr lang="en-US" sz="1400" u="sng" dirty="0"/>
              <a:t>Federal Level</a:t>
            </a:r>
            <a:r>
              <a:rPr lang="en-US" sz="1400" dirty="0"/>
              <a:t> - Imposes penalties and fines on individuals and entities that file false or fraudulent claims for payment from Medicare, Medicaid or other federal health programs. </a:t>
            </a:r>
          </a:p>
          <a:p>
            <a:pPr lvl="2" eaLnBrk="1" hangingPunct="1">
              <a:lnSpc>
                <a:spcPct val="90000"/>
              </a:lnSpc>
              <a:defRPr/>
            </a:pPr>
            <a:r>
              <a:rPr lang="en-US" sz="1400" dirty="0"/>
              <a:t>Allows private individuals to file lawsuits in federal court, just as if they were federal prosecutors. If the suit eventually concludes with payments back to the government, the person who started the case can recover a percent of what the court awarded.</a:t>
            </a:r>
          </a:p>
          <a:p>
            <a:pPr lvl="2" eaLnBrk="1" hangingPunct="1">
              <a:lnSpc>
                <a:spcPct val="90000"/>
              </a:lnSpc>
              <a:defRPr/>
            </a:pPr>
            <a:r>
              <a:rPr lang="en-US" sz="1400" dirty="0"/>
              <a:t>Fines and penalties for violating the </a:t>
            </a:r>
            <a:r>
              <a:rPr lang="en-US" sz="1400" dirty="0" err="1"/>
              <a:t>FCA</a:t>
            </a:r>
            <a:r>
              <a:rPr lang="en-US" sz="1400" dirty="0"/>
              <a:t> are very high.</a:t>
            </a:r>
          </a:p>
          <a:p>
            <a:pPr lvl="2" eaLnBrk="1" hangingPunct="1">
              <a:lnSpc>
                <a:spcPct val="90000"/>
              </a:lnSpc>
              <a:defRPr/>
            </a:pPr>
            <a:endParaRPr lang="en-US" sz="1400" dirty="0"/>
          </a:p>
          <a:p>
            <a:pPr lvl="1" eaLnBrk="1" hangingPunct="1">
              <a:lnSpc>
                <a:spcPct val="90000"/>
              </a:lnSpc>
              <a:defRPr/>
            </a:pPr>
            <a:r>
              <a:rPr lang="en-US" sz="1400" u="sng" dirty="0" err="1"/>
              <a:t>NYS</a:t>
            </a:r>
            <a:r>
              <a:rPr lang="en-US" sz="1400" u="sng" dirty="0"/>
              <a:t> Level</a:t>
            </a:r>
            <a:r>
              <a:rPr lang="en-US" sz="1400" dirty="0"/>
              <a:t> - Imposes penalties and fines on individuals and entities that file false claims for payment from any state or local government program, including Medicaid. </a:t>
            </a:r>
          </a:p>
          <a:p>
            <a:pPr lvl="2" eaLnBrk="1" hangingPunct="1">
              <a:lnSpc>
                <a:spcPct val="90000"/>
              </a:lnSpc>
              <a:defRPr/>
            </a:pPr>
            <a:r>
              <a:rPr lang="en-US" sz="1400" dirty="0"/>
              <a:t>Some of the laws apply to people who receive false services (i.e. patients) and some apply to people to bill false services (i.e. hospitals, physicians, diagnostic centers). </a:t>
            </a:r>
          </a:p>
        </p:txBody>
      </p:sp>
      <p:sp>
        <p:nvSpPr>
          <p:cNvPr id="4" name="Rectangle 2"/>
          <p:cNvSpPr txBox="1">
            <a:spLocks noChangeArrowheads="1"/>
          </p:cNvSpPr>
          <p:nvPr/>
        </p:nvSpPr>
        <p:spPr>
          <a:xfrm>
            <a:off x="0" y="274638"/>
            <a:ext cx="9144000" cy="1173162"/>
          </a:xfrm>
          <a:prstGeom prst="rect">
            <a:avLst/>
          </a:prstGeom>
        </p:spPr>
        <p:txBody>
          <a:bodyPr vert="horz" lIns="91440" tIns="45720" rIns="91440" bIns="45720" rtlCol="0" anchor="t">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pc="-300"/>
              <a:t>HIGH PROFILE LAWS YOU SHOULD BE AWARE OF</a:t>
            </a:r>
            <a:endParaRPr lang="en-US" altLang="en-US" spc="-300"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idx="4294967295"/>
          </p:nvPr>
        </p:nvSpPr>
        <p:spPr>
          <a:xfrm>
            <a:off x="0" y="274638"/>
            <a:ext cx="9144000" cy="1173162"/>
          </a:xfrm>
        </p:spPr>
        <p:txBody>
          <a:bodyPr anchor="t">
            <a:normAutofit fontScale="90000"/>
          </a:bodyPr>
          <a:lstStyle/>
          <a:p>
            <a:pPr eaLnBrk="1" hangingPunct="1"/>
            <a:r>
              <a:rPr lang="en-US" altLang="en-US" spc="-300" dirty="0"/>
              <a:t>HIGH PROFILE LAWS YOU SHOULD BE AWARE OF</a:t>
            </a:r>
          </a:p>
        </p:txBody>
      </p:sp>
      <p:sp>
        <p:nvSpPr>
          <p:cNvPr id="145411" name="Rectangle 3"/>
          <p:cNvSpPr>
            <a:spLocks noGrp="1" noChangeArrowheads="1"/>
          </p:cNvSpPr>
          <p:nvPr>
            <p:ph idx="4294967295"/>
          </p:nvPr>
        </p:nvSpPr>
        <p:spPr>
          <a:xfrm>
            <a:off x="457200" y="1295400"/>
            <a:ext cx="8229600" cy="4525963"/>
          </a:xfrm>
        </p:spPr>
        <p:txBody>
          <a:bodyPr>
            <a:noAutofit/>
          </a:bodyPr>
          <a:lstStyle/>
          <a:p>
            <a:pPr eaLnBrk="1" hangingPunct="1">
              <a:buFontTx/>
              <a:buNone/>
            </a:pPr>
            <a:r>
              <a:rPr lang="en-US" altLang="en-US" sz="1400" dirty="0"/>
              <a:t>Stark Law  - Prohibits a physician from referring patients who have Medicare or Medicaid for certain "designated health services" to an entity that a physician or an immediate family member has a "financial relationship.“</a:t>
            </a:r>
          </a:p>
          <a:p>
            <a:pPr lvl="1" eaLnBrk="1" hangingPunct="1"/>
            <a:r>
              <a:rPr lang="en-US" altLang="en-US" sz="1400" dirty="0"/>
              <a:t>Physician self-referral is the practice of a physician referring a patient to a medical facility in which he (or an immediate family member) has a financial interest, be it ownership, investment, or a structured compensation arrangement. </a:t>
            </a:r>
          </a:p>
          <a:p>
            <a:pPr lvl="1" eaLnBrk="1" hangingPunct="1"/>
            <a:r>
              <a:rPr lang="en-US" altLang="en-US" sz="1400" dirty="0"/>
              <a:t>There are many exceptions.  Contact a healthcare attorney or the Compliance Office for more information on exceptions.</a:t>
            </a:r>
          </a:p>
          <a:p>
            <a:pPr lvl="1" eaLnBrk="1" hangingPunct="1"/>
            <a:r>
              <a:rPr lang="en-US" altLang="en-US" sz="1400" dirty="0"/>
              <a:t>Due to the nature of this law, a physician who cannot meet an exception commits a violation of the law simply by engaging in a prohibited referral, regardless of his or her intent or lack of knowledge of the law.</a:t>
            </a:r>
          </a:p>
          <a:p>
            <a:pPr lvl="1" eaLnBrk="1" hangingPunct="1"/>
            <a:r>
              <a:rPr lang="en-US" altLang="en-US" sz="1400" dirty="0"/>
              <a:t>There are two laws in NYS that are similar</a:t>
            </a:r>
          </a:p>
          <a:p>
            <a:pPr lvl="2" eaLnBrk="1" hangingPunct="1"/>
            <a:r>
              <a:rPr lang="en-US" altLang="en-US" sz="1400" dirty="0"/>
              <a:t>PHL Section 238-A.1(a)</a:t>
            </a:r>
          </a:p>
          <a:p>
            <a:pPr lvl="2" eaLnBrk="1" hangingPunct="1"/>
            <a:r>
              <a:rPr lang="en-US" altLang="en-US" sz="1400" dirty="0"/>
              <a:t>NYS Education Law Section 6530.18</a:t>
            </a:r>
          </a:p>
          <a:p>
            <a:pPr lvl="1" eaLnBrk="1" hangingPunct="1"/>
            <a:r>
              <a:rPr lang="en-US" altLang="en-US" sz="1400" dirty="0"/>
              <a:t>The Anti-kickback Statute is very similar to STARK.  One of the main differences is that the Anti-kickback Statute has the ability to not only impose monetary penalties but criminal penalties as well.</a:t>
            </a:r>
          </a:p>
          <a:p>
            <a:pPr lvl="1" eaLnBrk="1" hangingPunct="1">
              <a:buFontTx/>
              <a:buNone/>
            </a:pPr>
            <a:endParaRPr lang="en-US" altLang="en-US" sz="1400" dirty="0"/>
          </a:p>
          <a:p>
            <a:pPr lvl="1" algn="ctr" eaLnBrk="1" hangingPunct="1">
              <a:buFontTx/>
              <a:buNone/>
            </a:pPr>
            <a:r>
              <a:rPr lang="en-US" altLang="en-US" sz="1400" dirty="0"/>
              <a:t>Contact the Compliance Office for more information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ChangeArrowheads="1"/>
          </p:cNvSpPr>
          <p:nvPr>
            <p:ph idx="4294967295"/>
          </p:nvPr>
        </p:nvSpPr>
        <p:spPr>
          <a:xfrm>
            <a:off x="457200" y="1828800"/>
            <a:ext cx="8229600" cy="4525963"/>
          </a:xfrm>
        </p:spPr>
        <p:txBody>
          <a:bodyPr>
            <a:normAutofit/>
          </a:bodyPr>
          <a:lstStyle/>
          <a:p>
            <a:pPr eaLnBrk="1" hangingPunct="1">
              <a:buFontTx/>
              <a:buNone/>
            </a:pPr>
            <a:r>
              <a:rPr lang="en-US" altLang="en-US" sz="1400" dirty="0"/>
              <a:t>The Health Insurance Portability and Accountability Act (HIPAA)</a:t>
            </a:r>
          </a:p>
          <a:p>
            <a:pPr lvl="1" eaLnBrk="1" hangingPunct="1"/>
            <a:r>
              <a:rPr lang="en-US" altLang="en-US" sz="1400" dirty="0"/>
              <a:t>Privacy &amp; Security Rule - protects the privacy &amp; security of patient information </a:t>
            </a:r>
          </a:p>
          <a:p>
            <a:pPr lvl="1" eaLnBrk="1" hangingPunct="1"/>
            <a:r>
              <a:rPr lang="en-US" altLang="en-US" sz="1400" dirty="0"/>
              <a:t>In general, patient information may be disclosed without a patient’s authorization for:</a:t>
            </a:r>
          </a:p>
          <a:p>
            <a:pPr lvl="2" eaLnBrk="1" hangingPunct="1"/>
            <a:r>
              <a:rPr lang="en-US" altLang="en-US" sz="1400" dirty="0"/>
              <a:t>Treatment</a:t>
            </a:r>
          </a:p>
          <a:p>
            <a:pPr lvl="2" eaLnBrk="1" hangingPunct="1"/>
            <a:r>
              <a:rPr lang="en-US" altLang="en-US" sz="1400" dirty="0"/>
              <a:t>Payment </a:t>
            </a:r>
          </a:p>
          <a:p>
            <a:pPr lvl="2" eaLnBrk="1" hangingPunct="1"/>
            <a:r>
              <a:rPr lang="en-US" altLang="en-US" sz="1400" dirty="0"/>
              <a:t>Health Care Operations</a:t>
            </a:r>
          </a:p>
          <a:p>
            <a:pPr lvl="1" eaLnBrk="1" hangingPunct="1"/>
            <a:r>
              <a:rPr lang="en-US" altLang="en-US" sz="1400" dirty="0"/>
              <a:t>If the disclosure does not meet one of these 3 categories, a patient authorization is required.</a:t>
            </a:r>
          </a:p>
          <a:p>
            <a:pPr lvl="1" eaLnBrk="1" hangingPunct="1"/>
            <a:r>
              <a:rPr lang="en-US" altLang="en-US" sz="1400" dirty="0"/>
              <a:t>Violations could result in termination of privileges, legal action against the individual and the hospital, monetary fines and prosecution. </a:t>
            </a:r>
          </a:p>
          <a:p>
            <a:pPr lvl="1" eaLnBrk="1" hangingPunct="1"/>
            <a:r>
              <a:rPr lang="en-US" altLang="en-US" sz="1400" dirty="0"/>
              <a:t>Under the HITECH Act, in most instances Providers are required to notify a patient when a breach of their information has occurred.  </a:t>
            </a:r>
          </a:p>
          <a:p>
            <a:pPr lvl="2" eaLnBrk="1" hangingPunct="1"/>
            <a:r>
              <a:rPr lang="en-US" altLang="en-US" sz="1400" dirty="0"/>
              <a:t>Contact the Compliance Office right away if you believe a patient privacy or security violation has happened.</a:t>
            </a:r>
          </a:p>
        </p:txBody>
      </p:sp>
      <p:sp>
        <p:nvSpPr>
          <p:cNvPr id="4" name="Rectangle 2"/>
          <p:cNvSpPr txBox="1">
            <a:spLocks noChangeArrowheads="1"/>
          </p:cNvSpPr>
          <p:nvPr/>
        </p:nvSpPr>
        <p:spPr>
          <a:xfrm>
            <a:off x="0" y="274638"/>
            <a:ext cx="9144000" cy="1173162"/>
          </a:xfrm>
          <a:prstGeom prst="rect">
            <a:avLst/>
          </a:prstGeom>
        </p:spPr>
        <p:txBody>
          <a:bodyPr vert="horz" lIns="91440" tIns="45720" rIns="91440" bIns="45720" rtlCol="0" anchor="t">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pc="-300"/>
              <a:t>HIGH PROFILE LAWS YOU SHOULD BE AWARE OF</a:t>
            </a:r>
            <a:endParaRPr lang="en-US" altLang="en-US" spc="-300"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3"/>
          <p:cNvSpPr>
            <a:spLocks noGrp="1" noChangeArrowheads="1"/>
          </p:cNvSpPr>
          <p:nvPr>
            <p:ph idx="4294967295"/>
          </p:nvPr>
        </p:nvSpPr>
        <p:spPr>
          <a:xfrm>
            <a:off x="463062" y="1417638"/>
            <a:ext cx="8229600" cy="4525963"/>
          </a:xfrm>
        </p:spPr>
        <p:txBody>
          <a:bodyPr>
            <a:normAutofit/>
          </a:bodyPr>
          <a:lstStyle/>
          <a:p>
            <a:pPr eaLnBrk="1" hangingPunct="1">
              <a:buFontTx/>
              <a:buNone/>
            </a:pPr>
            <a:r>
              <a:rPr lang="en-US" altLang="en-US" sz="1400" dirty="0"/>
              <a:t>Use caution with electronic devices (i.e. mobile phones, pagers, laptop computers)</a:t>
            </a:r>
          </a:p>
          <a:p>
            <a:pPr eaLnBrk="1" hangingPunct="1">
              <a:buFontTx/>
              <a:buNone/>
            </a:pPr>
            <a:endParaRPr lang="en-US" altLang="en-US" sz="1400" dirty="0"/>
          </a:p>
          <a:p>
            <a:pPr eaLnBrk="1" hangingPunct="1">
              <a:buFontTx/>
              <a:buNone/>
            </a:pPr>
            <a:r>
              <a:rPr lang="en-US" altLang="en-US" sz="1400" dirty="0"/>
              <a:t>Telephones - Be aware of your surroundings (Who could be listening to your conversation?)</a:t>
            </a:r>
          </a:p>
          <a:p>
            <a:pPr eaLnBrk="1" hangingPunct="1">
              <a:buFontTx/>
              <a:buNone/>
            </a:pPr>
            <a:endParaRPr lang="en-US" altLang="en-US" sz="1400" dirty="0"/>
          </a:p>
          <a:p>
            <a:pPr eaLnBrk="1" hangingPunct="1">
              <a:buFontTx/>
              <a:buNone/>
            </a:pPr>
            <a:r>
              <a:rPr lang="en-US" altLang="en-US" sz="1400" dirty="0"/>
              <a:t>When discussing patient information use a private space, talk quietly and limit what you say. Please be aware that patients and family members can hear your conversations when you are standing at the POD areas.</a:t>
            </a:r>
          </a:p>
          <a:p>
            <a:pPr eaLnBrk="1" hangingPunct="1">
              <a:buFontTx/>
              <a:buNone/>
            </a:pPr>
            <a:endParaRPr lang="en-US" altLang="en-US" sz="1400" dirty="0"/>
          </a:p>
          <a:p>
            <a:pPr eaLnBrk="1" hangingPunct="1">
              <a:buFontTx/>
              <a:buNone/>
            </a:pPr>
            <a:r>
              <a:rPr lang="en-US" altLang="en-US" sz="1400" dirty="0"/>
              <a:t>Use private dictation rooms to help prevent unnecessary disclosures. We have Physician designated workspace on each unit for this purpose.</a:t>
            </a:r>
          </a:p>
          <a:p>
            <a:pPr eaLnBrk="1" hangingPunct="1">
              <a:buFontTx/>
              <a:buNone/>
            </a:pPr>
            <a:endParaRPr lang="en-US" altLang="en-US" sz="1400" dirty="0"/>
          </a:p>
          <a:p>
            <a:pPr eaLnBrk="1" hangingPunct="1">
              <a:buFontTx/>
              <a:buNone/>
            </a:pPr>
            <a:r>
              <a:rPr lang="en-US" altLang="en-US" sz="1400" dirty="0"/>
              <a:t>Don’t leave medical records or patient information lying out unattended or visible on a computer screen that you are not in attendance of.</a:t>
            </a:r>
          </a:p>
          <a:p>
            <a:pPr eaLnBrk="1" hangingPunct="1">
              <a:buFontTx/>
              <a:buNone/>
            </a:pPr>
            <a:endParaRPr lang="en-US" altLang="en-US" sz="1400" dirty="0"/>
          </a:p>
          <a:p>
            <a:pPr eaLnBrk="1" hangingPunct="1">
              <a:buFontTx/>
              <a:buNone/>
            </a:pPr>
            <a:r>
              <a:rPr lang="en-US" altLang="en-US" sz="1400" dirty="0"/>
              <a:t>Curtains should always be drawn while providing care to patients.</a:t>
            </a:r>
          </a:p>
        </p:txBody>
      </p:sp>
      <p:sp>
        <p:nvSpPr>
          <p:cNvPr id="5" name="Title 1"/>
          <p:cNvSpPr>
            <a:spLocks noGrp="1"/>
          </p:cNvSpPr>
          <p:nvPr>
            <p:ph type="title" idx="4294967295"/>
          </p:nvPr>
        </p:nvSpPr>
        <p:spPr>
          <a:xfrm>
            <a:off x="463062" y="152400"/>
            <a:ext cx="8229600" cy="1143000"/>
          </a:xfrm>
        </p:spPr>
        <p:txBody>
          <a:bodyPr>
            <a:normAutofit/>
          </a:bodyPr>
          <a:lstStyle/>
          <a:p>
            <a:r>
              <a:rPr lang="en-US" altLang="en-US" sz="4000" dirty="0"/>
              <a:t>HIPAA Best Practices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idx="4294967295"/>
          </p:nvPr>
        </p:nvSpPr>
        <p:spPr>
          <a:xfrm>
            <a:off x="457200" y="274638"/>
            <a:ext cx="8229600" cy="1143000"/>
          </a:xfrm>
        </p:spPr>
        <p:txBody>
          <a:bodyPr>
            <a:normAutofit/>
          </a:bodyPr>
          <a:lstStyle/>
          <a:p>
            <a:r>
              <a:rPr lang="en-US" altLang="en-US" sz="4000" dirty="0"/>
              <a:t>HIPAA Best Practices</a:t>
            </a:r>
          </a:p>
        </p:txBody>
      </p:sp>
      <p:sp>
        <p:nvSpPr>
          <p:cNvPr id="148483" name="Content Placeholder 2"/>
          <p:cNvSpPr>
            <a:spLocks noGrp="1"/>
          </p:cNvSpPr>
          <p:nvPr>
            <p:ph idx="4294967295"/>
          </p:nvPr>
        </p:nvSpPr>
        <p:spPr>
          <a:xfrm>
            <a:off x="457200" y="1600200"/>
            <a:ext cx="8229600" cy="4525963"/>
          </a:xfrm>
        </p:spPr>
        <p:txBody>
          <a:bodyPr>
            <a:normAutofit/>
          </a:bodyPr>
          <a:lstStyle/>
          <a:p>
            <a:pPr eaLnBrk="1" hangingPunct="1">
              <a:lnSpc>
                <a:spcPct val="80000"/>
              </a:lnSpc>
              <a:buFontTx/>
              <a:buNone/>
            </a:pPr>
            <a:r>
              <a:rPr lang="en-US" altLang="en-US" sz="1600" dirty="0"/>
              <a:t>Limit printing and immediately shred/destroy documents no longer needed. Please use the confidential waste bins located throughout the hospital &amp; MD Lounge.</a:t>
            </a:r>
          </a:p>
          <a:p>
            <a:pPr eaLnBrk="1" hangingPunct="1">
              <a:lnSpc>
                <a:spcPct val="80000"/>
              </a:lnSpc>
              <a:buFontTx/>
              <a:buNone/>
            </a:pPr>
            <a:endParaRPr lang="en-US" altLang="en-US" sz="1600" dirty="0"/>
          </a:p>
          <a:p>
            <a:pPr eaLnBrk="1" hangingPunct="1">
              <a:lnSpc>
                <a:spcPct val="80000"/>
              </a:lnSpc>
              <a:buFontTx/>
              <a:buNone/>
            </a:pPr>
            <a:r>
              <a:rPr lang="en-US" altLang="en-US" sz="1600" dirty="0"/>
              <a:t>Never access information concerning patients, another physician, employees, or family members unless it is needed to perform your assigned job or to provide care to the patient. </a:t>
            </a:r>
          </a:p>
          <a:p>
            <a:pPr eaLnBrk="1" hangingPunct="1">
              <a:lnSpc>
                <a:spcPct val="80000"/>
              </a:lnSpc>
              <a:buFontTx/>
              <a:buNone/>
            </a:pPr>
            <a:endParaRPr lang="en-US" altLang="en-US" sz="1600" dirty="0"/>
          </a:p>
          <a:p>
            <a:pPr eaLnBrk="1" hangingPunct="1">
              <a:lnSpc>
                <a:spcPct val="80000"/>
              </a:lnSpc>
              <a:buFontTx/>
              <a:buNone/>
            </a:pPr>
            <a:r>
              <a:rPr lang="en-US" altLang="en-US" sz="1600" dirty="0"/>
              <a:t>Feel free to ask patient’s families/friends and the patient’s roommate’s families/friends to leave before discussing information with a patient.</a:t>
            </a:r>
          </a:p>
          <a:p>
            <a:pPr eaLnBrk="1" hangingPunct="1">
              <a:lnSpc>
                <a:spcPct val="80000"/>
              </a:lnSpc>
              <a:buFontTx/>
              <a:buNone/>
            </a:pPr>
            <a:endParaRPr lang="en-US" altLang="en-US" sz="1600" dirty="0"/>
          </a:p>
          <a:p>
            <a:pPr eaLnBrk="1" hangingPunct="1">
              <a:lnSpc>
                <a:spcPct val="80000"/>
              </a:lnSpc>
              <a:buFontTx/>
              <a:buNone/>
            </a:pPr>
            <a:r>
              <a:rPr lang="en-US" altLang="en-US" sz="1600" dirty="0"/>
              <a:t>Ask patients who they would like you to talk to about their care. </a:t>
            </a:r>
          </a:p>
          <a:p>
            <a:pPr eaLnBrk="1" hangingPunct="1">
              <a:lnSpc>
                <a:spcPct val="80000"/>
              </a:lnSpc>
              <a:buFontTx/>
              <a:buNone/>
            </a:pPr>
            <a:endParaRPr lang="en-US" altLang="en-US" sz="1600" dirty="0"/>
          </a:p>
          <a:p>
            <a:pPr eaLnBrk="1" hangingPunct="1">
              <a:lnSpc>
                <a:spcPct val="80000"/>
              </a:lnSpc>
              <a:buFontTx/>
              <a:buNone/>
            </a:pPr>
            <a:r>
              <a:rPr lang="en-US" altLang="en-US" sz="1600" dirty="0"/>
              <a:t>Check the consent section of the chart for restrictions and allowable disclosures (if there is a PHI alert sticker on the chart).</a:t>
            </a:r>
          </a:p>
          <a:p>
            <a:pPr eaLnBrk="1" hangingPunct="1">
              <a:lnSpc>
                <a:spcPct val="80000"/>
              </a:lnSpc>
              <a:buFontTx/>
              <a:buNone/>
            </a:pPr>
            <a:endParaRPr lang="en-US" altLang="en-US" sz="1600" dirty="0"/>
          </a:p>
          <a:p>
            <a:pPr eaLnBrk="1" hangingPunct="1">
              <a:lnSpc>
                <a:spcPct val="80000"/>
              </a:lnSpc>
              <a:buFontTx/>
              <a:buNone/>
            </a:pPr>
            <a:r>
              <a:rPr lang="en-US" altLang="en-US" sz="1600" dirty="0"/>
              <a:t>If you’ve learned something in the course of doing your job, it should be kept confidential.</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idx="4294967295"/>
          </p:nvPr>
        </p:nvSpPr>
        <p:spPr>
          <a:xfrm>
            <a:off x="0" y="274638"/>
            <a:ext cx="9144000" cy="1173162"/>
          </a:xfrm>
        </p:spPr>
        <p:txBody>
          <a:bodyPr>
            <a:normAutofit fontScale="90000"/>
          </a:bodyPr>
          <a:lstStyle/>
          <a:p>
            <a:pPr eaLnBrk="1" hangingPunct="1"/>
            <a:r>
              <a:rPr lang="en-US" altLang="en-US" dirty="0"/>
              <a:t>ST. JOSEPH’S ACCREDITATION PROGRAM</a:t>
            </a:r>
          </a:p>
        </p:txBody>
      </p:sp>
      <p:sp>
        <p:nvSpPr>
          <p:cNvPr id="84995" name="Rectangle 3"/>
          <p:cNvSpPr>
            <a:spLocks noGrp="1" noChangeArrowheads="1"/>
          </p:cNvSpPr>
          <p:nvPr>
            <p:ph idx="4294967295"/>
          </p:nvPr>
        </p:nvSpPr>
        <p:spPr>
          <a:xfrm>
            <a:off x="457200" y="1600200"/>
            <a:ext cx="8229600" cy="4525963"/>
          </a:xfrm>
        </p:spPr>
        <p:txBody>
          <a:bodyPr>
            <a:normAutofit/>
          </a:bodyPr>
          <a:lstStyle/>
          <a:p>
            <a:pPr algn="ctr" eaLnBrk="1" hangingPunct="1">
              <a:lnSpc>
                <a:spcPct val="80000"/>
              </a:lnSpc>
              <a:buFontTx/>
              <a:buNone/>
              <a:defRPr/>
            </a:pPr>
            <a:r>
              <a:rPr lang="en-US" sz="1400" i="1" dirty="0">
                <a:solidFill>
                  <a:schemeClr val="bg1">
                    <a:lumMod val="25000"/>
                    <a:lumOff val="75000"/>
                  </a:schemeClr>
                </a:solidFill>
              </a:rPr>
              <a:t>St. Joseph's is accredited b</a:t>
            </a:r>
            <a:endParaRPr lang="en-US" sz="1400" dirty="0">
              <a:solidFill>
                <a:schemeClr val="bg1">
                  <a:lumMod val="25000"/>
                  <a:lumOff val="75000"/>
                </a:schemeClr>
              </a:solidFill>
            </a:endParaRPr>
          </a:p>
          <a:p>
            <a:pPr eaLnBrk="1" hangingPunct="1">
              <a:lnSpc>
                <a:spcPct val="80000"/>
              </a:lnSpc>
              <a:buFontTx/>
              <a:buNone/>
              <a:defRPr/>
            </a:pPr>
            <a:r>
              <a:rPr lang="en-US" sz="1400" dirty="0"/>
              <a:t>DNV Healthcare is committed to improving the quality and safety of care provided by health care organizations. </a:t>
            </a:r>
          </a:p>
          <a:p>
            <a:pPr eaLnBrk="1" hangingPunct="1">
              <a:lnSpc>
                <a:spcPct val="80000"/>
              </a:lnSpc>
              <a:buFontTx/>
              <a:buNone/>
              <a:defRPr/>
            </a:pPr>
            <a:r>
              <a:rPr lang="en-US" sz="1400" dirty="0"/>
              <a:t>Accreditation means that the Hospital has demonstrated compliance with organizational, patient care and safety standards set forth by DNV Healthcare.</a:t>
            </a:r>
          </a:p>
          <a:p>
            <a:pPr eaLnBrk="1" hangingPunct="1">
              <a:lnSpc>
                <a:spcPct val="80000"/>
              </a:lnSpc>
              <a:buFontTx/>
              <a:buNone/>
              <a:defRPr/>
            </a:pPr>
            <a:r>
              <a:rPr lang="en-US" sz="1400" dirty="0"/>
              <a:t>Accreditation with </a:t>
            </a:r>
            <a:r>
              <a:rPr lang="en-US" sz="1400" dirty="0" err="1"/>
              <a:t>DNV</a:t>
            </a:r>
            <a:r>
              <a:rPr lang="en-US" sz="1400" dirty="0"/>
              <a:t> standards is the foundation of St. Joseph’s quality management system. </a:t>
            </a:r>
          </a:p>
          <a:p>
            <a:pPr eaLnBrk="1" hangingPunct="1">
              <a:lnSpc>
                <a:spcPct val="80000"/>
              </a:lnSpc>
              <a:buFontTx/>
              <a:buNone/>
              <a:defRPr/>
            </a:pPr>
            <a:r>
              <a:rPr lang="en-US" sz="1400" dirty="0"/>
              <a:t>For more information about </a:t>
            </a:r>
            <a:r>
              <a:rPr lang="en-US" sz="1400" dirty="0" err="1"/>
              <a:t>DNV</a:t>
            </a:r>
            <a:r>
              <a:rPr lang="en-US" sz="1400" dirty="0"/>
              <a:t> Healthcare Inc., visit their website at </a:t>
            </a:r>
            <a:r>
              <a:rPr lang="en-US" sz="1400" b="1" dirty="0">
                <a:hlinkClick r:id="rId2"/>
              </a:rPr>
              <a:t>www.DNV.com</a:t>
            </a:r>
            <a:r>
              <a:rPr lang="en-US" sz="1400" dirty="0"/>
              <a:t> </a:t>
            </a:r>
          </a:p>
          <a:p>
            <a:pPr eaLnBrk="1" hangingPunct="1">
              <a:lnSpc>
                <a:spcPct val="80000"/>
              </a:lnSpc>
              <a:buFontTx/>
              <a:buNone/>
              <a:defRPr/>
            </a:pPr>
            <a:r>
              <a:rPr lang="en-US" sz="1400" b="1" dirty="0"/>
              <a:t>Safety or Quality Concerns?</a:t>
            </a:r>
            <a:r>
              <a:rPr lang="en-US" sz="1400" dirty="0"/>
              <a:t> If you have a concern or complaint about patient care or safety, please share this directly with those providing the care. If you are uncomfortable doing this or you do not feel that your concern has been adequately addressed, you may contact the Department Chair Person. If you continue to feel that your concern has not been adequately addressed, please contact St. Joseph's Vice President for Medical Affairs. </a:t>
            </a:r>
          </a:p>
          <a:p>
            <a:pPr lvl="1" eaLnBrk="1" hangingPunct="1">
              <a:lnSpc>
                <a:spcPct val="80000"/>
              </a:lnSpc>
              <a:defRPr/>
            </a:pPr>
            <a:r>
              <a:rPr lang="en-US" sz="1400" dirty="0"/>
              <a:t>If you are still not satisfied with the response, you may report your concern or register a complaint with the following:</a:t>
            </a:r>
          </a:p>
          <a:p>
            <a:pPr>
              <a:defRPr/>
            </a:pPr>
            <a:r>
              <a:rPr lang="en-US" sz="1400" dirty="0" err="1"/>
              <a:t>DNV</a:t>
            </a:r>
            <a:r>
              <a:rPr lang="en-US" sz="1400" dirty="0"/>
              <a:t> Healthcare Inc.</a:t>
            </a:r>
            <a:br>
              <a:rPr lang="en-US" sz="1400" dirty="0"/>
            </a:br>
            <a:r>
              <a:rPr lang="en-US" sz="1400" dirty="0"/>
              <a:t>Phone 1-866-496-9647</a:t>
            </a:r>
            <a:br>
              <a:rPr lang="en-US" sz="1400" dirty="0"/>
            </a:br>
            <a:r>
              <a:rPr lang="en-US" sz="1400" dirty="0"/>
              <a:t>E-Mail: </a:t>
            </a:r>
            <a:r>
              <a:rPr lang="en-US" sz="1400" u="sng" dirty="0">
                <a:hlinkClick r:id="rId3"/>
              </a:rPr>
              <a:t>http://dnvglhealthcare.com/patient-complaint-report</a:t>
            </a:r>
            <a:endParaRPr lang="en-US" sz="14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idx="4294967295"/>
          </p:nvPr>
        </p:nvSpPr>
        <p:spPr>
          <a:xfrm>
            <a:off x="0" y="274638"/>
            <a:ext cx="9144000" cy="1325562"/>
          </a:xfrm>
        </p:spPr>
        <p:txBody>
          <a:bodyPr>
            <a:normAutofit fontScale="90000"/>
          </a:bodyPr>
          <a:lstStyle/>
          <a:p>
            <a:pPr eaLnBrk="1" hangingPunct="1"/>
            <a:r>
              <a:rPr lang="en-US" altLang="en-US" dirty="0"/>
              <a:t>RESOURCES TO HELP NAVIGATE THE SYSTEM</a:t>
            </a:r>
          </a:p>
        </p:txBody>
      </p:sp>
      <p:sp>
        <p:nvSpPr>
          <p:cNvPr id="66563" name="Rectangle 3"/>
          <p:cNvSpPr>
            <a:spLocks noGrp="1" noChangeArrowheads="1"/>
          </p:cNvSpPr>
          <p:nvPr>
            <p:ph idx="4294967295"/>
          </p:nvPr>
        </p:nvSpPr>
        <p:spPr>
          <a:xfrm>
            <a:off x="762000" y="1905000"/>
            <a:ext cx="8229600" cy="4525963"/>
          </a:xfrm>
        </p:spPr>
        <p:txBody>
          <a:bodyPr>
            <a:normAutofit/>
          </a:bodyPr>
          <a:lstStyle/>
          <a:p>
            <a:pPr eaLnBrk="1" hangingPunct="1">
              <a:lnSpc>
                <a:spcPct val="90000"/>
              </a:lnSpc>
              <a:buFontTx/>
              <a:buNone/>
              <a:defRPr/>
            </a:pPr>
            <a:r>
              <a:rPr lang="en-US" sz="1600" dirty="0"/>
              <a:t>St.  Joseph’s Business Conduct &amp; Code of Ethics</a:t>
            </a:r>
          </a:p>
          <a:p>
            <a:pPr eaLnBrk="1" hangingPunct="1">
              <a:lnSpc>
                <a:spcPct val="90000"/>
              </a:lnSpc>
              <a:buFontTx/>
              <a:buNone/>
              <a:defRPr/>
            </a:pPr>
            <a:endParaRPr lang="en-US" sz="1600" dirty="0"/>
          </a:p>
          <a:p>
            <a:pPr eaLnBrk="1" hangingPunct="1">
              <a:lnSpc>
                <a:spcPct val="90000"/>
              </a:lnSpc>
              <a:buFontTx/>
              <a:buNone/>
              <a:defRPr/>
            </a:pPr>
            <a:r>
              <a:rPr lang="en-US" sz="1600" dirty="0"/>
              <a:t>Regina McGraw, Vice President and Chief Compliance Officer (448-6501)</a:t>
            </a:r>
          </a:p>
          <a:p>
            <a:pPr eaLnBrk="1" hangingPunct="1">
              <a:lnSpc>
                <a:spcPct val="90000"/>
              </a:lnSpc>
              <a:buFontTx/>
              <a:buNone/>
              <a:defRPr/>
            </a:pPr>
            <a:endParaRPr lang="en-US" sz="1600" dirty="0"/>
          </a:p>
          <a:p>
            <a:pPr eaLnBrk="1" hangingPunct="1">
              <a:lnSpc>
                <a:spcPct val="90000"/>
              </a:lnSpc>
              <a:buFontTx/>
              <a:buNone/>
              <a:defRPr/>
            </a:pPr>
            <a:r>
              <a:rPr lang="en-US" sz="1600" dirty="0"/>
              <a:t>Compliance Office (448-5756)</a:t>
            </a:r>
          </a:p>
          <a:p>
            <a:pPr eaLnBrk="1" hangingPunct="1">
              <a:lnSpc>
                <a:spcPct val="90000"/>
              </a:lnSpc>
              <a:buFontTx/>
              <a:buNone/>
              <a:defRPr/>
            </a:pPr>
            <a:endParaRPr lang="en-US" sz="1600" dirty="0"/>
          </a:p>
          <a:p>
            <a:pPr eaLnBrk="1" hangingPunct="1">
              <a:lnSpc>
                <a:spcPct val="90000"/>
              </a:lnSpc>
              <a:buFontTx/>
              <a:buNone/>
              <a:defRPr/>
            </a:pPr>
            <a:r>
              <a:rPr lang="en-US" sz="1600" dirty="0"/>
              <a:t>Policies and Procedures</a:t>
            </a:r>
          </a:p>
          <a:p>
            <a:pPr lvl="1" eaLnBrk="1" hangingPunct="1">
              <a:lnSpc>
                <a:spcPct val="90000"/>
              </a:lnSpc>
              <a:defRPr/>
            </a:pPr>
            <a:r>
              <a:rPr lang="en-US" sz="1600" dirty="0"/>
              <a:t>Medical Staff Conflict of Interest Policy</a:t>
            </a:r>
          </a:p>
          <a:p>
            <a:pPr lvl="1" eaLnBrk="1" hangingPunct="1">
              <a:lnSpc>
                <a:spcPct val="90000"/>
              </a:lnSpc>
              <a:defRPr/>
            </a:pPr>
            <a:endParaRPr lang="en-US" sz="1600" dirty="0"/>
          </a:p>
          <a:p>
            <a:pPr eaLnBrk="1" hangingPunct="1">
              <a:lnSpc>
                <a:spcPct val="90000"/>
              </a:lnSpc>
              <a:buFontTx/>
              <a:buNone/>
              <a:defRPr/>
            </a:pPr>
            <a:r>
              <a:rPr lang="en-US" sz="1600" dirty="0"/>
              <a:t>Hospital Intranet </a:t>
            </a:r>
          </a:p>
          <a:p>
            <a:pPr lvl="1" eaLnBrk="1" hangingPunct="1">
              <a:lnSpc>
                <a:spcPct val="90000"/>
              </a:lnSpc>
              <a:defRPr/>
            </a:pPr>
            <a:r>
              <a:rPr lang="en-US" sz="1600" dirty="0"/>
              <a:t>Corporate Compliance Website</a:t>
            </a:r>
          </a:p>
          <a:p>
            <a:pPr lvl="1" eaLnBrk="1" hangingPunct="1">
              <a:lnSpc>
                <a:spcPct val="90000"/>
              </a:lnSpc>
              <a:defRPr/>
            </a:pPr>
            <a:endParaRPr lang="en-US" sz="1600" dirty="0"/>
          </a:p>
          <a:p>
            <a:pPr eaLnBrk="1" hangingPunct="1">
              <a:lnSpc>
                <a:spcPct val="90000"/>
              </a:lnSpc>
              <a:buFontTx/>
              <a:buNone/>
              <a:defRPr/>
            </a:pPr>
            <a:r>
              <a:rPr lang="en-US" sz="1600" dirty="0"/>
              <a:t>Hospital Internet</a:t>
            </a:r>
          </a:p>
          <a:p>
            <a:pPr lvl="1" eaLnBrk="1" hangingPunct="1">
              <a:lnSpc>
                <a:spcPct val="90000"/>
              </a:lnSpc>
              <a:defRPr/>
            </a:pPr>
            <a:r>
              <a:rPr lang="en-US" sz="1600" dirty="0"/>
              <a:t>Compliance Webpage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idx="4294967295"/>
          </p:nvPr>
        </p:nvSpPr>
        <p:spPr>
          <a:xfrm>
            <a:off x="0" y="274638"/>
            <a:ext cx="9144000" cy="1096962"/>
          </a:xfrm>
        </p:spPr>
        <p:txBody>
          <a:bodyPr>
            <a:normAutofit fontScale="90000"/>
          </a:bodyPr>
          <a:lstStyle/>
          <a:p>
            <a:pPr eaLnBrk="1" hangingPunct="1"/>
            <a:r>
              <a:rPr lang="en-US" altLang="en-US" dirty="0"/>
              <a:t>CONTACTING THE </a:t>
            </a:r>
            <a:br>
              <a:rPr lang="en-US" altLang="en-US" dirty="0"/>
            </a:br>
            <a:r>
              <a:rPr lang="en-US" altLang="en-US" dirty="0"/>
              <a:t>COMPLIANCE OFFICE</a:t>
            </a:r>
          </a:p>
        </p:txBody>
      </p:sp>
      <p:sp>
        <p:nvSpPr>
          <p:cNvPr id="151555" name="Rectangle 3"/>
          <p:cNvSpPr>
            <a:spLocks noGrp="1" noChangeArrowheads="1"/>
          </p:cNvSpPr>
          <p:nvPr>
            <p:ph idx="4294967295"/>
          </p:nvPr>
        </p:nvSpPr>
        <p:spPr>
          <a:xfrm>
            <a:off x="457200" y="2209800"/>
            <a:ext cx="8229600" cy="4525963"/>
          </a:xfrm>
        </p:spPr>
        <p:txBody>
          <a:bodyPr>
            <a:normAutofit/>
          </a:bodyPr>
          <a:lstStyle/>
          <a:p>
            <a:pPr eaLnBrk="1" hangingPunct="1">
              <a:lnSpc>
                <a:spcPct val="80000"/>
              </a:lnSpc>
              <a:buFontTx/>
              <a:buNone/>
            </a:pPr>
            <a:r>
              <a:rPr lang="en-US" altLang="en-US" sz="1600" dirty="0"/>
              <a:t>The Compliance Office is located on the Hospital’s main campus, 201 Prospect Ave., 2nd Floor, offices 214-216.  You can reach the Compliance Officer (Amy Rhone) in the following ways: </a:t>
            </a:r>
          </a:p>
          <a:p>
            <a:pPr lvl="1" eaLnBrk="1" hangingPunct="1">
              <a:lnSpc>
                <a:spcPct val="80000"/>
              </a:lnSpc>
            </a:pPr>
            <a:r>
              <a:rPr lang="en-US" altLang="en-US" sz="1600" dirty="0"/>
              <a:t>Email:  </a:t>
            </a:r>
            <a:r>
              <a:rPr lang="en-US" altLang="en-US" sz="1600" dirty="0">
                <a:hlinkClick r:id="rId2"/>
              </a:rPr>
              <a:t>amy.rhone@sjhsyr.org</a:t>
            </a:r>
            <a:r>
              <a:rPr lang="en-US" altLang="en-US" sz="1600" dirty="0"/>
              <a:t> </a:t>
            </a:r>
          </a:p>
          <a:p>
            <a:pPr lvl="1" eaLnBrk="1" hangingPunct="1">
              <a:lnSpc>
                <a:spcPct val="80000"/>
              </a:lnSpc>
            </a:pPr>
            <a:r>
              <a:rPr lang="en-US" altLang="en-US" sz="1600" dirty="0"/>
              <a:t>Telephone: 448-6501 </a:t>
            </a:r>
          </a:p>
          <a:p>
            <a:pPr lvl="1" eaLnBrk="1" hangingPunct="1">
              <a:lnSpc>
                <a:spcPct val="80000"/>
              </a:lnSpc>
            </a:pPr>
            <a:r>
              <a:rPr lang="en-US" altLang="en-US" sz="1600" dirty="0"/>
              <a:t>Hotline # (anonymous way to report concerns): 448-6484 </a:t>
            </a:r>
          </a:p>
          <a:p>
            <a:pPr lvl="1" eaLnBrk="1" hangingPunct="1">
              <a:lnSpc>
                <a:spcPct val="80000"/>
              </a:lnSpc>
            </a:pPr>
            <a:r>
              <a:rPr lang="en-US" altLang="en-US" sz="1600" dirty="0"/>
              <a:t>Write a letter</a:t>
            </a:r>
          </a:p>
          <a:p>
            <a:pPr lvl="1" eaLnBrk="1" hangingPunct="1">
              <a:lnSpc>
                <a:spcPct val="80000"/>
              </a:lnSpc>
            </a:pPr>
            <a:r>
              <a:rPr lang="en-US" altLang="en-US" sz="1600" dirty="0"/>
              <a:t>Complete a Corporate Compliance Notification Form (#11607).  </a:t>
            </a:r>
          </a:p>
          <a:p>
            <a:pPr lvl="1" eaLnBrk="1" hangingPunct="1">
              <a:lnSpc>
                <a:spcPct val="80000"/>
              </a:lnSpc>
            </a:pPr>
            <a:r>
              <a:rPr lang="en-US" altLang="en-US" sz="1600" dirty="0"/>
              <a:t>Stop by the office and talk in person.  Office is open Monday – Friday from 0730 – 1630.  </a:t>
            </a:r>
          </a:p>
          <a:p>
            <a:pPr lvl="1" eaLnBrk="1" hangingPunct="1">
              <a:lnSpc>
                <a:spcPct val="80000"/>
              </a:lnSpc>
            </a:pPr>
            <a:r>
              <a:rPr lang="en-US" altLang="en-US" sz="1600" dirty="0"/>
              <a:t>After hour appointments are available upon request.</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idx="4294967295"/>
          </p:nvPr>
        </p:nvSpPr>
        <p:spPr>
          <a:xfrm>
            <a:off x="0" y="533400"/>
            <a:ext cx="9144000" cy="1173162"/>
          </a:xfrm>
        </p:spPr>
        <p:txBody>
          <a:bodyPr>
            <a:normAutofit fontScale="90000"/>
          </a:bodyPr>
          <a:lstStyle/>
          <a:p>
            <a:r>
              <a:rPr lang="en-US" altLang="en-US" dirty="0"/>
              <a:t>We Are Committed to Those That Report Concerns</a:t>
            </a:r>
          </a:p>
        </p:txBody>
      </p:sp>
      <p:sp>
        <p:nvSpPr>
          <p:cNvPr id="3" name="Content Placeholder 2"/>
          <p:cNvSpPr>
            <a:spLocks noGrp="1"/>
          </p:cNvSpPr>
          <p:nvPr>
            <p:ph idx="4294967295"/>
          </p:nvPr>
        </p:nvSpPr>
        <p:spPr>
          <a:xfrm>
            <a:off x="457200" y="2027237"/>
            <a:ext cx="8229600" cy="4525963"/>
          </a:xfrm>
        </p:spPr>
        <p:txBody>
          <a:bodyPr>
            <a:normAutofit/>
          </a:bodyPr>
          <a:lstStyle/>
          <a:p>
            <a:pPr>
              <a:defRPr/>
            </a:pPr>
            <a:r>
              <a:rPr lang="en-US" sz="1400" dirty="0"/>
              <a:t>You are </a:t>
            </a:r>
            <a:r>
              <a:rPr lang="en-US" sz="1400" i="1" u="sng" dirty="0"/>
              <a:t>required</a:t>
            </a:r>
            <a:r>
              <a:rPr lang="en-US" sz="1400" dirty="0"/>
              <a:t> to report concerns that you have </a:t>
            </a:r>
          </a:p>
          <a:p>
            <a:pPr lvl="1">
              <a:defRPr/>
            </a:pPr>
            <a:r>
              <a:rPr lang="en-US" sz="1400" dirty="0"/>
              <a:t>You are the front line of defense. We need you to tell us what is not working right or when something goes wrong.  </a:t>
            </a:r>
          </a:p>
          <a:p>
            <a:pPr>
              <a:defRPr/>
            </a:pPr>
            <a:r>
              <a:rPr lang="en-US" sz="1400" dirty="0"/>
              <a:t>For more information, or to talk about a concern, contact the Chief Compliance Officer (Regina McGraw, 448-6501)</a:t>
            </a:r>
          </a:p>
          <a:p>
            <a:pPr>
              <a:defRPr/>
            </a:pPr>
            <a:r>
              <a:rPr lang="en-US" sz="1400" dirty="0"/>
              <a:t>Other individuals to address concerns to:</a:t>
            </a:r>
          </a:p>
          <a:p>
            <a:pPr lvl="1">
              <a:defRPr/>
            </a:pPr>
            <a:r>
              <a:rPr lang="en-US" sz="1400" dirty="0"/>
              <a:t>The Department Chairman; or</a:t>
            </a:r>
          </a:p>
          <a:p>
            <a:pPr lvl="1">
              <a:defRPr/>
            </a:pPr>
            <a:r>
              <a:rPr lang="en-US" sz="1400" dirty="0"/>
              <a:t>The Vice President for Medical Affairs; or</a:t>
            </a:r>
          </a:p>
          <a:p>
            <a:pPr lvl="1">
              <a:defRPr/>
            </a:pPr>
            <a:r>
              <a:rPr lang="en-US" sz="1400" dirty="0"/>
              <a:t>The Medical Staff Director for Corporate Compliance (Vice President for the Medical Staff)</a:t>
            </a:r>
          </a:p>
          <a:p>
            <a:pPr>
              <a:defRPr/>
            </a:pPr>
            <a:r>
              <a:rPr lang="en-US" sz="1400" dirty="0"/>
              <a:t>To report a concern confidentially or anonymously</a:t>
            </a:r>
          </a:p>
          <a:p>
            <a:pPr lvl="1">
              <a:defRPr/>
            </a:pPr>
            <a:r>
              <a:rPr lang="en-US" sz="1400" dirty="0"/>
              <a:t>Corporate Compliance Hotline: 448-6484</a:t>
            </a:r>
          </a:p>
          <a:p>
            <a:pPr lvl="1">
              <a:defRPr/>
            </a:pPr>
            <a:r>
              <a:rPr lang="en-US" sz="1400" dirty="0"/>
              <a:t>You cannot be punished or intimidated when you report a concern in good faith.</a:t>
            </a:r>
          </a:p>
          <a:p>
            <a:pPr lvl="1">
              <a:defRPr/>
            </a:pPr>
            <a:r>
              <a:rPr lang="en-US" sz="1400" dirty="0"/>
              <a:t>If you think you are being retaliated against for reporting a concern, contact the Compliance Office.</a:t>
            </a:r>
          </a:p>
          <a:p>
            <a:pPr lvl="1" algn="ctr">
              <a:buFontTx/>
              <a:buNone/>
              <a:defRPr/>
            </a:pPr>
            <a:r>
              <a:rPr lang="en-US" sz="1400" dirty="0"/>
              <a:t>“Do The Right Thing EVERY TIME”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4294967295"/>
          </p:nvPr>
        </p:nvSpPr>
        <p:spPr>
          <a:xfrm>
            <a:off x="568911" y="1869541"/>
            <a:ext cx="8229600" cy="4960938"/>
          </a:xfrm>
        </p:spPr>
        <p:txBody>
          <a:bodyPr>
            <a:normAutofit/>
          </a:bodyPr>
          <a:lstStyle/>
          <a:p>
            <a:pPr marL="0" indent="0">
              <a:buNone/>
            </a:pPr>
            <a:r>
              <a:rPr lang="en-US" sz="1400" b="1" dirty="0"/>
              <a:t>Professionalism</a:t>
            </a:r>
          </a:p>
          <a:p>
            <a:pPr marL="0" indent="0">
              <a:buNone/>
            </a:pPr>
            <a:endParaRPr lang="en-US" sz="1400" dirty="0"/>
          </a:p>
          <a:p>
            <a:pPr marL="0" indent="0">
              <a:buNone/>
            </a:pPr>
            <a:r>
              <a:rPr lang="en-US" sz="1400" b="1" dirty="0"/>
              <a:t>Medical Staff Code of Professional Behavior</a:t>
            </a:r>
          </a:p>
          <a:p>
            <a:r>
              <a:rPr lang="en-US" sz="1400" dirty="0"/>
              <a:t>In order to promote and support the mission and values of St. Joseph’s Health, all members of the St. Joseph’s community are expected to maintain the highest level of professional behavior, ethics, integrity and honesty, regardless of position or status. It is the policy of the Medical Staff that all credentialed medical providers shall conduct themselves in a professional and cooperative manner, and shall not engage in disruptive behavior. Disruptive behavior has a negative impact on the quality of patient care, as safety thrives in an environment that values and promotes cooperation and respect for others.</a:t>
            </a:r>
          </a:p>
          <a:p>
            <a:pPr marL="0" indent="0">
              <a:buNone/>
            </a:pPr>
            <a:r>
              <a:rPr lang="en-US" sz="1400" dirty="0"/>
              <a:t> </a:t>
            </a:r>
          </a:p>
          <a:p>
            <a:pPr marL="0" indent="0">
              <a:buNone/>
            </a:pPr>
            <a:r>
              <a:rPr lang="en-US" sz="1400" b="1" dirty="0"/>
              <a:t>Ethical and Religious Directives for Catholic Health Care Services</a:t>
            </a:r>
          </a:p>
          <a:p>
            <a:r>
              <a:rPr lang="en-US" sz="1400" dirty="0"/>
              <a:t>St. Joseph’s Health, as a Catholic Health care provider and regional health ministry, abides by the Ethical and Religious Directives for catholic Health Care Services.  In order to support our mission, values and catholic identity, all members of the St. Joseph’s community are expected to review and abide by the ERD’s upon appointment to the medical staff.</a:t>
            </a:r>
          </a:p>
          <a:p>
            <a:pPr>
              <a:buFontTx/>
              <a:buNone/>
            </a:pPr>
            <a:endParaRPr lang="en-US" altLang="en-US" sz="1400" dirty="0"/>
          </a:p>
        </p:txBody>
      </p:sp>
      <p:sp>
        <p:nvSpPr>
          <p:cNvPr id="4099" name="Rectangle 3"/>
          <p:cNvSpPr>
            <a:spLocks noChangeArrowheads="1"/>
          </p:cNvSpPr>
          <p:nvPr/>
        </p:nvSpPr>
        <p:spPr bwMode="auto">
          <a:xfrm>
            <a:off x="533400" y="304800"/>
            <a:ext cx="8229600"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None/>
            </a:pPr>
            <a:r>
              <a:rPr lang="en-US" sz="2400" b="1" i="1" dirty="0"/>
              <a:t>Credentialed Provider Mandatory Education</a:t>
            </a:r>
            <a:endParaRPr lang="en-US" sz="2400" i="1" dirty="0"/>
          </a:p>
          <a:p>
            <a:pPr algn="ctr">
              <a:buNone/>
            </a:pPr>
            <a:r>
              <a:rPr lang="en-US" sz="1600" i="1" dirty="0"/>
              <a:t>*All credentialed providers are expected to abide by Medical Staff Rules &amp; Regulations, </a:t>
            </a:r>
          </a:p>
          <a:p>
            <a:pPr algn="ctr">
              <a:buNone/>
            </a:pPr>
            <a:r>
              <a:rPr lang="en-US" sz="1600" i="1" dirty="0"/>
              <a:t>Medical Staff Bylaws, and St. Joseph’s Hospital policy</a:t>
            </a:r>
            <a:endParaRPr lang="en-US" sz="1600"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219200"/>
            <a:ext cx="8763000" cy="3539430"/>
          </a:xfrm>
          <a:prstGeom prst="rect">
            <a:avLst/>
          </a:prstGeom>
          <a:noFill/>
        </p:spPr>
        <p:txBody>
          <a:bodyPr wrap="square">
            <a:spAutoFit/>
          </a:bodyPr>
          <a:lstStyle/>
          <a:p>
            <a:pPr marL="285750" indent="-285750" eaLnBrk="0" hangingPunct="0">
              <a:buFont typeface="Arial" panose="020B0604020202020204" pitchFamily="34" charset="0"/>
              <a:buChar char="•"/>
              <a:tabLst>
                <a:tab pos="-731838" algn="l"/>
                <a:tab pos="-457200" algn="l"/>
                <a:tab pos="0" algn="l"/>
                <a:tab pos="342900" algn="l"/>
              </a:tabLst>
              <a:defRPr/>
            </a:pPr>
            <a:r>
              <a:rPr lang="en-US" sz="1400" dirty="0">
                <a:latin typeface="+mn-lt"/>
              </a:rPr>
              <a:t>Patient Safety is the responsibility of all caregivers at St. Joseph’s Hospital Health Care System.</a:t>
            </a:r>
          </a:p>
          <a:p>
            <a:pPr marL="285750" indent="-285750" eaLnBrk="0" hangingPunct="0">
              <a:buFont typeface="Arial" panose="020B0604020202020204" pitchFamily="34" charset="0"/>
              <a:buChar char="•"/>
              <a:tabLst>
                <a:tab pos="-731838" algn="l"/>
                <a:tab pos="-457200" algn="l"/>
                <a:tab pos="0" algn="l"/>
                <a:tab pos="342900" algn="l"/>
              </a:tabLst>
              <a:defRPr/>
            </a:pPr>
            <a:r>
              <a:rPr lang="en-US" sz="1400" dirty="0">
                <a:latin typeface="+mn-lt"/>
              </a:rPr>
              <a:t>All employees, medical staff and affiliates are obligated and expected to participate in the organization-wide occurrence reporting process by reporting all actual events (and near miss events) they identify.</a:t>
            </a:r>
          </a:p>
          <a:p>
            <a:pPr marL="285750" indent="-285750" eaLnBrk="0" hangingPunct="0">
              <a:buFont typeface="Arial" panose="020B0604020202020204" pitchFamily="34" charset="0"/>
              <a:buChar char="•"/>
              <a:tabLst>
                <a:tab pos="-731838" algn="l"/>
                <a:tab pos="-457200" algn="l"/>
                <a:tab pos="0" algn="l"/>
                <a:tab pos="342900" algn="l"/>
              </a:tabLst>
              <a:defRPr/>
            </a:pPr>
            <a:r>
              <a:rPr lang="en-US" sz="1400" dirty="0">
                <a:latin typeface="+mn-lt"/>
              </a:rPr>
              <a:t>This organization is committed to a proactive, system-focused, no-blame approach to medical error reporting.</a:t>
            </a:r>
          </a:p>
          <a:p>
            <a:pPr marL="285750" indent="-285750" eaLnBrk="0" hangingPunct="0">
              <a:buFont typeface="Arial" panose="020B0604020202020204" pitchFamily="34" charset="0"/>
              <a:buChar char="•"/>
              <a:tabLst>
                <a:tab pos="-731838" algn="l"/>
                <a:tab pos="-457200" algn="l"/>
                <a:tab pos="0" algn="l"/>
                <a:tab pos="342900" algn="l"/>
              </a:tabLst>
              <a:defRPr/>
            </a:pPr>
            <a:r>
              <a:rPr lang="en-US" sz="1400" dirty="0">
                <a:latin typeface="+mn-lt"/>
              </a:rPr>
              <a:t>Every unexpected event, actual or near miss is to be reported within 24 hours regardless of whether or not there was harm or injury to the patient.  </a:t>
            </a:r>
            <a:r>
              <a:rPr lang="en-US" sz="1400" dirty="0">
                <a:latin typeface="+mn-lt"/>
                <a:hlinkClick r:id="rId2"/>
              </a:rPr>
              <a:t>Occurrence Reporting Policy</a:t>
            </a:r>
            <a:r>
              <a:rPr lang="en-US" sz="1400" dirty="0">
                <a:latin typeface="+mn-lt"/>
              </a:rPr>
              <a:t>.</a:t>
            </a:r>
          </a:p>
          <a:p>
            <a:pPr marL="285750" indent="-285750" eaLnBrk="0" hangingPunct="0">
              <a:buFont typeface="Arial" panose="020B0604020202020204" pitchFamily="34" charset="0"/>
              <a:buChar char="•"/>
              <a:tabLst>
                <a:tab pos="-731838" algn="l"/>
                <a:tab pos="-457200" algn="l"/>
                <a:tab pos="0" algn="l"/>
                <a:tab pos="342900" algn="l"/>
              </a:tabLst>
              <a:defRPr/>
            </a:pPr>
            <a:r>
              <a:rPr lang="en-US" sz="1400" dirty="0">
                <a:latin typeface="+mn-lt"/>
              </a:rPr>
              <a:t>Occurrence: An occurrence is any event that is not consistent with the routine operation of the hospital or the routine care of a particular patient.  It may be an accident or an event which has caused physical or emotional harm to a patient, or has the potential risk thereof.</a:t>
            </a:r>
          </a:p>
          <a:p>
            <a:pPr marL="285750" indent="-285750" eaLnBrk="0" hangingPunct="0">
              <a:buFont typeface="Arial" panose="020B0604020202020204" pitchFamily="34" charset="0"/>
              <a:buChar char="•"/>
              <a:tabLst>
                <a:tab pos="-731838" algn="l"/>
                <a:tab pos="-457200" algn="l"/>
                <a:tab pos="0" algn="l"/>
                <a:tab pos="342900" algn="l"/>
              </a:tabLst>
              <a:defRPr/>
            </a:pPr>
            <a:r>
              <a:rPr lang="en-US" sz="1400" dirty="0">
                <a:latin typeface="+mn-lt"/>
              </a:rPr>
              <a:t>Medical error: The failure of a planned action to be completed as intended (i.e., an error of execution) or the use of a wrong plan to achieve an aim (i.e., an error of planning)</a:t>
            </a:r>
          </a:p>
          <a:p>
            <a:pPr marL="285750" indent="-285750" eaLnBrk="0" hangingPunct="0">
              <a:buFont typeface="Arial" panose="020B0604020202020204" pitchFamily="34" charset="0"/>
              <a:buChar char="•"/>
              <a:tabLst>
                <a:tab pos="-731838" algn="l"/>
                <a:tab pos="-457200" algn="l"/>
                <a:tab pos="0" algn="l"/>
                <a:tab pos="342900" algn="l"/>
              </a:tabLst>
              <a:defRPr/>
            </a:pPr>
            <a:r>
              <a:rPr lang="en-US" sz="1400" dirty="0">
                <a:latin typeface="+mn-lt"/>
              </a:rPr>
              <a:t>Near Miss: An event that did not reach the patient.  The event almost happened but was intercepted (or caught) before it had the chance to reach the patient.  A near miss could be a warning sign of a significant system problem.</a:t>
            </a:r>
          </a:p>
          <a:p>
            <a:pPr marL="285750" indent="-285750" eaLnBrk="0" hangingPunct="0">
              <a:buFont typeface="Arial" panose="020B0604020202020204" pitchFamily="34" charset="0"/>
              <a:buChar char="•"/>
              <a:tabLst>
                <a:tab pos="-731838" algn="l"/>
                <a:tab pos="-457200" algn="l"/>
                <a:tab pos="0" algn="l"/>
                <a:tab pos="342900" algn="l"/>
              </a:tabLst>
              <a:defRPr/>
            </a:pPr>
            <a:r>
              <a:rPr lang="en-US" sz="1400" dirty="0">
                <a:latin typeface="+mn-lt"/>
              </a:rPr>
              <a:t>The electronic reporting system, MIDAS-RDE, can be accessed by all staff, employees, medical staff, and affiliates via the hospital intranet (</a:t>
            </a:r>
            <a:r>
              <a:rPr lang="en-US" sz="1400" dirty="0" err="1">
                <a:latin typeface="+mn-lt"/>
              </a:rPr>
              <a:t>SJen</a:t>
            </a:r>
            <a:r>
              <a:rPr lang="en-US" sz="1400" dirty="0">
                <a:latin typeface="+mn-lt"/>
              </a:rPr>
              <a:t> under Works Tools).  Select the appropriate QATF (Quality Assessment Tracking Form) under Risk Form and complete all fields.  </a:t>
            </a:r>
          </a:p>
        </p:txBody>
      </p:sp>
      <p:sp>
        <p:nvSpPr>
          <p:cNvPr id="6" name="Title 1"/>
          <p:cNvSpPr>
            <a:spLocks noGrp="1"/>
          </p:cNvSpPr>
          <p:nvPr>
            <p:ph type="title" idx="4294967295"/>
          </p:nvPr>
        </p:nvSpPr>
        <p:spPr>
          <a:xfrm>
            <a:off x="0" y="0"/>
            <a:ext cx="9220200" cy="1143000"/>
          </a:xfrm>
        </p:spPr>
        <p:txBody>
          <a:bodyPr>
            <a:normAutofit/>
          </a:bodyPr>
          <a:lstStyle/>
          <a:p>
            <a:r>
              <a:rPr lang="en-US" altLang="en-US" sz="4000" dirty="0"/>
              <a:t>PATIENT SAFETY &amp; RISK MANAGEMENT</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Content Placeholder 3"/>
          <p:cNvSpPr>
            <a:spLocks noGrp="1"/>
          </p:cNvSpPr>
          <p:nvPr>
            <p:ph idx="4294967295"/>
          </p:nvPr>
        </p:nvSpPr>
        <p:spPr>
          <a:xfrm>
            <a:off x="457200" y="1112837"/>
            <a:ext cx="8229600" cy="4525963"/>
          </a:xfrm>
        </p:spPr>
        <p:txBody>
          <a:bodyPr>
            <a:normAutofit/>
          </a:bodyPr>
          <a:lstStyle/>
          <a:p>
            <a:r>
              <a:rPr lang="en-US" altLang="en-US" sz="1400" dirty="0"/>
              <a:t>Immediately notify Risk Management staff at 448-5157 for any occurrence where the patient has sustained a serious injury or unexpected death.  Voice mail messages left must include: date and location of event, medical record number and a brief description of the event.  After hours, or when a Patient Safety and Risk Management staff member is not available, a cell phone number to contact the Director of Quality Resources is provided.</a:t>
            </a:r>
          </a:p>
          <a:p>
            <a:r>
              <a:rPr lang="en-US" altLang="en-US" sz="1400" dirty="0"/>
              <a:t>When an event results in harm to a patient or staff member, or a significant risk thereof, sequester all materials proximal to the event.  For any questions regarding the sequestering of evidence contact the house Administrative Coordinator.</a:t>
            </a:r>
          </a:p>
          <a:p>
            <a:r>
              <a:rPr lang="en-US" altLang="en-US" sz="1400" dirty="0"/>
              <a:t>Examples of events to report include but are not limited to:</a:t>
            </a:r>
          </a:p>
          <a:p>
            <a:pPr lvl="1"/>
            <a:r>
              <a:rPr lang="en-US" altLang="en-US" sz="1400" dirty="0"/>
              <a:t>Any treatment or procedure (including an omission or delay) for which there is an unexpected adverse outcome</a:t>
            </a:r>
          </a:p>
          <a:p>
            <a:pPr lvl="1"/>
            <a:r>
              <a:rPr lang="en-US" altLang="en-US" sz="1400" dirty="0"/>
              <a:t>Complications of diagnostic or therapeutic treatment when they occur</a:t>
            </a:r>
          </a:p>
          <a:p>
            <a:pPr lvl="1"/>
            <a:r>
              <a:rPr lang="en-US" altLang="en-US" sz="1400" dirty="0"/>
              <a:t>Unexpected death</a:t>
            </a:r>
          </a:p>
          <a:p>
            <a:pPr lvl="1"/>
            <a:r>
              <a:rPr lang="en-US" altLang="en-US" sz="1400" dirty="0"/>
              <a:t>Wrong site/wrong patient/wrong procedure events</a:t>
            </a:r>
          </a:p>
          <a:p>
            <a:pPr lvl="1"/>
            <a:r>
              <a:rPr lang="en-US" altLang="en-US" sz="1400" dirty="0"/>
              <a:t>Events occurring as a result of malfunction or failure of a medial device</a:t>
            </a:r>
          </a:p>
          <a:p>
            <a:pPr lvl="1"/>
            <a:r>
              <a:rPr lang="en-US" altLang="en-US" sz="1400" dirty="0"/>
              <a:t>Medication error</a:t>
            </a:r>
          </a:p>
          <a:p>
            <a:r>
              <a:rPr lang="en-US" altLang="en-US" sz="1400" dirty="0"/>
              <a:t>For additional specifics of events to report, see the </a:t>
            </a:r>
            <a:r>
              <a:rPr lang="en-US" altLang="en-US" sz="1400" dirty="0">
                <a:hlinkClick r:id="rId2"/>
              </a:rPr>
              <a:t>Occurrence Reporting Policy </a:t>
            </a:r>
            <a:endParaRPr lang="en-US" altLang="en-US" sz="1400" dirty="0"/>
          </a:p>
          <a:p>
            <a:pPr lvl="1"/>
            <a:endParaRPr lang="en-US" altLang="en-US" sz="1400" dirty="0"/>
          </a:p>
        </p:txBody>
      </p:sp>
      <p:sp>
        <p:nvSpPr>
          <p:cNvPr id="5" name="Title 1"/>
          <p:cNvSpPr>
            <a:spLocks noGrp="1"/>
          </p:cNvSpPr>
          <p:nvPr>
            <p:ph type="title" idx="4294967295"/>
          </p:nvPr>
        </p:nvSpPr>
        <p:spPr>
          <a:xfrm>
            <a:off x="0" y="0"/>
            <a:ext cx="9220200" cy="1143000"/>
          </a:xfrm>
        </p:spPr>
        <p:txBody>
          <a:bodyPr>
            <a:normAutofit/>
          </a:bodyPr>
          <a:lstStyle/>
          <a:p>
            <a:r>
              <a:rPr lang="en-US" altLang="en-US" sz="4000" dirty="0"/>
              <a:t>PATIENT SAFETY &amp; RISK MANAGEMENT</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Title 1"/>
          <p:cNvSpPr>
            <a:spLocks noGrp="1"/>
          </p:cNvSpPr>
          <p:nvPr>
            <p:ph type="title" idx="4294967295"/>
          </p:nvPr>
        </p:nvSpPr>
        <p:spPr>
          <a:xfrm>
            <a:off x="0" y="0"/>
            <a:ext cx="9220200" cy="1143000"/>
          </a:xfrm>
        </p:spPr>
        <p:txBody>
          <a:bodyPr>
            <a:normAutofit/>
          </a:bodyPr>
          <a:lstStyle/>
          <a:p>
            <a:r>
              <a:rPr lang="en-US" altLang="en-US" sz="4000" dirty="0"/>
              <a:t>PATIENT SAFETY &amp; RISK MANAGEMENT</a:t>
            </a:r>
          </a:p>
        </p:txBody>
      </p:sp>
      <p:sp>
        <p:nvSpPr>
          <p:cNvPr id="155650" name="Content Placeholder 2"/>
          <p:cNvSpPr>
            <a:spLocks noGrp="1"/>
          </p:cNvSpPr>
          <p:nvPr>
            <p:ph idx="4294967295"/>
          </p:nvPr>
        </p:nvSpPr>
        <p:spPr>
          <a:xfrm>
            <a:off x="536243" y="1066800"/>
            <a:ext cx="8229600" cy="4525963"/>
          </a:xfrm>
        </p:spPr>
        <p:txBody>
          <a:bodyPr>
            <a:noAutofit/>
          </a:bodyPr>
          <a:lstStyle/>
          <a:p>
            <a:r>
              <a:rPr lang="en-US" altLang="en-US" sz="1400" dirty="0"/>
              <a:t>Narrative descriptions of the unexpected events on the QATF should: </a:t>
            </a:r>
          </a:p>
          <a:p>
            <a:pPr lvl="1"/>
            <a:r>
              <a:rPr lang="en-US" altLang="en-US" sz="1400" dirty="0"/>
              <a:t>Be objective</a:t>
            </a:r>
          </a:p>
          <a:p>
            <a:pPr lvl="1"/>
            <a:r>
              <a:rPr lang="en-US" altLang="en-US" sz="1400" dirty="0"/>
              <a:t>Be clear and concise</a:t>
            </a:r>
          </a:p>
          <a:p>
            <a:pPr lvl="1"/>
            <a:r>
              <a:rPr lang="en-US" altLang="en-US" sz="1400" dirty="0"/>
              <a:t>Avoid use of staff name(s) in narrative</a:t>
            </a:r>
          </a:p>
          <a:p>
            <a:pPr lvl="1"/>
            <a:r>
              <a:rPr lang="en-US" altLang="en-US" sz="1400" dirty="0"/>
              <a:t>State only the detailed circumstances of the event</a:t>
            </a:r>
          </a:p>
          <a:p>
            <a:r>
              <a:rPr lang="en-US" altLang="en-US" sz="1400" dirty="0"/>
              <a:t>A root cause analysis (RCA) will be conducted for events that are: </a:t>
            </a:r>
          </a:p>
          <a:p>
            <a:pPr lvl="1"/>
            <a:r>
              <a:rPr lang="en-US" altLang="en-US" sz="1400" dirty="0"/>
              <a:t>A significant near miss</a:t>
            </a:r>
          </a:p>
          <a:p>
            <a:pPr lvl="1"/>
            <a:r>
              <a:rPr lang="en-US" altLang="en-US" sz="1400" dirty="0"/>
              <a:t>A sentinel event</a:t>
            </a:r>
          </a:p>
          <a:p>
            <a:pPr lvl="1"/>
            <a:r>
              <a:rPr lang="en-US" altLang="en-US" sz="1400" dirty="0"/>
              <a:t>NYPORTS event</a:t>
            </a:r>
          </a:p>
          <a:p>
            <a:pPr lvl="1"/>
            <a:r>
              <a:rPr lang="en-US" altLang="en-US" sz="1400" dirty="0"/>
              <a:t>Never Event/Serious Reportable Event</a:t>
            </a:r>
          </a:p>
          <a:p>
            <a:pPr lvl="1"/>
            <a:r>
              <a:rPr lang="en-US" altLang="en-US" sz="1400" dirty="0"/>
              <a:t>Other significant event</a:t>
            </a:r>
          </a:p>
          <a:p>
            <a:r>
              <a:rPr lang="en-US" altLang="en-US" sz="1400" dirty="0"/>
              <a:t>Note: A single event may in fact fall into multiple categories</a:t>
            </a:r>
          </a:p>
          <a:p>
            <a:r>
              <a:rPr lang="en-US" altLang="en-US" sz="1400" dirty="0"/>
              <a:t>You may be asked to be a participant on a RCA team should a significant event occur with one of your patients or your expertise is needed in relation to an event.</a:t>
            </a:r>
          </a:p>
          <a:p>
            <a:r>
              <a:rPr lang="en-US" altLang="en-US" sz="1400" dirty="0"/>
              <a:t>For any questions or assistance please call the Patient Safety and Risk Management Service at 423-6883</a:t>
            </a:r>
          </a:p>
          <a:p>
            <a:pPr algn="ctr">
              <a:buFontTx/>
              <a:buNone/>
            </a:pPr>
            <a:r>
              <a:rPr lang="en-US" altLang="en-US" sz="1400" b="1" dirty="0"/>
              <a:t>Safety Starts with You!</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3"/>
          <p:cNvSpPr>
            <a:spLocks noGrp="1"/>
          </p:cNvSpPr>
          <p:nvPr>
            <p:ph type="title" idx="4294967295"/>
          </p:nvPr>
        </p:nvSpPr>
        <p:spPr>
          <a:xfrm>
            <a:off x="457200" y="274638"/>
            <a:ext cx="8229600" cy="1143000"/>
          </a:xfrm>
        </p:spPr>
        <p:txBody>
          <a:bodyPr/>
          <a:lstStyle/>
          <a:p>
            <a:pPr eaLnBrk="1" hangingPunct="1"/>
            <a:r>
              <a:rPr lang="en-US" altLang="en-US" dirty="0"/>
              <a:t>Falls</a:t>
            </a:r>
          </a:p>
        </p:txBody>
      </p:sp>
      <p:sp>
        <p:nvSpPr>
          <p:cNvPr id="156675" name="Content Placeholder 4"/>
          <p:cNvSpPr>
            <a:spLocks noGrp="1"/>
          </p:cNvSpPr>
          <p:nvPr>
            <p:ph idx="4294967295"/>
          </p:nvPr>
        </p:nvSpPr>
        <p:spPr>
          <a:xfrm>
            <a:off x="533400" y="1828800"/>
            <a:ext cx="8229600" cy="2811462"/>
          </a:xfrm>
        </p:spPr>
        <p:txBody>
          <a:bodyPr>
            <a:normAutofit/>
          </a:bodyPr>
          <a:lstStyle/>
          <a:p>
            <a:pPr eaLnBrk="1" hangingPunct="1"/>
            <a:r>
              <a:rPr lang="en-US" altLang="en-US" sz="1800" dirty="0"/>
              <a:t>We track &amp; monitor all patient falls and severity of injury</a:t>
            </a:r>
          </a:p>
          <a:p>
            <a:pPr eaLnBrk="1" hangingPunct="1"/>
            <a:r>
              <a:rPr lang="en-US" altLang="en-US" sz="1800" dirty="0"/>
              <a:t>Nurses assess patients fall risk daily</a:t>
            </a:r>
          </a:p>
          <a:p>
            <a:pPr eaLnBrk="1" hangingPunct="1"/>
            <a:r>
              <a:rPr lang="en-US" altLang="en-US" sz="1800" dirty="0"/>
              <a:t>Nurses required to notify MD’s when a patient falls</a:t>
            </a:r>
          </a:p>
          <a:p>
            <a:pPr eaLnBrk="1" hangingPunct="1"/>
            <a:r>
              <a:rPr lang="en-US" altLang="en-US" sz="1800" dirty="0"/>
              <a:t>MD &amp; nurse to review plan of care, medications, &amp; make adjustments as necessary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idx="4294967295"/>
          </p:nvPr>
        </p:nvSpPr>
        <p:spPr>
          <a:xfrm>
            <a:off x="457200" y="274638"/>
            <a:ext cx="8229600" cy="1143000"/>
          </a:xfrm>
        </p:spPr>
        <p:txBody>
          <a:bodyPr/>
          <a:lstStyle/>
          <a:p>
            <a:r>
              <a:rPr lang="en-US" altLang="en-US" dirty="0"/>
              <a:t>PERFORMANCE IMPROVEMENT</a:t>
            </a:r>
          </a:p>
        </p:txBody>
      </p:sp>
      <p:sp>
        <p:nvSpPr>
          <p:cNvPr id="3" name="Content Placeholder 2"/>
          <p:cNvSpPr>
            <a:spLocks noGrp="1"/>
          </p:cNvSpPr>
          <p:nvPr>
            <p:ph idx="4294967295"/>
          </p:nvPr>
        </p:nvSpPr>
        <p:spPr>
          <a:xfrm>
            <a:off x="457200" y="1524000"/>
            <a:ext cx="8229600" cy="4525963"/>
          </a:xfrm>
        </p:spPr>
        <p:txBody>
          <a:bodyPr>
            <a:noAutofit/>
          </a:bodyPr>
          <a:lstStyle/>
          <a:p>
            <a:pPr>
              <a:buFontTx/>
              <a:buNone/>
              <a:defRPr/>
            </a:pPr>
            <a:r>
              <a:rPr lang="en-US" sz="1600" dirty="0"/>
              <a:t>The Medical Quality Council membership is comprised of a physician and alternate from each of the medical services and is chaired by the Medical Director of Performance Improvement. </a:t>
            </a:r>
          </a:p>
          <a:p>
            <a:pPr>
              <a:buFontTx/>
              <a:buNone/>
              <a:defRPr/>
            </a:pPr>
            <a:endParaRPr lang="en-US" sz="1600" dirty="0"/>
          </a:p>
          <a:p>
            <a:pPr>
              <a:buFontTx/>
              <a:buNone/>
              <a:defRPr/>
            </a:pPr>
            <a:r>
              <a:rPr lang="en-US" sz="1600" dirty="0"/>
              <a:t>The committee’s function is to: </a:t>
            </a:r>
          </a:p>
          <a:p>
            <a:pPr>
              <a:defRPr/>
            </a:pPr>
            <a:r>
              <a:rPr lang="en-US" sz="1600" dirty="0"/>
              <a:t>Provide a forum for resolution of multidisciplinary patient care related issues.</a:t>
            </a:r>
          </a:p>
          <a:p>
            <a:pPr>
              <a:defRPr/>
            </a:pPr>
            <a:r>
              <a:rPr lang="en-US" sz="1600" dirty="0"/>
              <a:t>Improve the quality of care through a systems analysis approach utilizing performance improvement project team.</a:t>
            </a:r>
          </a:p>
          <a:p>
            <a:pPr>
              <a:defRPr/>
            </a:pPr>
            <a:r>
              <a:rPr lang="en-US" sz="1600" dirty="0"/>
              <a:t>Provide a forum for ongoing review of policies and procedures related to the peer review process.</a:t>
            </a:r>
          </a:p>
          <a:p>
            <a:pPr>
              <a:defRPr/>
            </a:pPr>
            <a:r>
              <a:rPr lang="en-US" sz="1600" dirty="0"/>
              <a:t>The department chairs or their designee(s) may also serve as “Chief Peer Reviewers” for their service and may refer multidisciplinary issues to the MQC for discussion and resolution (see peer review process). </a:t>
            </a:r>
          </a:p>
          <a:p>
            <a:pPr marL="0" indent="0">
              <a:buFontTx/>
              <a:buNone/>
              <a:defRPr/>
            </a:pPr>
            <a:endParaRPr lang="en-US" sz="1600" dirty="0"/>
          </a:p>
          <a:p>
            <a:pPr marL="0" indent="0">
              <a:buFontTx/>
              <a:buNone/>
              <a:defRPr/>
            </a:pPr>
            <a:r>
              <a:rPr lang="en-US" sz="1600" dirty="0"/>
              <a:t>Meetings are held no less than 9 times per year. Activities of the council are reported to the PISC, Medical Executive Committee and the Board of Trustees on a regular basis.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Title 1"/>
          <p:cNvSpPr>
            <a:spLocks noGrp="1"/>
          </p:cNvSpPr>
          <p:nvPr>
            <p:ph type="title" idx="4294967295"/>
          </p:nvPr>
        </p:nvSpPr>
        <p:spPr>
          <a:xfrm>
            <a:off x="457200" y="274638"/>
            <a:ext cx="8229600" cy="1143000"/>
          </a:xfrm>
        </p:spPr>
        <p:txBody>
          <a:bodyPr/>
          <a:lstStyle/>
          <a:p>
            <a:r>
              <a:rPr lang="en-US" altLang="en-US" dirty="0"/>
              <a:t>PERFORMANCE IMPROVEMENT</a:t>
            </a:r>
          </a:p>
        </p:txBody>
      </p:sp>
      <p:sp>
        <p:nvSpPr>
          <p:cNvPr id="3" name="Content Placeholder 2"/>
          <p:cNvSpPr>
            <a:spLocks noGrp="1"/>
          </p:cNvSpPr>
          <p:nvPr>
            <p:ph idx="4294967295"/>
          </p:nvPr>
        </p:nvSpPr>
        <p:spPr>
          <a:xfrm>
            <a:off x="457200" y="1600200"/>
            <a:ext cx="8229600" cy="4525963"/>
          </a:xfrm>
        </p:spPr>
        <p:txBody>
          <a:bodyPr>
            <a:normAutofit/>
          </a:bodyPr>
          <a:lstStyle/>
          <a:p>
            <a:pPr>
              <a:buFontTx/>
              <a:buNone/>
              <a:defRPr/>
            </a:pPr>
            <a:r>
              <a:rPr lang="en-US" sz="1600" dirty="0"/>
              <a:t> </a:t>
            </a:r>
            <a:r>
              <a:rPr lang="en-US" sz="1600" dirty="0">
                <a:solidFill>
                  <a:schemeClr val="bg1">
                    <a:lumMod val="25000"/>
                    <a:lumOff val="75000"/>
                  </a:schemeClr>
                </a:solidFill>
              </a:rPr>
              <a:t>Performance Improvement Project Teams: </a:t>
            </a:r>
            <a:r>
              <a:rPr lang="en-US" sz="1600" dirty="0"/>
              <a:t> </a:t>
            </a:r>
          </a:p>
          <a:p>
            <a:pPr>
              <a:buFontTx/>
              <a:buNone/>
              <a:defRPr/>
            </a:pPr>
            <a:r>
              <a:rPr lang="en-US" sz="1600" dirty="0"/>
              <a:t>	Multidisciplinary workgroups are convened when specific opportunities for improvement are identified for intensive assessment by the </a:t>
            </a:r>
            <a:r>
              <a:rPr lang="en-US" sz="1600" dirty="0" err="1"/>
              <a:t>PISC</a:t>
            </a:r>
            <a:r>
              <a:rPr lang="en-US" sz="1600" dirty="0"/>
              <a:t>.  Each workgroup is chaired by a physician appropriate to the project specialty and is facilitated by a Quality Improvement Advisor. Membership and frequency of meetings is determined by the focus of the initiative.</a:t>
            </a:r>
          </a:p>
          <a:p>
            <a:pPr>
              <a:buFontTx/>
              <a:buNone/>
              <a:defRPr/>
            </a:pPr>
            <a:endParaRPr lang="en-US" sz="1600" dirty="0"/>
          </a:p>
          <a:p>
            <a:pPr>
              <a:buFontTx/>
              <a:buNone/>
              <a:defRPr/>
            </a:pPr>
            <a:r>
              <a:rPr lang="en-US" sz="1600" dirty="0" err="1">
                <a:solidFill>
                  <a:schemeClr val="bg1">
                    <a:lumMod val="25000"/>
                    <a:lumOff val="75000"/>
                  </a:schemeClr>
                </a:solidFill>
              </a:rPr>
              <a:t>Pee</a:t>
            </a:r>
            <a:r>
              <a:rPr lang="en-US" sz="1600" dirty="0" err="1"/>
              <a:t>The</a:t>
            </a:r>
            <a:r>
              <a:rPr lang="en-US" sz="1600" dirty="0"/>
              <a:t> goal of the peer review process is to ensure that the hospital, through the activities of the medical staff, assesses the ongoing professional practice evaluation (OPPE) of individuals granted clinical privileges and uses the results of such assessments, when necessary, to perform focused professional practice evaluation (FPPE) and improve patient care. Peer review is conducted on an ongoing basis and reported in summary to the Medical Quality Council for review and action. The procedure for conducting a peer review of an individual case and for the collection of aggregate performance measures are described in the Medical Staff Peer Review Policy.</a:t>
            </a:r>
          </a:p>
          <a:p>
            <a:pPr>
              <a:defRPr/>
            </a:pPr>
            <a:endParaRPr lang="en-US" sz="1600"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idx="4294967295"/>
          </p:nvPr>
        </p:nvSpPr>
        <p:spPr>
          <a:xfrm>
            <a:off x="457200" y="228600"/>
            <a:ext cx="8229600" cy="1143000"/>
          </a:xfrm>
        </p:spPr>
        <p:txBody>
          <a:bodyPr/>
          <a:lstStyle/>
          <a:p>
            <a:pPr eaLnBrk="1" hangingPunct="1"/>
            <a:r>
              <a:rPr lang="en-US" altLang="en-US" sz="3600" dirty="0"/>
              <a:t>Surgical Care Improvement Project (SCIP)</a:t>
            </a:r>
          </a:p>
        </p:txBody>
      </p:sp>
      <p:sp>
        <p:nvSpPr>
          <p:cNvPr id="2051" name="Content Placeholder 2"/>
          <p:cNvSpPr>
            <a:spLocks noGrp="1"/>
          </p:cNvSpPr>
          <p:nvPr>
            <p:ph idx="4294967295"/>
          </p:nvPr>
        </p:nvSpPr>
        <p:spPr>
          <a:xfrm>
            <a:off x="457200" y="1600200"/>
            <a:ext cx="8229600" cy="4375245"/>
          </a:xfrm>
        </p:spPr>
        <p:txBody>
          <a:bodyPr rtlCol="0">
            <a:normAutofit/>
          </a:bodyPr>
          <a:lstStyle/>
          <a:p>
            <a:pPr marL="320040" indent="-320040" eaLnBrk="1" fontAlgn="auto" hangingPunct="1">
              <a:spcAft>
                <a:spcPts val="0"/>
              </a:spcAft>
              <a:buSzPct val="75000"/>
              <a:buFont typeface="Arial" pitchFamily="34" charset="0"/>
              <a:buChar char="•"/>
              <a:defRPr/>
            </a:pPr>
            <a:r>
              <a:rPr lang="en-US" sz="1400" dirty="0"/>
              <a:t>Antibiotic d/c’ d within </a:t>
            </a:r>
            <a:r>
              <a:rPr lang="en-US" sz="1400" b="1" dirty="0"/>
              <a:t>24 </a:t>
            </a:r>
            <a:r>
              <a:rPr lang="en-US" sz="1400" dirty="0"/>
              <a:t>hours (48 hours for cardiac surgery) of </a:t>
            </a:r>
            <a:r>
              <a:rPr lang="en-US" sz="1400" b="1" dirty="0"/>
              <a:t>surgery end time </a:t>
            </a:r>
            <a:r>
              <a:rPr lang="en-US" sz="1400" dirty="0"/>
              <a:t>unless documented infection/suspected infection</a:t>
            </a:r>
          </a:p>
          <a:p>
            <a:pPr marL="320040" indent="-320040" eaLnBrk="1" fontAlgn="auto" hangingPunct="1">
              <a:spcAft>
                <a:spcPts val="0"/>
              </a:spcAft>
              <a:buSzPct val="75000"/>
              <a:buFont typeface="Arial" pitchFamily="34" charset="0"/>
              <a:buChar char="•"/>
              <a:defRPr/>
            </a:pPr>
            <a:r>
              <a:rPr lang="en-US" sz="1400" dirty="0"/>
              <a:t>Reason for continuing antibiotic must be documented as an infection/suspected infection within </a:t>
            </a:r>
            <a:r>
              <a:rPr lang="en-US" sz="1400" b="1" dirty="0"/>
              <a:t>48</a:t>
            </a:r>
            <a:r>
              <a:rPr lang="en-US" sz="1400" dirty="0"/>
              <a:t> hours (72 hours for cardiac surgery). Documentation of symptoms (increased WBC, fever) are not adequate</a:t>
            </a:r>
          </a:p>
          <a:p>
            <a:pPr marL="320040" indent="-320040" eaLnBrk="1" fontAlgn="auto" hangingPunct="1">
              <a:spcAft>
                <a:spcPts val="0"/>
              </a:spcAft>
              <a:buSzPct val="75000"/>
              <a:buFont typeface="Arial" pitchFamily="34" charset="0"/>
              <a:buChar char="•"/>
              <a:defRPr/>
            </a:pPr>
            <a:r>
              <a:rPr lang="en-US" sz="1400" dirty="0"/>
              <a:t>If patient was on a beta-blocker prior to admission and does not receive a beta-blocker while in hospital, please document reason why it is being held</a:t>
            </a:r>
          </a:p>
          <a:p>
            <a:pPr marL="320040" indent="-320040" eaLnBrk="1" fontAlgn="auto" hangingPunct="1">
              <a:spcAft>
                <a:spcPts val="0"/>
              </a:spcAft>
              <a:buSzPct val="75000"/>
              <a:buFont typeface="Arial" pitchFamily="34" charset="0"/>
              <a:buChar char="•"/>
              <a:defRPr/>
            </a:pPr>
            <a:r>
              <a:rPr lang="en-US" sz="1400" dirty="0"/>
              <a:t>Must take glucose closest to 6am on POD #1/POD #2, whether before or after</a:t>
            </a:r>
          </a:p>
          <a:p>
            <a:pPr marL="320040" indent="-320040" eaLnBrk="1" fontAlgn="auto" hangingPunct="1">
              <a:spcAft>
                <a:spcPts val="0"/>
              </a:spcAft>
              <a:buSzPct val="75000"/>
              <a:buFont typeface="Arial" pitchFamily="34" charset="0"/>
              <a:buChar char="•"/>
              <a:defRPr/>
            </a:pPr>
            <a:r>
              <a:rPr lang="en-US" sz="1400" dirty="0"/>
              <a:t>Foley catheter must be removed on POD #1/POD #2. Documentation for reason for leaving catheter (i.e. please leave Foley catheter to monitor I &amp; O, monitor hematuria). Must be linked to reason (</a:t>
            </a:r>
            <a:r>
              <a:rPr lang="en-US" sz="1400" b="1" dirty="0"/>
              <a:t>Order to leave Foley is not enough</a:t>
            </a:r>
            <a:r>
              <a:rPr lang="en-US" sz="1400" dirty="0"/>
              <a:t>)</a:t>
            </a:r>
            <a:r>
              <a:rPr lang="en-US" sz="1400" b="1" dirty="0"/>
              <a:t>!</a:t>
            </a:r>
          </a:p>
          <a:p>
            <a:pPr marL="320040" indent="-320040" eaLnBrk="1" fontAlgn="auto" hangingPunct="1">
              <a:spcAft>
                <a:spcPts val="0"/>
              </a:spcAft>
              <a:buSzPct val="75000"/>
              <a:buFont typeface="Arial" pitchFamily="34" charset="0"/>
              <a:buChar char="•"/>
              <a:defRPr/>
            </a:pPr>
            <a:r>
              <a:rPr lang="en-US" sz="1400" dirty="0"/>
              <a:t>Temperature must be documented within 30 minutes prior to or 15 minutes after </a:t>
            </a:r>
            <a:r>
              <a:rPr lang="en-US" sz="1400" b="1" dirty="0"/>
              <a:t>Anesthesia End Time</a:t>
            </a:r>
          </a:p>
          <a:p>
            <a:pPr marL="320040" indent="-320040" eaLnBrk="1" fontAlgn="auto" hangingPunct="1">
              <a:spcAft>
                <a:spcPts val="0"/>
              </a:spcAft>
              <a:buSzPct val="75000"/>
              <a:buFont typeface="Arial" pitchFamily="34" charset="0"/>
              <a:buChar char="•"/>
              <a:defRPr/>
            </a:pPr>
            <a:r>
              <a:rPr lang="en-US" sz="1400" dirty="0"/>
              <a:t>Document Venous Thromboembolism Prophylaxis ordered (should be ordered within 24 hours prior to surgery to 24 hours after surgery unless contraindicated). Document contraindications (i.e. GI bleed is a contraindication to pharmacological prophylaxis)</a:t>
            </a:r>
          </a:p>
          <a:p>
            <a:pPr marL="320040" indent="-320040" eaLnBrk="1" fontAlgn="auto" hangingPunct="1">
              <a:spcAft>
                <a:spcPts val="0"/>
              </a:spcAft>
              <a:buSzPct val="75000"/>
              <a:buFont typeface="Arial" pitchFamily="34" charset="0"/>
              <a:buChar char="•"/>
              <a:defRPr/>
            </a:pPr>
            <a:r>
              <a:rPr lang="en-US" sz="1400" dirty="0"/>
              <a:t>Use of surgical progress notes will assist in meeting CMS documentation guidelines (</a:t>
            </a:r>
            <a:r>
              <a:rPr lang="en-US" sz="1400" b="1" dirty="0"/>
              <a:t>Form </a:t>
            </a:r>
            <a:r>
              <a:rPr lang="en-US" sz="1400" b="1" dirty="0">
                <a:hlinkClick r:id="rId2"/>
              </a:rPr>
              <a:t># 13530, </a:t>
            </a:r>
            <a:r>
              <a:rPr lang="en-US" sz="1400" b="1" dirty="0"/>
              <a:t>and Form # </a:t>
            </a:r>
            <a:r>
              <a:rPr lang="en-US" sz="1400" b="1" dirty="0">
                <a:hlinkClick r:id="rId3"/>
              </a:rPr>
              <a:t>13540</a:t>
            </a:r>
            <a:r>
              <a:rPr lang="en-US" sz="1400" dirty="0"/>
              <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936" y="1628448"/>
            <a:ext cx="5972175" cy="1152525"/>
          </a:xfrm>
          <a:prstGeom prst="rect">
            <a:avLst/>
          </a:prstGeom>
        </p:spPr>
      </p:pic>
      <p:sp>
        <p:nvSpPr>
          <p:cNvPr id="160770" name="Title 3"/>
          <p:cNvSpPr>
            <a:spLocks noGrp="1"/>
          </p:cNvSpPr>
          <p:nvPr>
            <p:ph type="title" idx="4294967295"/>
          </p:nvPr>
        </p:nvSpPr>
        <p:spPr>
          <a:xfrm>
            <a:off x="457200" y="274638"/>
            <a:ext cx="8229600" cy="1143000"/>
          </a:xfrm>
        </p:spPr>
        <p:txBody>
          <a:bodyPr>
            <a:normAutofit fontScale="90000"/>
          </a:bodyPr>
          <a:lstStyle/>
          <a:p>
            <a:r>
              <a:rPr lang="en-US" altLang="en-US" sz="3600" dirty="0"/>
              <a:t>Colored Bracelets to Alert Caregivers of Patient Special Needs</a:t>
            </a:r>
          </a:p>
        </p:txBody>
      </p:sp>
      <p:pic>
        <p:nvPicPr>
          <p:cNvPr id="3" name="Content Placeholder 2"/>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957190" y="3962400"/>
            <a:ext cx="6210300" cy="1095375"/>
          </a:xfrm>
        </p:spPr>
      </p:pic>
      <p:sp>
        <p:nvSpPr>
          <p:cNvPr id="160772" name="Rectangle 7"/>
          <p:cNvSpPr>
            <a:spLocks noChangeArrowheads="1"/>
          </p:cNvSpPr>
          <p:nvPr/>
        </p:nvSpPr>
        <p:spPr bwMode="auto">
          <a:xfrm>
            <a:off x="940130" y="5244444"/>
            <a:ext cx="7010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b="1" dirty="0">
                <a:cs typeface="Times New Roman" pitchFamily="18" charset="0"/>
              </a:rPr>
              <a:t>DO NOT RESUSCITATE</a:t>
            </a:r>
            <a:r>
              <a:rPr lang="en-US" altLang="en-US" sz="1400" dirty="0">
                <a:cs typeface="Times New Roman" pitchFamily="18" charset="0"/>
              </a:rPr>
              <a:t> (</a:t>
            </a:r>
            <a:r>
              <a:rPr lang="en-US" altLang="en-US" sz="1400" b="1" dirty="0">
                <a:cs typeface="Times New Roman" pitchFamily="18" charset="0"/>
              </a:rPr>
              <a:t>DNR</a:t>
            </a:r>
            <a:r>
              <a:rPr lang="en-US" altLang="en-US" sz="1400" dirty="0">
                <a:cs typeface="Times New Roman" pitchFamily="18" charset="0"/>
              </a:rPr>
              <a:t>) - Alerts the care giver that the patient has a medical order order </a:t>
            </a:r>
            <a:r>
              <a:rPr lang="en-US" altLang="en-US" sz="1400" u="sng" dirty="0">
                <a:cs typeface="Times New Roman" pitchFamily="18" charset="0"/>
              </a:rPr>
              <a:t>NOT</a:t>
            </a:r>
            <a:r>
              <a:rPr lang="en-US" altLang="en-US" sz="1400" dirty="0">
                <a:cs typeface="Times New Roman" pitchFamily="18" charset="0"/>
              </a:rPr>
              <a:t> to be resuscitated.</a:t>
            </a:r>
            <a:endParaRPr lang="en-US" altLang="en-US" sz="1400" dirty="0"/>
          </a:p>
        </p:txBody>
      </p:sp>
      <p:sp>
        <p:nvSpPr>
          <p:cNvPr id="160777" name="TextBox 11"/>
          <p:cNvSpPr txBox="1">
            <a:spLocks noChangeArrowheads="1"/>
          </p:cNvSpPr>
          <p:nvPr/>
        </p:nvSpPr>
        <p:spPr bwMode="auto">
          <a:xfrm>
            <a:off x="940130" y="2949731"/>
            <a:ext cx="7010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b="1" dirty="0">
                <a:latin typeface="Times New Roman" pitchFamily="18" charset="0"/>
                <a:ea typeface="Calibri" pitchFamily="34" charset="0"/>
                <a:cs typeface="Times New Roman" pitchFamily="18" charset="0"/>
              </a:rPr>
              <a:t>Fall Risk</a:t>
            </a:r>
            <a:r>
              <a:rPr lang="en-US" altLang="en-US" sz="1400" dirty="0">
                <a:latin typeface="Times New Roman" pitchFamily="18" charset="0"/>
                <a:ea typeface="Calibri" pitchFamily="34" charset="0"/>
                <a:cs typeface="Times New Roman" pitchFamily="18" charset="0"/>
              </a:rPr>
              <a:t>- </a:t>
            </a:r>
            <a:r>
              <a:rPr lang="en-US" sz="1400" dirty="0"/>
              <a:t>Alerts the caregiver that the patient has fallen either prior to hospitalization or during the current hospitalization. </a:t>
            </a:r>
            <a:endParaRPr lang="en-US" altLang="en-US" sz="1400" dirty="0">
              <a:ea typeface="Calibri" pitchFamily="34" charset="0"/>
              <a:cs typeface="Times New Roman" pitchFamily="18" charset="0"/>
            </a:endParaRPr>
          </a:p>
        </p:txBody>
      </p:sp>
      <p:sp>
        <p:nvSpPr>
          <p:cNvPr id="13" name="TextBox 4"/>
          <p:cNvSpPr txBox="1">
            <a:spLocks noChangeArrowheads="1"/>
          </p:cNvSpPr>
          <p:nvPr/>
        </p:nvSpPr>
        <p:spPr bwMode="auto">
          <a:xfrm>
            <a:off x="3702050" y="1600200"/>
            <a:ext cx="869950" cy="369897"/>
          </a:xfrm>
          <a:prstGeom prst="rect">
            <a:avLst/>
          </a:prstGeom>
          <a:solidFill>
            <a:srgbClr val="FFFF00"/>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dirty="0">
                <a:solidFill>
                  <a:srgbClr val="000308"/>
                </a:solidFill>
              </a:rPr>
              <a:t>Yellow</a:t>
            </a:r>
          </a:p>
        </p:txBody>
      </p:sp>
      <p:sp>
        <p:nvSpPr>
          <p:cNvPr id="14" name="TextBox 4"/>
          <p:cNvSpPr txBox="1">
            <a:spLocks noChangeArrowheads="1"/>
          </p:cNvSpPr>
          <p:nvPr/>
        </p:nvSpPr>
        <p:spPr bwMode="auto">
          <a:xfrm>
            <a:off x="3702049" y="3962400"/>
            <a:ext cx="869950" cy="369897"/>
          </a:xfrm>
          <a:prstGeom prst="rect">
            <a:avLst/>
          </a:prstGeom>
          <a:solidFill>
            <a:srgbClr val="7030A0"/>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dirty="0"/>
              <a:t>Purple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476122"/>
            <a:ext cx="6096000" cy="1266825"/>
          </a:xfrm>
          <a:prstGeom prst="rect">
            <a:avLst/>
          </a:prstGeom>
        </p:spPr>
      </p:pic>
      <p:sp>
        <p:nvSpPr>
          <p:cNvPr id="17" name="TextBox 11"/>
          <p:cNvSpPr txBox="1">
            <a:spLocks noChangeArrowheads="1"/>
          </p:cNvSpPr>
          <p:nvPr/>
        </p:nvSpPr>
        <p:spPr bwMode="auto">
          <a:xfrm>
            <a:off x="838200" y="2128184"/>
            <a:ext cx="7010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dirty="0">
                <a:latin typeface="Times New Roman" pitchFamily="18" charset="0"/>
                <a:ea typeface="Calibri" pitchFamily="34" charset="0"/>
                <a:cs typeface="Times New Roman" pitchFamily="18" charset="0"/>
              </a:rPr>
              <a:t>Limb Alert</a:t>
            </a:r>
            <a:r>
              <a:rPr lang="en-US" altLang="en-US" sz="1800" dirty="0">
                <a:latin typeface="Times New Roman" pitchFamily="18" charset="0"/>
                <a:ea typeface="Calibri" pitchFamily="34" charset="0"/>
                <a:cs typeface="Times New Roman" pitchFamily="18" charset="0"/>
              </a:rPr>
              <a:t> </a:t>
            </a:r>
            <a:r>
              <a:rPr lang="en-US" altLang="en-US" sz="1400" dirty="0">
                <a:latin typeface="Times New Roman" pitchFamily="18" charset="0"/>
                <a:ea typeface="Calibri" pitchFamily="34" charset="0"/>
                <a:cs typeface="Times New Roman" pitchFamily="18" charset="0"/>
              </a:rPr>
              <a:t>- </a:t>
            </a:r>
            <a:r>
              <a:rPr lang="en-US" sz="1400" dirty="0"/>
              <a:t>Alerts the caregiver that this particular extremity should not be used for blood pressures, IV’s, venipunctures, injections or any other procedure which might compromise the extremity. Unless a specific medical order is obtained, the extremity is not to be used. </a:t>
            </a:r>
            <a:endParaRPr lang="en-US" altLang="en-US" sz="1400" dirty="0">
              <a:ea typeface="Calibri" pitchFamily="34" charset="0"/>
              <a:cs typeface="Times New Roman" pitchFamily="18" charset="0"/>
            </a:endParaRPr>
          </a:p>
        </p:txBody>
      </p:sp>
      <p:sp>
        <p:nvSpPr>
          <p:cNvPr id="18" name="TextBox 4"/>
          <p:cNvSpPr txBox="1">
            <a:spLocks noChangeArrowheads="1"/>
          </p:cNvSpPr>
          <p:nvPr/>
        </p:nvSpPr>
        <p:spPr bwMode="auto">
          <a:xfrm>
            <a:off x="3908425" y="521131"/>
            <a:ext cx="869950" cy="369897"/>
          </a:xfrm>
          <a:prstGeom prst="rect">
            <a:avLst/>
          </a:prstGeom>
          <a:solidFill>
            <a:srgbClr val="FF99FF"/>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dirty="0">
                <a:solidFill>
                  <a:srgbClr val="000308"/>
                </a:solidFill>
              </a:rPr>
              <a:t>Pink</a:t>
            </a:r>
          </a:p>
        </p:txBody>
      </p:sp>
      <p:sp>
        <p:nvSpPr>
          <p:cNvPr id="2" name="TextBox 1"/>
          <p:cNvSpPr txBox="1"/>
          <p:nvPr/>
        </p:nvSpPr>
        <p:spPr>
          <a:xfrm>
            <a:off x="864358" y="3143847"/>
            <a:ext cx="7162800" cy="2893100"/>
          </a:xfrm>
          <a:prstGeom prst="rect">
            <a:avLst/>
          </a:prstGeom>
          <a:noFill/>
        </p:spPr>
        <p:txBody>
          <a:bodyPr wrap="square" rtlCol="0">
            <a:spAutoFit/>
          </a:bodyPr>
          <a:lstStyle/>
          <a:p>
            <a:r>
              <a:rPr lang="en-US" sz="1400" b="1" dirty="0"/>
              <a:t>Indications for a PINK bracelet include: </a:t>
            </a:r>
          </a:p>
          <a:p>
            <a:pPr marL="285750" indent="-285750">
              <a:buFont typeface="Arial" panose="020B0604020202020204" pitchFamily="34" charset="0"/>
              <a:buChar char="•"/>
            </a:pPr>
            <a:r>
              <a:rPr lang="en-US" sz="1400" dirty="0"/>
              <a:t> An invasive procedure i.e. cardiac catheterization or any interventional procedure   using a brachial approach </a:t>
            </a:r>
          </a:p>
          <a:p>
            <a:pPr marL="285750" indent="-285750">
              <a:buFont typeface="Arial" panose="020B0604020202020204" pitchFamily="34" charset="0"/>
              <a:buChar char="•"/>
            </a:pPr>
            <a:r>
              <a:rPr lang="en-US" sz="1400" dirty="0"/>
              <a:t> Post-mastectomy </a:t>
            </a:r>
          </a:p>
          <a:p>
            <a:pPr marL="285750" indent="-285750">
              <a:buFont typeface="Arial" panose="020B0604020202020204" pitchFamily="34" charset="0"/>
              <a:buChar char="•"/>
            </a:pPr>
            <a:r>
              <a:rPr lang="en-US" sz="1400" dirty="0"/>
              <a:t> Post axillary surgery </a:t>
            </a:r>
          </a:p>
          <a:p>
            <a:pPr marL="285750" indent="-285750">
              <a:buFont typeface="Arial" panose="020B0604020202020204" pitchFamily="34" charset="0"/>
              <a:buChar char="•"/>
            </a:pPr>
            <a:r>
              <a:rPr lang="en-US" sz="1400" dirty="0"/>
              <a:t> Functioning arteriovenous shunt or fistula </a:t>
            </a:r>
          </a:p>
          <a:p>
            <a:pPr marL="285750" indent="-285750">
              <a:buFont typeface="Arial" panose="020B0604020202020204" pitchFamily="34" charset="0"/>
              <a:buChar char="•"/>
            </a:pPr>
            <a:r>
              <a:rPr lang="en-US" sz="1400" dirty="0"/>
              <a:t> Paralysis </a:t>
            </a:r>
          </a:p>
          <a:p>
            <a:pPr marL="285750" indent="-285750">
              <a:buFont typeface="Arial" panose="020B0604020202020204" pitchFamily="34" charset="0"/>
              <a:buChar char="•"/>
            </a:pPr>
            <a:r>
              <a:rPr lang="en-US" sz="1400" dirty="0"/>
              <a:t> Traumatized, diseased or compromised by vascular or neurological impairment </a:t>
            </a:r>
          </a:p>
          <a:p>
            <a:pPr marL="285750" indent="-285750">
              <a:buFont typeface="Arial" panose="020B0604020202020204" pitchFamily="34" charset="0"/>
              <a:buChar char="•"/>
            </a:pPr>
            <a:r>
              <a:rPr lang="en-US" sz="1400" dirty="0"/>
              <a:t> Recent surgery, cast or bulky dressing </a:t>
            </a:r>
          </a:p>
          <a:p>
            <a:pPr marL="285750" indent="-285750">
              <a:buFont typeface="Arial" panose="020B0604020202020204" pitchFamily="34" charset="0"/>
              <a:buChar char="•"/>
            </a:pPr>
            <a:r>
              <a:rPr lang="en-US" sz="1400" dirty="0"/>
              <a:t> PICC lines </a:t>
            </a:r>
          </a:p>
          <a:p>
            <a:endParaRPr lang="en-US" sz="1400" dirty="0"/>
          </a:p>
          <a:p>
            <a:r>
              <a:rPr lang="en-US" sz="1400" b="1" dirty="0">
                <a:solidFill>
                  <a:srgbClr val="FF0000"/>
                </a:solidFill>
                <a:hlinkClick r:id="rId3"/>
              </a:rPr>
              <a:t>Click Here for the Alert Bracelets Policy</a:t>
            </a:r>
            <a:endParaRPr lang="en-US" sz="1400" b="1" dirty="0">
              <a:solidFill>
                <a:srgbClr val="FF0000"/>
              </a:solidFill>
            </a:endParaRPr>
          </a:p>
          <a:p>
            <a:endParaRPr lang="en-US" sz="1400"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3"/>
          <p:cNvSpPr>
            <a:spLocks noGrp="1"/>
          </p:cNvSpPr>
          <p:nvPr>
            <p:ph type="title" idx="4294967295"/>
          </p:nvPr>
        </p:nvSpPr>
        <p:spPr>
          <a:xfrm>
            <a:off x="457200" y="274638"/>
            <a:ext cx="8229600" cy="1143000"/>
          </a:xfrm>
        </p:spPr>
        <p:txBody>
          <a:bodyPr>
            <a:noAutofit/>
          </a:bodyPr>
          <a:lstStyle/>
          <a:p>
            <a:pPr algn="l"/>
            <a:r>
              <a:rPr lang="en-US" altLang="en-US" sz="2400" dirty="0"/>
              <a:t>AHD – Advance Health Directive </a:t>
            </a:r>
            <a:br>
              <a:rPr lang="en-US" altLang="en-US" sz="2400" dirty="0"/>
            </a:br>
            <a:r>
              <a:rPr lang="en-US" altLang="en-US" sz="2400" dirty="0"/>
              <a:t>MOLST- Medical Orders for Life Sustaining Treatment</a:t>
            </a:r>
            <a:br>
              <a:rPr lang="en-US" altLang="en-US" sz="2400" dirty="0"/>
            </a:br>
            <a:r>
              <a:rPr lang="en-US" altLang="en-US" sz="2400" dirty="0"/>
              <a:t>DNR – do not resuscitate</a:t>
            </a:r>
          </a:p>
        </p:txBody>
      </p:sp>
      <p:sp>
        <p:nvSpPr>
          <p:cNvPr id="5" name="Content Placeholder 4"/>
          <p:cNvSpPr>
            <a:spLocks noGrp="1"/>
          </p:cNvSpPr>
          <p:nvPr>
            <p:ph idx="4294967295"/>
          </p:nvPr>
        </p:nvSpPr>
        <p:spPr>
          <a:xfrm>
            <a:off x="457200" y="1447800"/>
            <a:ext cx="8229600" cy="4525963"/>
          </a:xfrm>
        </p:spPr>
        <p:txBody>
          <a:bodyPr>
            <a:normAutofit fontScale="47500" lnSpcReduction="20000"/>
          </a:bodyPr>
          <a:lstStyle/>
          <a:p>
            <a:pPr>
              <a:defRPr/>
            </a:pPr>
            <a:r>
              <a:rPr lang="en-US" dirty="0"/>
              <a:t>Consistent with our belief that competent adult patients have the primary right and responsibility for decisions concerning their health, we are obligated to institute measures to comply with their wishes for treatment choices, preferred surrogates, statements regarding wishes concerning quality of life, resuscitation or other life sustaining treatment (LST). </a:t>
            </a:r>
          </a:p>
          <a:p>
            <a:pPr>
              <a:defRPr/>
            </a:pPr>
            <a:endParaRPr lang="en-US" dirty="0"/>
          </a:p>
          <a:p>
            <a:pPr>
              <a:buFontTx/>
              <a:buNone/>
              <a:defRPr/>
            </a:pPr>
            <a:r>
              <a:rPr lang="en-US" dirty="0">
                <a:hlinkClick r:id="rId2"/>
              </a:rPr>
              <a:t>Click Here for the Advance Health Directives (AHD) policy</a:t>
            </a:r>
            <a:r>
              <a:rPr lang="en-US" dirty="0">
                <a:hlinkClick r:id="rId3" action="ppaction://hlinkfile"/>
              </a:rPr>
              <a:t>  </a:t>
            </a:r>
            <a:r>
              <a:rPr lang="en-US" dirty="0"/>
              <a:t> </a:t>
            </a:r>
          </a:p>
          <a:p>
            <a:pPr>
              <a:buFontTx/>
              <a:buNone/>
              <a:defRPr/>
            </a:pPr>
            <a:endParaRPr lang="en-US" dirty="0"/>
          </a:p>
          <a:p>
            <a:pPr>
              <a:buFontTx/>
              <a:buNone/>
              <a:defRPr/>
            </a:pPr>
            <a:r>
              <a:rPr lang="en-US" dirty="0">
                <a:hlinkClick r:id="rId4"/>
              </a:rPr>
              <a:t>Click here for the MEDICAL ORDERS FOR LIFE SUSTAINING TREATMENT (MOLST) Do Not Resuscitate (DNR) policy </a:t>
            </a:r>
            <a:endParaRPr lang="en-US" dirty="0"/>
          </a:p>
          <a:p>
            <a:pPr>
              <a:buFontTx/>
              <a:buNone/>
              <a:defRPr/>
            </a:pPr>
            <a:endParaRPr lang="en-US" dirty="0"/>
          </a:p>
          <a:p>
            <a:pPr>
              <a:defRPr/>
            </a:pPr>
            <a:r>
              <a:rPr lang="en-US" dirty="0"/>
              <a:t>Consent to the writing of a DNR order does not constitute consent to withhold or withdraw medical treatment other than CPR. Furthermore, a DNR order does not preclude an individual from requesting certain resuscitative interventions, including, but not limited to Heimlich maneuver, medication for arrhythmias, and intubation for respiratory distress.</a:t>
            </a:r>
          </a:p>
          <a:p>
            <a:pPr>
              <a:defRPr/>
            </a:pPr>
            <a:r>
              <a:rPr lang="en-US" dirty="0"/>
              <a:t>The MOLST form is a Department of Health (DOH) form, DOH-5003 6/10/Lawson Form #11004.  The original form is bright pink in color.</a:t>
            </a:r>
          </a:p>
          <a:p>
            <a:pPr>
              <a:defRPr/>
            </a:pPr>
            <a:r>
              <a:rPr lang="en-US" dirty="0"/>
              <a:t>The MOLST form is considered a Physician’s order sheet. It is completed based on the patient’s current medical condition and wishes as well as summarizing advance directives including resuscitation status as well as other orders for LST.  </a:t>
            </a:r>
          </a:p>
          <a:p>
            <a:pPr>
              <a:buFontTx/>
              <a:buNone/>
              <a:defRPr/>
            </a:pPr>
            <a:r>
              <a:rPr lang="en-US" dirty="0"/>
              <a:t>                                      </a:t>
            </a:r>
            <a:r>
              <a:rPr lang="en-US" b="1" dirty="0"/>
              <a:t>MOLST form does not always mean DNR.</a:t>
            </a:r>
          </a:p>
          <a:p>
            <a:pPr>
              <a:defRPr/>
            </a:pPr>
            <a:r>
              <a:rPr lang="en-US" dirty="0"/>
              <a:t>The MOLST form also serves as a Non-Hospital DNR and DNI order in New York State.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4294967295"/>
          </p:nvPr>
        </p:nvSpPr>
        <p:spPr>
          <a:xfrm>
            <a:off x="533400" y="533400"/>
            <a:ext cx="8229600" cy="4960938"/>
          </a:xfrm>
        </p:spPr>
        <p:txBody>
          <a:bodyPr/>
          <a:lstStyle/>
          <a:p>
            <a:pPr marL="0" indent="0">
              <a:buNone/>
            </a:pPr>
            <a:r>
              <a:rPr lang="en-US" sz="3600" dirty="0"/>
              <a:t>Professionalism - continued</a:t>
            </a:r>
          </a:p>
          <a:p>
            <a:pPr marL="0" indent="0">
              <a:buNone/>
            </a:pPr>
            <a:endParaRPr lang="en-US" sz="1600" dirty="0"/>
          </a:p>
          <a:p>
            <a:pPr marL="0" indent="0">
              <a:buNone/>
            </a:pPr>
            <a:endParaRPr lang="en-US" sz="1600" b="1" dirty="0"/>
          </a:p>
          <a:p>
            <a:pPr marL="0" indent="0">
              <a:buNone/>
            </a:pPr>
            <a:r>
              <a:rPr lang="en-US" sz="1600" b="1" dirty="0"/>
              <a:t>Sexual Harassment</a:t>
            </a:r>
            <a:endParaRPr lang="en-US" sz="1600" dirty="0"/>
          </a:p>
          <a:p>
            <a:r>
              <a:rPr lang="en-US" sz="1600" dirty="0"/>
              <a:t>All members and affiliates of the Medical Staff are responsible for assuring that the workplace is free from sexual harassment.  The hospital strongly disapproves of offensive or inappropriate sexual behavior at work.  It is expected that all members and affiliates of the Medical Staff will avoid any action or conduct that could be viewed as sexual harassment.</a:t>
            </a:r>
          </a:p>
          <a:p>
            <a:pPr marL="0" indent="0">
              <a:buNone/>
            </a:pPr>
            <a:r>
              <a:rPr lang="en-US" sz="1600" dirty="0"/>
              <a:t> </a:t>
            </a:r>
          </a:p>
          <a:p>
            <a:pPr marL="0" indent="0">
              <a:buNone/>
            </a:pPr>
            <a:r>
              <a:rPr lang="en-US" sz="1600" b="1" dirty="0"/>
              <a:t>Workplace Violence / Disruptive Behavior</a:t>
            </a:r>
            <a:endParaRPr lang="en-US" sz="1600" dirty="0"/>
          </a:p>
          <a:p>
            <a:r>
              <a:rPr lang="en-US" sz="1600" dirty="0"/>
              <a:t>NYS Labor Law Section 27- B. Workplace Violence is any physical assault, threatening behavior, or verbal abuse, occurring in the work setting. Report incidents by submitting in MIDAS, or through reporting to your Department Chair, immediate supervisor or to Corporate Compliance at 448-6484.</a:t>
            </a:r>
          </a:p>
          <a:p>
            <a:pPr>
              <a:buFontTx/>
              <a:buNone/>
            </a:pPr>
            <a:endParaRPr lang="en-US" altLang="en-US" sz="900" dirty="0"/>
          </a:p>
        </p:txBody>
      </p:sp>
    </p:spTree>
    <p:extLst>
      <p:ext uri="{BB962C8B-B14F-4D97-AF65-F5344CB8AC3E}">
        <p14:creationId xmlns:p14="http://schemas.microsoft.com/office/powerpoint/2010/main" val="416604756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idx="4294967295"/>
          </p:nvPr>
        </p:nvSpPr>
        <p:spPr>
          <a:xfrm>
            <a:off x="457200" y="274638"/>
            <a:ext cx="8229600" cy="1143000"/>
          </a:xfrm>
        </p:spPr>
        <p:txBody>
          <a:bodyPr/>
          <a:lstStyle/>
          <a:p>
            <a:r>
              <a:rPr lang="en-US" altLang="en-US" dirty="0"/>
              <a:t>AHD/MOLST/DNR</a:t>
            </a:r>
          </a:p>
        </p:txBody>
      </p:sp>
      <p:sp>
        <p:nvSpPr>
          <p:cNvPr id="3" name="Content Placeholder 2"/>
          <p:cNvSpPr>
            <a:spLocks noGrp="1"/>
          </p:cNvSpPr>
          <p:nvPr>
            <p:ph idx="4294967295"/>
          </p:nvPr>
        </p:nvSpPr>
        <p:spPr>
          <a:xfrm>
            <a:off x="457200" y="1600200"/>
            <a:ext cx="8229600" cy="4525963"/>
          </a:xfrm>
        </p:spPr>
        <p:txBody>
          <a:bodyPr>
            <a:normAutofit fontScale="47500" lnSpcReduction="20000"/>
          </a:bodyPr>
          <a:lstStyle/>
          <a:p>
            <a:pPr>
              <a:defRPr/>
            </a:pPr>
            <a:r>
              <a:rPr lang="en-US" dirty="0"/>
              <a:t>MOLST and other advance health directive documents are to be filed in the AHD SECTION of the medical record.</a:t>
            </a:r>
          </a:p>
          <a:p>
            <a:pPr>
              <a:defRPr/>
            </a:pPr>
            <a:r>
              <a:rPr lang="en-US" dirty="0"/>
              <a:t>Patients will have a BLUE DNR bracelet applied when a valid DNR order has been received. </a:t>
            </a:r>
          </a:p>
          <a:p>
            <a:pPr>
              <a:defRPr/>
            </a:pPr>
            <a:r>
              <a:rPr lang="en-US" dirty="0"/>
              <a:t>A DNR order may only be written by a licensed physician. A verbal order may be taken by an  RN, clinical affiliate or unlicensed physician (resident) and documented on the MOLST form, however this must be signed by the attending physician within 24 hours.</a:t>
            </a:r>
          </a:p>
          <a:p>
            <a:pPr>
              <a:defRPr/>
            </a:pPr>
            <a:r>
              <a:rPr lang="en-US" dirty="0"/>
              <a:t>Physician must document discussion in the medical record and complete appropriate check list.</a:t>
            </a:r>
          </a:p>
          <a:p>
            <a:pPr>
              <a:defRPr/>
            </a:pPr>
            <a:r>
              <a:rPr lang="en-US" dirty="0"/>
              <a:t>If a patient /authorized person Rescinds/REVOKES his/her consent to DNR/MOLST orders at any time by an oral or written declaration made to a physician or ANY member of the care team, or by any act evidencing intent to revoke consent:</a:t>
            </a:r>
          </a:p>
          <a:p>
            <a:pPr>
              <a:buFontTx/>
              <a:buNone/>
              <a:defRPr/>
            </a:pPr>
            <a:r>
              <a:rPr lang="en-US" dirty="0"/>
              <a:t>        1. The RN will immediately notify the attending physician, if not present, and document notification in the medical record.</a:t>
            </a:r>
          </a:p>
          <a:p>
            <a:pPr>
              <a:buFontTx/>
              <a:buNone/>
              <a:defRPr/>
            </a:pPr>
            <a:r>
              <a:rPr lang="en-US" dirty="0"/>
              <a:t>        2. The RN will remove the BLUE DNR bracelet when the attending physician has been notified.</a:t>
            </a:r>
          </a:p>
          <a:p>
            <a:pPr>
              <a:buFontTx/>
              <a:buNone/>
              <a:defRPr/>
            </a:pPr>
            <a:r>
              <a:rPr lang="en-US" dirty="0"/>
              <a:t>        3. It is the attending physician’s responsibility to provide an order to rescind/revoke the</a:t>
            </a:r>
          </a:p>
          <a:p>
            <a:pPr>
              <a:buFontTx/>
              <a:buNone/>
              <a:defRPr/>
            </a:pPr>
            <a:r>
              <a:rPr lang="en-US" dirty="0"/>
              <a:t>        DNR/MOLST order.  VOID must be written across all sections of the MOLST form and dated and    </a:t>
            </a:r>
          </a:p>
          <a:p>
            <a:pPr>
              <a:buFontTx/>
              <a:buNone/>
              <a:defRPr/>
            </a:pPr>
            <a:r>
              <a:rPr lang="en-US" dirty="0"/>
              <a:t>        initialed by health care practitioner.  </a:t>
            </a:r>
          </a:p>
          <a:p>
            <a:pPr>
              <a:buFontTx/>
              <a:buNone/>
              <a:defRPr/>
            </a:pPr>
            <a:r>
              <a:rPr lang="en-US" dirty="0"/>
              <a:t>        4.  The attending physician must amend Section F indicating either ‘form voided, new form</a:t>
            </a:r>
          </a:p>
          <a:p>
            <a:pPr>
              <a:buFontTx/>
              <a:buNone/>
              <a:defRPr/>
            </a:pPr>
            <a:r>
              <a:rPr lang="en-US" dirty="0"/>
              <a:t>        completed’ or ‘form voided, no new form’.</a:t>
            </a:r>
          </a:p>
          <a:p>
            <a:pPr>
              <a:buFontTx/>
              <a:buNone/>
              <a:defRPr/>
            </a:pPr>
            <a:endParaRPr 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3"/>
          <p:cNvSpPr>
            <a:spLocks noGrp="1"/>
          </p:cNvSpPr>
          <p:nvPr>
            <p:ph type="title" idx="4294967295"/>
          </p:nvPr>
        </p:nvSpPr>
        <p:spPr>
          <a:xfrm>
            <a:off x="457200" y="274638"/>
            <a:ext cx="8229600" cy="1143000"/>
          </a:xfrm>
        </p:spPr>
        <p:txBody>
          <a:bodyPr/>
          <a:lstStyle/>
          <a:p>
            <a:r>
              <a:rPr lang="en-US" altLang="en-US" dirty="0"/>
              <a:t>Brain Death Determination</a:t>
            </a:r>
          </a:p>
        </p:txBody>
      </p:sp>
      <p:sp>
        <p:nvSpPr>
          <p:cNvPr id="164867" name="Content Placeholder 4"/>
          <p:cNvSpPr>
            <a:spLocks noGrp="1"/>
          </p:cNvSpPr>
          <p:nvPr>
            <p:ph idx="4294967295"/>
          </p:nvPr>
        </p:nvSpPr>
        <p:spPr>
          <a:xfrm>
            <a:off x="457200" y="1600200"/>
            <a:ext cx="8229600" cy="4525963"/>
          </a:xfrm>
        </p:spPr>
        <p:txBody>
          <a:bodyPr>
            <a:normAutofit fontScale="47500" lnSpcReduction="20000"/>
          </a:bodyPr>
          <a:lstStyle/>
          <a:p>
            <a:pPr>
              <a:buFontTx/>
              <a:buNone/>
            </a:pPr>
            <a:r>
              <a:rPr lang="en-US" altLang="en-US" dirty="0"/>
              <a:t>BRAIN (NEUROLOGIC) DEATH DETERMINATION </a:t>
            </a:r>
            <a:r>
              <a:rPr lang="en-US" altLang="en-US" dirty="0">
                <a:hlinkClick r:id="rId2"/>
              </a:rPr>
              <a:t>Link to policy </a:t>
            </a:r>
            <a:endParaRPr lang="en-US" altLang="en-US" dirty="0"/>
          </a:p>
          <a:p>
            <a:pPr>
              <a:buFontTx/>
              <a:buNone/>
            </a:pPr>
            <a:r>
              <a:rPr lang="en-US" altLang="en-US" dirty="0"/>
              <a:t>St. Joseph’s Hospital Health Center (SJHHC) has established and implemented written policies for determining brain death, including:</a:t>
            </a:r>
          </a:p>
          <a:p>
            <a:r>
              <a:rPr lang="en-US" altLang="en-US" dirty="0"/>
              <a:t> Reasonable accommodation of an individual's or Surrogate Decision-makers religious or moral objection to use of the brain death standard to determine death;</a:t>
            </a:r>
          </a:p>
          <a:p>
            <a:r>
              <a:rPr lang="en-US" altLang="en-US" dirty="0"/>
              <a:t>Privileging physicians to make brain death determination in accordance with accepted medical standards;</a:t>
            </a:r>
          </a:p>
          <a:p>
            <a:r>
              <a:rPr lang="en-US" altLang="en-US" dirty="0"/>
              <a:t>Notification of the next of kin or other person closest to the patient (collectively, the "Surrogate Decision maker")  that brain death determination is in progress;</a:t>
            </a:r>
          </a:p>
          <a:p>
            <a:r>
              <a:rPr lang="en-US" altLang="en-US" dirty="0"/>
              <a:t>The tests and procedures required for determining brain death.</a:t>
            </a:r>
          </a:p>
          <a:p>
            <a:pPr>
              <a:buFontTx/>
              <a:buNone/>
            </a:pPr>
            <a:r>
              <a:rPr lang="en-US" altLang="en-US" dirty="0"/>
              <a:t>Privileging Requirements for Determination of Death Using Neurologic Criteria</a:t>
            </a:r>
          </a:p>
          <a:p>
            <a:r>
              <a:rPr lang="en-US" altLang="en-US" dirty="0"/>
              <a:t>Be an active member of the St. Joseph’s Hospital Health Center Medical Staff.</a:t>
            </a:r>
          </a:p>
          <a:p>
            <a:r>
              <a:rPr lang="en-US" altLang="en-US" dirty="0"/>
              <a:t>Be familiar with the Neurologic Criteria for Determination of Brain Death</a:t>
            </a:r>
          </a:p>
          <a:p>
            <a:r>
              <a:rPr lang="en-US" altLang="en-US" dirty="0"/>
              <a:t>Be able to perform a neurologic evaluation utilizing the criteria as stated in this policy.</a:t>
            </a:r>
          </a:p>
          <a:p>
            <a:pPr>
              <a:buFontTx/>
              <a:buNone/>
            </a:pPr>
            <a:r>
              <a:rPr lang="en-US" altLang="en-US" dirty="0"/>
              <a:t>This privilege is considered to be a core privilege for Physicians who are Board Certified in Neurology, Neurosurgery, Neonatology or Critical Care Medicine.</a:t>
            </a:r>
          </a:p>
          <a:p>
            <a:pPr>
              <a:buFontTx/>
              <a:buNone/>
            </a:pPr>
            <a:r>
              <a:rPr lang="en-US" altLang="en-US" dirty="0"/>
              <a:t> List of physicians privileged is found in intranet under </a:t>
            </a:r>
            <a:r>
              <a:rPr lang="en-US" altLang="en-US" dirty="0">
                <a:hlinkClick r:id="rId3"/>
              </a:rPr>
              <a:t>Organ Donation Web site.</a:t>
            </a:r>
            <a:endParaRPr lang="en-US" alt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3"/>
          <p:cNvSpPr>
            <a:spLocks noGrp="1"/>
          </p:cNvSpPr>
          <p:nvPr>
            <p:ph type="title" idx="4294967295"/>
          </p:nvPr>
        </p:nvSpPr>
        <p:spPr>
          <a:xfrm>
            <a:off x="457200" y="148988"/>
            <a:ext cx="8229600" cy="1143000"/>
          </a:xfrm>
        </p:spPr>
        <p:txBody>
          <a:bodyPr/>
          <a:lstStyle/>
          <a:p>
            <a:r>
              <a:rPr lang="en-US" altLang="en-US" dirty="0"/>
              <a:t>Certification of Brain Death</a:t>
            </a:r>
          </a:p>
        </p:txBody>
      </p:sp>
      <p:sp>
        <p:nvSpPr>
          <p:cNvPr id="165891" name="Content Placeholder 4"/>
          <p:cNvSpPr>
            <a:spLocks noGrp="1"/>
          </p:cNvSpPr>
          <p:nvPr>
            <p:ph idx="4294967295"/>
          </p:nvPr>
        </p:nvSpPr>
        <p:spPr>
          <a:xfrm>
            <a:off x="457200" y="1295400"/>
            <a:ext cx="8229600" cy="4419600"/>
          </a:xfrm>
        </p:spPr>
        <p:txBody>
          <a:bodyPr>
            <a:normAutofit lnSpcReduction="10000"/>
          </a:bodyPr>
          <a:lstStyle/>
          <a:p>
            <a:r>
              <a:rPr lang="en-US" altLang="en-US" sz="1400" dirty="0"/>
              <a:t>At St. Joseph’s Hospital Health Center (SJHHC), Determination of Death by Neurologic Criteria will be performed by one physician privileged to make brain death determination utilizing the Death Certification by Neurologic Criteria checklist.</a:t>
            </a:r>
          </a:p>
          <a:p>
            <a:r>
              <a:rPr lang="en-US" altLang="en-US" sz="1400" dirty="0"/>
              <a:t>Before a patient can become an organ donor in this institution, two physicians are required to certify the time of death. The second physician will review and affirm that the medical record and data fully support the determination of brain death. Both physicians must be privileged at this institution. NYS law requires that the time of brain death must be certified by the physician who attends the donor at his death and one other physician, neither of whom shall</a:t>
            </a:r>
          </a:p>
          <a:p>
            <a:pPr>
              <a:buFontTx/>
              <a:buNone/>
            </a:pPr>
            <a:r>
              <a:rPr lang="en-US" altLang="en-US" sz="1400" dirty="0"/>
              <a:t>        participate in the procedures for removing or transplanting organ(s).</a:t>
            </a:r>
          </a:p>
          <a:p>
            <a:r>
              <a:rPr lang="en-US" altLang="en-US" sz="1400" dirty="0"/>
              <a:t>Any aspect of the clinical assessment, apnea test, or ancillary test (if applicable) may be performed again if the second physician believes it is indicated to make his or her determination concerning brain death.</a:t>
            </a:r>
          </a:p>
          <a:p>
            <a:r>
              <a:rPr lang="en-US" altLang="en-US" sz="1400" dirty="0"/>
              <a:t>All phases of the determination of brain death must be documented in the medical record utilizing the checklist </a:t>
            </a:r>
            <a:r>
              <a:rPr lang="en-US" altLang="en-US" sz="1400" i="1" dirty="0"/>
              <a:t>Death Certification by Neurologic Criteria.</a:t>
            </a:r>
          </a:p>
          <a:p>
            <a:pPr>
              <a:buFontTx/>
              <a:buNone/>
            </a:pPr>
            <a:r>
              <a:rPr lang="en-US" altLang="en-US" sz="1400" dirty="0"/>
              <a:t>                     http://intranet/network2000/mrforms/pdf_forms/13564.pdf. </a:t>
            </a:r>
          </a:p>
          <a:p>
            <a:pPr>
              <a:buFontTx/>
              <a:buNone/>
            </a:pPr>
            <a:r>
              <a:rPr lang="en-US" altLang="en-US" sz="1400" dirty="0"/>
              <a:t>The medical record must also indicate:</a:t>
            </a:r>
          </a:p>
          <a:p>
            <a:r>
              <a:rPr lang="en-US" altLang="en-US" sz="1400" dirty="0"/>
              <a:t>Etiology and irreversibility of coma</a:t>
            </a:r>
          </a:p>
          <a:p>
            <a:r>
              <a:rPr lang="en-US" altLang="en-US" sz="1400" dirty="0"/>
              <a:t>Absence of cerebral responsiveness</a:t>
            </a:r>
          </a:p>
          <a:p>
            <a:r>
              <a:rPr lang="en-US" altLang="en-US" sz="1400" dirty="0"/>
              <a:t>Absence of brain stem reflexes</a:t>
            </a:r>
          </a:p>
          <a:p>
            <a:r>
              <a:rPr lang="en-US" altLang="en-US" sz="1400" dirty="0"/>
              <a:t> Absence of respiration with PaCO2 ≥ 60 mm Hg (or ≥ 20 mm Hg increase over baseline normal PaCO2)</a:t>
            </a:r>
          </a:p>
          <a:p>
            <a:r>
              <a:rPr lang="en-US" altLang="en-US" sz="1400" dirty="0"/>
              <a:t>Justification for, and result of, ancillary tests if used</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idx="4294967295"/>
          </p:nvPr>
        </p:nvSpPr>
        <p:spPr>
          <a:xfrm>
            <a:off x="457200" y="274638"/>
            <a:ext cx="8229600" cy="1143000"/>
          </a:xfrm>
        </p:spPr>
        <p:txBody>
          <a:bodyPr/>
          <a:lstStyle/>
          <a:p>
            <a:r>
              <a:rPr lang="en-US" altLang="en-US" dirty="0"/>
              <a:t>Death Pronouncement</a:t>
            </a:r>
          </a:p>
        </p:txBody>
      </p:sp>
      <p:sp>
        <p:nvSpPr>
          <p:cNvPr id="166915" name="Subtitle 2"/>
          <p:cNvSpPr>
            <a:spLocks noGrp="1"/>
          </p:cNvSpPr>
          <p:nvPr>
            <p:ph idx="4294967295"/>
          </p:nvPr>
        </p:nvSpPr>
        <p:spPr>
          <a:xfrm>
            <a:off x="457200" y="1600200"/>
            <a:ext cx="8229600" cy="4525963"/>
          </a:xfrm>
        </p:spPr>
        <p:txBody>
          <a:bodyPr>
            <a:normAutofit/>
          </a:bodyPr>
          <a:lstStyle/>
          <a:p>
            <a:r>
              <a:rPr lang="en-US" altLang="en-US" sz="1600" dirty="0"/>
              <a:t>New York State requires specific documentation regarding death pronouncement when a patient expires.</a:t>
            </a:r>
          </a:p>
          <a:p>
            <a:r>
              <a:rPr lang="en-US" altLang="en-US" sz="1600" dirty="0"/>
              <a:t>If you consistently use form #</a:t>
            </a:r>
            <a:r>
              <a:rPr lang="en-US" altLang="en-US" sz="1600" b="1" dirty="0">
                <a:hlinkClick r:id="rId2"/>
              </a:rPr>
              <a:t>20037</a:t>
            </a:r>
            <a:r>
              <a:rPr lang="en-US" altLang="en-US" sz="1600" b="1" dirty="0"/>
              <a:t> </a:t>
            </a:r>
            <a:r>
              <a:rPr lang="en-US" altLang="en-US" sz="1600" dirty="0"/>
              <a:t>from the forms catalog or forms on demand (FOD) this requirement will be met.  </a:t>
            </a:r>
          </a:p>
          <a:p>
            <a:r>
              <a:rPr lang="en-US" altLang="en-US" sz="1600" dirty="0"/>
              <a:t>If the form is not used the information required to be documented will still be expected.</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4" descr="Death Pronouncement Form.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5319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5"/>
          <p:cNvSpPr>
            <a:spLocks noGrp="1"/>
          </p:cNvSpPr>
          <p:nvPr>
            <p:ph type="title" idx="4294967295"/>
          </p:nvPr>
        </p:nvSpPr>
        <p:spPr>
          <a:xfrm>
            <a:off x="457200" y="274638"/>
            <a:ext cx="8458200" cy="1173162"/>
          </a:xfrm>
        </p:spPr>
        <p:txBody>
          <a:bodyPr>
            <a:normAutofit fontScale="90000"/>
          </a:bodyPr>
          <a:lstStyle/>
          <a:p>
            <a:r>
              <a:rPr lang="en-US" altLang="en-US" dirty="0"/>
              <a:t>Care of the Substance Overdose Patient</a:t>
            </a:r>
          </a:p>
        </p:txBody>
      </p:sp>
      <p:sp>
        <p:nvSpPr>
          <p:cNvPr id="2051" name="Content Placeholder 6"/>
          <p:cNvSpPr>
            <a:spLocks noGrp="1"/>
          </p:cNvSpPr>
          <p:nvPr>
            <p:ph idx="4294967295"/>
          </p:nvPr>
        </p:nvSpPr>
        <p:spPr>
          <a:xfrm>
            <a:off x="457200" y="1600200"/>
            <a:ext cx="8229600" cy="4525963"/>
          </a:xfrm>
        </p:spPr>
        <p:txBody>
          <a:bodyPr>
            <a:normAutofit/>
          </a:bodyPr>
          <a:lstStyle/>
          <a:p>
            <a:pPr eaLnBrk="1" hangingPunct="1">
              <a:defRPr/>
            </a:pPr>
            <a:r>
              <a:rPr lang="en-US" altLang="en-US" sz="1600" dirty="0"/>
              <a:t>Poison Control (PC) must be contacted </a:t>
            </a:r>
            <a:r>
              <a:rPr lang="en-US" altLang="en-US" sz="1600" i="1" dirty="0"/>
              <a:t>(required documentation</a:t>
            </a:r>
            <a:r>
              <a:rPr lang="en-US" altLang="en-US" sz="1600" dirty="0"/>
              <a:t>)</a:t>
            </a:r>
          </a:p>
          <a:p>
            <a:pPr lvl="1" eaLnBrk="1" hangingPunct="1">
              <a:defRPr/>
            </a:pPr>
            <a:r>
              <a:rPr lang="en-US" altLang="en-US" sz="1600" dirty="0"/>
              <a:t>For all intentional and unintentional overdoses</a:t>
            </a:r>
          </a:p>
          <a:p>
            <a:pPr eaLnBrk="1" hangingPunct="1">
              <a:defRPr/>
            </a:pPr>
            <a:r>
              <a:rPr lang="en-US" altLang="en-US" sz="1600" dirty="0"/>
              <a:t>Document PC’s recommendations (</a:t>
            </a:r>
            <a:r>
              <a:rPr lang="en-US" altLang="en-US" sz="1600" i="1" dirty="0"/>
              <a:t>required documentation</a:t>
            </a:r>
            <a:r>
              <a:rPr lang="en-US" altLang="en-US" sz="1600" dirty="0"/>
              <a:t>)</a:t>
            </a:r>
          </a:p>
          <a:p>
            <a:pPr lvl="1" eaLnBrk="1" hangingPunct="1">
              <a:defRPr/>
            </a:pPr>
            <a:r>
              <a:rPr lang="en-US" altLang="en-US" sz="1600" dirty="0"/>
              <a:t>If not following PC’s recommendations must document why in the medical record</a:t>
            </a:r>
          </a:p>
          <a:p>
            <a:pPr eaLnBrk="1" hangingPunct="1">
              <a:defRPr/>
            </a:pPr>
            <a:r>
              <a:rPr lang="en-US" altLang="en-US" sz="1600" dirty="0"/>
              <a:t> Labs</a:t>
            </a:r>
          </a:p>
          <a:p>
            <a:pPr lvl="1" eaLnBrk="1" hangingPunct="1">
              <a:defRPr/>
            </a:pPr>
            <a:r>
              <a:rPr lang="en-US" altLang="en-US" sz="1600" dirty="0"/>
              <a:t>Standard overdose lab panel</a:t>
            </a:r>
          </a:p>
          <a:p>
            <a:pPr lvl="1" eaLnBrk="1" hangingPunct="1">
              <a:defRPr/>
            </a:pPr>
            <a:r>
              <a:rPr lang="en-US" altLang="en-US" sz="1600" dirty="0"/>
              <a:t>Test for other drugs as recommended by PC</a:t>
            </a:r>
          </a:p>
          <a:p>
            <a:pPr lvl="1" eaLnBrk="1" hangingPunct="1">
              <a:defRPr/>
            </a:pPr>
            <a:r>
              <a:rPr lang="en-US" altLang="en-US" sz="1600" dirty="0"/>
              <a:t>Repeat labs as needed or recommended</a:t>
            </a:r>
          </a:p>
          <a:p>
            <a:pPr eaLnBrk="1" hangingPunct="1">
              <a:defRPr/>
            </a:pPr>
            <a:r>
              <a:rPr lang="en-US" altLang="en-US" sz="1600" dirty="0"/>
              <a:t>Order a Pharmacy consult for expected ICU/PCU stays &gt;24 hours </a:t>
            </a:r>
          </a:p>
          <a:p>
            <a:pPr eaLnBrk="1" hangingPunct="1">
              <a:defRPr/>
            </a:pPr>
            <a:r>
              <a:rPr lang="en-US" altLang="en-US" sz="1600" dirty="0"/>
              <a:t>Order a Psychiatry and/or Neurology consult as indicated</a:t>
            </a:r>
          </a:p>
          <a:p>
            <a:pPr eaLnBrk="1" hangingPunct="1">
              <a:defRPr/>
            </a:pPr>
            <a:r>
              <a:rPr lang="en-US" altLang="en-US" sz="1600" dirty="0">
                <a:hlinkClick r:id="rId2"/>
              </a:rPr>
              <a:t>Click here </a:t>
            </a:r>
            <a:r>
              <a:rPr lang="en-US" altLang="en-US" sz="1600" dirty="0"/>
              <a:t>to review full policy</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rmAutofit fontScale="90000"/>
          </a:bodyPr>
          <a:lstStyle/>
          <a:p>
            <a:pPr eaLnBrk="1" fontAlgn="auto" hangingPunct="1">
              <a:spcAft>
                <a:spcPts val="0"/>
              </a:spcAft>
              <a:defRPr/>
            </a:pPr>
            <a:r>
              <a:rPr lang="en-US" dirty="0"/>
              <a:t>Antibiotic Stewardship</a:t>
            </a:r>
            <a:br>
              <a:rPr lang="en-US" dirty="0"/>
            </a:br>
            <a:r>
              <a:rPr lang="en-US" dirty="0"/>
              <a:t>10 things to know - Prescribers</a:t>
            </a:r>
          </a:p>
        </p:txBody>
      </p:sp>
      <p:sp>
        <p:nvSpPr>
          <p:cNvPr id="2051" name="Content Placeholder 4"/>
          <p:cNvSpPr>
            <a:spLocks noGrp="1"/>
          </p:cNvSpPr>
          <p:nvPr>
            <p:ph idx="1"/>
          </p:nvPr>
        </p:nvSpPr>
        <p:spPr>
          <a:xfrm>
            <a:off x="457200" y="1600200"/>
            <a:ext cx="8229600" cy="4724400"/>
          </a:xfrm>
        </p:spPr>
        <p:txBody>
          <a:bodyPr>
            <a:normAutofit lnSpcReduction="10000"/>
          </a:bodyPr>
          <a:lstStyle/>
          <a:p>
            <a:pPr eaLnBrk="1" hangingPunct="1">
              <a:buFont typeface="Arial" charset="0"/>
              <a:buAutoNum type="arabicPeriod"/>
            </a:pPr>
            <a:r>
              <a:rPr lang="en-US" altLang="en-US" sz="1800" dirty="0"/>
              <a:t>The CDC reports that </a:t>
            </a:r>
            <a:r>
              <a:rPr lang="en-US" altLang="en-US" sz="1800" b="1" u="sng" dirty="0">
                <a:solidFill>
                  <a:srgbClr val="FF0000"/>
                </a:solidFill>
              </a:rPr>
              <a:t>20-50%</a:t>
            </a:r>
            <a:r>
              <a:rPr lang="en-US" altLang="en-US" sz="1800" dirty="0"/>
              <a:t> of all antibiotics prescribed in U.S. acute care hospitals are either unnecessary or inappropriate.  This increases the risk of serious side effects and </a:t>
            </a:r>
            <a:r>
              <a:rPr lang="en-US" altLang="en-US" sz="1800" i="1" dirty="0"/>
              <a:t>Clostridium difficile</a:t>
            </a:r>
            <a:r>
              <a:rPr lang="en-US" altLang="en-US" sz="1800" dirty="0"/>
              <a:t> infection.</a:t>
            </a:r>
          </a:p>
          <a:p>
            <a:pPr eaLnBrk="1" hangingPunct="1">
              <a:buFont typeface="Arial" charset="0"/>
              <a:buAutoNum type="arabicPeriod"/>
            </a:pPr>
            <a:r>
              <a:rPr lang="en-US" altLang="en-US" sz="1800" dirty="0"/>
              <a:t>To decrease unnecessary and inappropriate antimicrobial use, St. Joseph’s Health has an </a:t>
            </a:r>
            <a:r>
              <a:rPr lang="en-US" altLang="en-US" sz="1800" b="1" dirty="0"/>
              <a:t>Antibiotic Stewardship Team </a:t>
            </a:r>
            <a:r>
              <a:rPr lang="en-US" altLang="en-US" sz="1800" dirty="0"/>
              <a:t>that includes a pharmacist and a Infectious diseases physician who review antimicrobial use Monday through Friday.  Positive cultures are reviewed 7 days a week.</a:t>
            </a:r>
          </a:p>
          <a:p>
            <a:pPr eaLnBrk="1" hangingPunct="1">
              <a:buFont typeface="Arial" charset="0"/>
              <a:buAutoNum type="arabicPeriod"/>
            </a:pPr>
            <a:r>
              <a:rPr lang="en-US" altLang="en-US" sz="1800" dirty="0"/>
              <a:t>It is not only the type of antibiotic that increases the risk of </a:t>
            </a:r>
            <a:r>
              <a:rPr lang="en-US" altLang="en-US" sz="1800" i="1" dirty="0"/>
              <a:t>C. difficile (high risk: ciprofloxacin, levofloxacin, clindamycin, ceftriaxone</a:t>
            </a:r>
            <a:r>
              <a:rPr lang="en-US" altLang="en-US" sz="1800" dirty="0"/>
              <a:t>, </a:t>
            </a:r>
            <a:r>
              <a:rPr lang="en-US" altLang="en-US" sz="1800" i="1" dirty="0" err="1"/>
              <a:t>cefepime</a:t>
            </a:r>
            <a:r>
              <a:rPr lang="en-US" altLang="en-US" sz="1800" i="1" dirty="0"/>
              <a:t>, </a:t>
            </a:r>
            <a:r>
              <a:rPr lang="en-US" altLang="en-US" sz="1800" i="1" dirty="0" err="1"/>
              <a:t>ertapenem</a:t>
            </a:r>
            <a:r>
              <a:rPr lang="en-US" altLang="en-US" sz="1800" i="1" dirty="0"/>
              <a:t>, </a:t>
            </a:r>
            <a:r>
              <a:rPr lang="en-US" altLang="en-US" sz="1800" i="1" dirty="0" err="1"/>
              <a:t>meropenem</a:t>
            </a:r>
            <a:r>
              <a:rPr lang="en-US" altLang="en-US" sz="1800" dirty="0"/>
              <a:t>) but also the number of antibiotics prescribed and the duration of therapy.</a:t>
            </a:r>
          </a:p>
          <a:p>
            <a:pPr eaLnBrk="1" hangingPunct="1">
              <a:buFont typeface="Arial" charset="0"/>
              <a:buAutoNum type="arabicPeriod"/>
            </a:pPr>
            <a:r>
              <a:rPr lang="en-US" altLang="en-US" sz="1800" dirty="0"/>
              <a:t>A </a:t>
            </a:r>
            <a:r>
              <a:rPr lang="en-US" altLang="en-US" sz="1800" b="1" dirty="0"/>
              <a:t>Best Practice Alert (BPA): Antibiotic Time Out </a:t>
            </a:r>
            <a:r>
              <a:rPr lang="en-US" altLang="en-US" sz="1800" dirty="0"/>
              <a:t>will appear in the order section after an antibiotic has been prescribed over 48 hours.  At this time consider:</a:t>
            </a:r>
          </a:p>
          <a:p>
            <a:pPr lvl="1" eaLnBrk="1" hangingPunct="1"/>
            <a:r>
              <a:rPr lang="en-US" altLang="en-US" sz="1400" dirty="0"/>
              <a:t>Does the patient have an infection that will respond to antibiotics?</a:t>
            </a:r>
          </a:p>
          <a:p>
            <a:pPr lvl="1" eaLnBrk="1" hangingPunct="1"/>
            <a:r>
              <a:rPr lang="en-US" altLang="en-US" sz="1400" dirty="0"/>
              <a:t>Is the patient on the right antibiotic(s), dose, and route of administration?</a:t>
            </a:r>
          </a:p>
          <a:p>
            <a:pPr lvl="1" eaLnBrk="1" hangingPunct="1"/>
            <a:r>
              <a:rPr lang="en-US" altLang="en-US" sz="1400" dirty="0"/>
              <a:t>Can a more targeted antibiotic be used to treat the infection (de-escalate or streamline)?</a:t>
            </a:r>
          </a:p>
          <a:p>
            <a:pPr lvl="1" eaLnBrk="1" hangingPunct="1"/>
            <a:r>
              <a:rPr lang="en-US" altLang="en-US" sz="1400" dirty="0"/>
              <a:t>How long should the patient receive the antibiotic?</a:t>
            </a:r>
          </a:p>
          <a:p>
            <a:pPr lvl="1" eaLnBrk="1" hangingPunct="1"/>
            <a:endParaRPr lang="en-US" altLang="en-US" sz="1400" dirty="0"/>
          </a:p>
        </p:txBody>
      </p:sp>
    </p:spTree>
    <p:extLst>
      <p:ext uri="{BB962C8B-B14F-4D97-AF65-F5344CB8AC3E}">
        <p14:creationId xmlns:p14="http://schemas.microsoft.com/office/powerpoint/2010/main" val="31059111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Antibiotic Stewardship</a:t>
            </a:r>
            <a:br>
              <a:rPr lang="en-US" dirty="0"/>
            </a:br>
            <a:r>
              <a:rPr lang="en-US" dirty="0"/>
              <a:t>10 things to know - Prescribers</a:t>
            </a:r>
          </a:p>
        </p:txBody>
      </p:sp>
      <p:sp>
        <p:nvSpPr>
          <p:cNvPr id="3" name="Content Placeholder 2"/>
          <p:cNvSpPr>
            <a:spLocks noGrp="1"/>
          </p:cNvSpPr>
          <p:nvPr>
            <p:ph idx="1"/>
          </p:nvPr>
        </p:nvSpPr>
        <p:spPr>
          <a:xfrm>
            <a:off x="304800" y="1600200"/>
            <a:ext cx="8534400" cy="4876800"/>
          </a:xfrm>
        </p:spPr>
        <p:txBody>
          <a:bodyPr rtlCol="0">
            <a:normAutofit fontScale="70000" lnSpcReduction="20000"/>
          </a:bodyPr>
          <a:lstStyle/>
          <a:p>
            <a:pPr marL="514350" indent="-514350" eaLnBrk="1" fontAlgn="auto" hangingPunct="1">
              <a:spcAft>
                <a:spcPts val="0"/>
              </a:spcAft>
              <a:buFont typeface="+mj-lt"/>
              <a:buAutoNum type="arabicPeriod" startAt="5"/>
              <a:defRPr/>
            </a:pPr>
            <a:r>
              <a:rPr lang="en-US" sz="2300" dirty="0"/>
              <a:t>The antibiotic stewardship team reviews bacterial resistance trends for various  organisms.  For example, </a:t>
            </a:r>
            <a:r>
              <a:rPr lang="en-US" sz="2300" b="1" u="sng" dirty="0"/>
              <a:t>only 75% of our E. coli isolates are susceptible to ciprofloxacin or levofloxacin.</a:t>
            </a:r>
            <a:r>
              <a:rPr lang="en-US" sz="2300" dirty="0"/>
              <a:t> We provide an inpatient, outpatient, and nursing  home </a:t>
            </a:r>
            <a:r>
              <a:rPr lang="en-US" sz="2300" dirty="0" err="1"/>
              <a:t>antibiogram</a:t>
            </a:r>
            <a:r>
              <a:rPr lang="en-US" sz="2300" dirty="0"/>
              <a:t> yearly and it is available on the EPIC dashboard.</a:t>
            </a:r>
          </a:p>
          <a:p>
            <a:pPr marL="0" indent="0" eaLnBrk="1" fontAlgn="auto" hangingPunct="1">
              <a:spcAft>
                <a:spcPts val="0"/>
              </a:spcAft>
              <a:buFont typeface="Arial" panose="020B0604020202020204" pitchFamily="34" charset="0"/>
              <a:buNone/>
              <a:defRPr/>
            </a:pPr>
            <a:endParaRPr lang="en-US" sz="2300" dirty="0"/>
          </a:p>
          <a:p>
            <a:pPr marL="514350" indent="-514350" eaLnBrk="1" fontAlgn="auto" hangingPunct="1">
              <a:spcAft>
                <a:spcPts val="0"/>
              </a:spcAft>
              <a:buFont typeface="+mj-lt"/>
              <a:buAutoNum type="arabicPeriod" startAt="6"/>
              <a:defRPr/>
            </a:pPr>
            <a:r>
              <a:rPr lang="en-US" sz="2300" dirty="0"/>
              <a:t>To help with appropriate antibiotic prescribing and laboratory testing we have developed </a:t>
            </a:r>
            <a:r>
              <a:rPr lang="en-US" sz="2300" b="1" u="sng" dirty="0"/>
              <a:t>Pneumonia, Sepsis, and </a:t>
            </a:r>
            <a:r>
              <a:rPr lang="en-US" sz="2300" b="1" i="1" u="sng" dirty="0"/>
              <a:t>C. difficile </a:t>
            </a:r>
            <a:r>
              <a:rPr lang="en-US" sz="2300" b="1" u="sng" dirty="0"/>
              <a:t>order sets</a:t>
            </a:r>
            <a:r>
              <a:rPr lang="en-US" sz="2300" dirty="0"/>
              <a:t>.  Recommendations are evidence based and guided by our antibiotic sensitivities.</a:t>
            </a:r>
          </a:p>
          <a:p>
            <a:pPr marL="0" indent="0" eaLnBrk="1" fontAlgn="auto" hangingPunct="1">
              <a:spcAft>
                <a:spcPts val="0"/>
              </a:spcAft>
              <a:buFont typeface="Arial" panose="020B0604020202020204" pitchFamily="34" charset="0"/>
              <a:buNone/>
              <a:defRPr/>
            </a:pPr>
            <a:endParaRPr lang="en-US" sz="2300" dirty="0"/>
          </a:p>
          <a:p>
            <a:pPr marL="514350" indent="-514350" eaLnBrk="1" fontAlgn="auto" hangingPunct="1">
              <a:spcAft>
                <a:spcPts val="0"/>
              </a:spcAft>
              <a:buFont typeface="+mj-lt"/>
              <a:buAutoNum type="arabicPeriod" startAt="7"/>
              <a:defRPr/>
            </a:pPr>
            <a:r>
              <a:rPr lang="en-US" sz="2300" dirty="0"/>
              <a:t>The recommended duration of antibiotic therapy for treatment of Community &amp; Hospital–acquired Pneumonia is 5 to 7 days.  This also includes the time on oral </a:t>
            </a:r>
          </a:p>
          <a:p>
            <a:pPr marL="0" indent="0" eaLnBrk="1" fontAlgn="auto" hangingPunct="1">
              <a:spcAft>
                <a:spcPts val="0"/>
              </a:spcAft>
              <a:buFont typeface="Arial" charset="0"/>
              <a:buNone/>
              <a:defRPr/>
            </a:pPr>
            <a:r>
              <a:rPr lang="en-US" sz="2300" dirty="0"/>
              <a:t>          therapy.</a:t>
            </a:r>
          </a:p>
          <a:p>
            <a:pPr marL="0" indent="0" eaLnBrk="1" fontAlgn="auto" hangingPunct="1">
              <a:spcAft>
                <a:spcPts val="0"/>
              </a:spcAft>
              <a:buFont typeface="Arial" panose="020B0604020202020204" pitchFamily="34" charset="0"/>
              <a:buNone/>
              <a:defRPr/>
            </a:pPr>
            <a:endParaRPr lang="en-US" sz="2300" dirty="0"/>
          </a:p>
          <a:p>
            <a:pPr marL="514350" indent="-514350" eaLnBrk="1" fontAlgn="auto" hangingPunct="1">
              <a:spcAft>
                <a:spcPts val="0"/>
              </a:spcAft>
              <a:buFont typeface="+mj-lt"/>
              <a:buAutoNum type="arabicPeriod" startAt="8"/>
              <a:defRPr/>
            </a:pPr>
            <a:r>
              <a:rPr lang="en-US" sz="2300" dirty="0"/>
              <a:t>Remember to review a patient’s profile for laxatives or stool softeners prior to ordering a </a:t>
            </a:r>
            <a:r>
              <a:rPr lang="en-US" sz="2300" i="1" dirty="0"/>
              <a:t>C. difficile </a:t>
            </a:r>
            <a:r>
              <a:rPr lang="en-US" sz="2300" dirty="0"/>
              <a:t>PCR test.</a:t>
            </a:r>
          </a:p>
          <a:p>
            <a:pPr marL="0" indent="0" eaLnBrk="1" fontAlgn="auto" hangingPunct="1">
              <a:spcAft>
                <a:spcPts val="0"/>
              </a:spcAft>
              <a:buFont typeface="Arial" panose="020B0604020202020204" pitchFamily="34" charset="0"/>
              <a:buNone/>
              <a:defRPr/>
            </a:pPr>
            <a:endParaRPr lang="en-US" sz="2300" dirty="0"/>
          </a:p>
          <a:p>
            <a:pPr marL="514350" indent="-514350" eaLnBrk="1" fontAlgn="auto" hangingPunct="1">
              <a:spcAft>
                <a:spcPts val="0"/>
              </a:spcAft>
              <a:buFont typeface="+mj-lt"/>
              <a:buAutoNum type="arabicPeriod" startAt="9"/>
              <a:defRPr/>
            </a:pPr>
            <a:r>
              <a:rPr lang="en-US" sz="2300" dirty="0"/>
              <a:t>Note 70% of diabetic women and over 90% of the elderly from long term care facilities  will have a urinalysis with pyuria (defined as &gt;10 </a:t>
            </a:r>
            <a:r>
              <a:rPr lang="en-US" sz="2300" dirty="0" err="1"/>
              <a:t>wbc</a:t>
            </a:r>
            <a:r>
              <a:rPr lang="en-US" sz="2300" dirty="0"/>
              <a:t>/</a:t>
            </a:r>
            <a:r>
              <a:rPr lang="en-US" sz="2300" dirty="0" err="1"/>
              <a:t>hpf</a:t>
            </a:r>
            <a:r>
              <a:rPr lang="en-US" sz="2300" dirty="0"/>
              <a:t>).  </a:t>
            </a:r>
            <a:r>
              <a:rPr lang="en-US" sz="2300" u="sng" dirty="0"/>
              <a:t>Patients should only be treated for a urinary tract infection if they have symptoms</a:t>
            </a:r>
            <a:r>
              <a:rPr lang="en-US" sz="2300" dirty="0"/>
              <a:t>.  Don’t treat asymptomatic bacteriuria!  </a:t>
            </a:r>
          </a:p>
          <a:p>
            <a:pPr marL="0" indent="0" eaLnBrk="1" fontAlgn="auto" hangingPunct="1">
              <a:spcAft>
                <a:spcPts val="0"/>
              </a:spcAft>
              <a:buFont typeface="Arial" panose="020B0604020202020204" pitchFamily="34" charset="0"/>
              <a:buNone/>
              <a:defRPr/>
            </a:pPr>
            <a:endParaRPr lang="en-US" sz="2600" dirty="0"/>
          </a:p>
          <a:p>
            <a:pPr marL="0" indent="0" eaLnBrk="1" fontAlgn="auto" hangingPunct="1">
              <a:spcAft>
                <a:spcPts val="0"/>
              </a:spcAft>
              <a:buFont typeface="Arial" panose="020B0604020202020204" pitchFamily="34" charset="0"/>
              <a:buNone/>
              <a:defRPr/>
            </a:pPr>
            <a:endParaRPr lang="en-US" sz="2600" dirty="0"/>
          </a:p>
          <a:p>
            <a:pPr marL="0" indent="0" eaLnBrk="1" fontAlgn="auto" hangingPunct="1">
              <a:spcAft>
                <a:spcPts val="0"/>
              </a:spcAft>
              <a:buFont typeface="Arial" panose="020B0604020202020204" pitchFamily="34" charset="0"/>
              <a:buNone/>
              <a:defRPr/>
            </a:pPr>
            <a:endParaRPr lang="en-US" sz="1800" dirty="0"/>
          </a:p>
          <a:p>
            <a:pPr marL="0" indent="0" eaLnBrk="1" fontAlgn="auto" hangingPunct="1">
              <a:spcAft>
                <a:spcPts val="0"/>
              </a:spcAft>
              <a:buFont typeface="Arial" panose="020B0604020202020204" pitchFamily="34" charset="0"/>
              <a:buNone/>
              <a:defRPr/>
            </a:pPr>
            <a:endParaRPr lang="en-US" sz="1800" dirty="0"/>
          </a:p>
        </p:txBody>
      </p:sp>
    </p:spTree>
    <p:extLst>
      <p:ext uri="{BB962C8B-B14F-4D97-AF65-F5344CB8AC3E}">
        <p14:creationId xmlns:p14="http://schemas.microsoft.com/office/powerpoint/2010/main" val="36312574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Antibiotic Stewardship</a:t>
            </a:r>
            <a:br>
              <a:rPr lang="en-US" dirty="0"/>
            </a:br>
            <a:r>
              <a:rPr lang="en-US" dirty="0"/>
              <a:t>10 things to know - Prescribers</a:t>
            </a:r>
          </a:p>
        </p:txBody>
      </p:sp>
      <p:sp>
        <p:nvSpPr>
          <p:cNvPr id="4099" name="Content Placeholder 2"/>
          <p:cNvSpPr>
            <a:spLocks noGrp="1"/>
          </p:cNvSpPr>
          <p:nvPr>
            <p:ph idx="1"/>
          </p:nvPr>
        </p:nvSpPr>
        <p:spPr/>
        <p:txBody>
          <a:bodyPr/>
          <a:lstStyle/>
          <a:p>
            <a:pPr marL="0" indent="0" eaLnBrk="1" hangingPunct="1">
              <a:buFont typeface="Arial" charset="0"/>
              <a:buNone/>
              <a:defRPr/>
            </a:pPr>
            <a:r>
              <a:rPr lang="en-US" altLang="en-US" sz="1800" dirty="0"/>
              <a:t>10. The antibiotic stewardship team communicates their recommendations by:</a:t>
            </a:r>
          </a:p>
          <a:p>
            <a:pPr lvl="1" eaLnBrk="1" hangingPunct="1">
              <a:defRPr/>
            </a:pPr>
            <a:r>
              <a:rPr lang="en-US" altLang="en-US" sz="1800" dirty="0"/>
              <a:t>Phone call</a:t>
            </a:r>
          </a:p>
          <a:p>
            <a:pPr lvl="1" eaLnBrk="1" hangingPunct="1">
              <a:defRPr/>
            </a:pPr>
            <a:r>
              <a:rPr lang="en-US" altLang="en-US" sz="1800" dirty="0"/>
              <a:t>Sticky notes in EPIC</a:t>
            </a:r>
          </a:p>
          <a:p>
            <a:pPr lvl="1" eaLnBrk="1" hangingPunct="1">
              <a:defRPr/>
            </a:pPr>
            <a:r>
              <a:rPr lang="en-US" altLang="en-US" sz="1800" dirty="0"/>
              <a:t>Or during rounds</a:t>
            </a:r>
          </a:p>
          <a:p>
            <a:pPr marL="457200" lvl="1" indent="0" eaLnBrk="1" hangingPunct="1">
              <a:buFont typeface="Arial" charset="0"/>
              <a:buNone/>
              <a:defRPr/>
            </a:pPr>
            <a:endParaRPr lang="en-US" altLang="en-US" sz="1400" dirty="0"/>
          </a:p>
          <a:p>
            <a:pPr marL="457200" lvl="1" indent="0" eaLnBrk="1" hangingPunct="1">
              <a:buFont typeface="Arial" charset="0"/>
              <a:buNone/>
              <a:defRPr/>
            </a:pPr>
            <a:r>
              <a:rPr lang="en-US" altLang="en-US" sz="1400" dirty="0"/>
              <a:t>If you have questions or suggestions for the stewardship team contact Lisa Avery, </a:t>
            </a:r>
            <a:r>
              <a:rPr lang="en-US" altLang="en-US" sz="1400" dirty="0" err="1"/>
              <a:t>Pharm.D</a:t>
            </a:r>
            <a:r>
              <a:rPr lang="en-US" altLang="en-US" sz="1400" dirty="0"/>
              <a:t>. at 86177.</a:t>
            </a:r>
          </a:p>
        </p:txBody>
      </p:sp>
    </p:spTree>
    <p:extLst>
      <p:ext uri="{BB962C8B-B14F-4D97-AF65-F5344CB8AC3E}">
        <p14:creationId xmlns:p14="http://schemas.microsoft.com/office/powerpoint/2010/main" val="21402329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idx="4294967295"/>
          </p:nvPr>
        </p:nvSpPr>
        <p:spPr>
          <a:xfrm>
            <a:off x="457200" y="533400"/>
            <a:ext cx="8229600" cy="715962"/>
          </a:xfrm>
        </p:spPr>
        <p:txBody>
          <a:bodyPr>
            <a:normAutofit fontScale="90000"/>
          </a:bodyPr>
          <a:lstStyle/>
          <a:p>
            <a:r>
              <a:rPr lang="en-US" altLang="en-US" dirty="0"/>
              <a:t>Important Policies </a:t>
            </a:r>
            <a:br>
              <a:rPr lang="en-US" altLang="en-US" dirty="0"/>
            </a:br>
            <a:r>
              <a:rPr lang="en-US" altLang="en-US" sz="2200" dirty="0"/>
              <a:t>Click To Review</a:t>
            </a:r>
            <a:endParaRPr lang="en-US" altLang="en-US" dirty="0"/>
          </a:p>
        </p:txBody>
      </p:sp>
      <p:sp>
        <p:nvSpPr>
          <p:cNvPr id="3" name="Content Placeholder 2"/>
          <p:cNvSpPr>
            <a:spLocks noGrp="1"/>
          </p:cNvSpPr>
          <p:nvPr>
            <p:ph idx="4294967295"/>
          </p:nvPr>
        </p:nvSpPr>
        <p:spPr>
          <a:xfrm>
            <a:off x="457200" y="1600200"/>
            <a:ext cx="8229600" cy="4525963"/>
          </a:xfrm>
        </p:spPr>
        <p:txBody>
          <a:bodyPr>
            <a:normAutofit/>
          </a:bodyPr>
          <a:lstStyle/>
          <a:p>
            <a:pPr>
              <a:defRPr/>
            </a:pPr>
            <a:r>
              <a:rPr lang="en-US" sz="1600" dirty="0" err="1">
                <a:hlinkClick r:id="rId2" action="ppaction://hlinkfile"/>
              </a:rPr>
              <a:t>Dignicare</a:t>
            </a:r>
            <a:r>
              <a:rPr lang="en-US" sz="1600" dirty="0">
                <a:hlinkClick r:id="rId2" action="ppaction://hlinkfile"/>
              </a:rPr>
              <a:t> Stool Management System</a:t>
            </a:r>
            <a:endParaRPr lang="en-US" sz="1600" dirty="0"/>
          </a:p>
          <a:p>
            <a:pPr>
              <a:defRPr/>
            </a:pPr>
            <a:r>
              <a:rPr lang="en-US" sz="1600" dirty="0">
                <a:hlinkClick r:id="rId3" action="ppaction://hlinkfile"/>
              </a:rPr>
              <a:t>Hypertonic Saline in Non-Surgical Hyponatremia (Adults)</a:t>
            </a:r>
            <a:endParaRPr lang="en-US" sz="1600" dirty="0"/>
          </a:p>
          <a:p>
            <a:pPr>
              <a:defRPr/>
            </a:pPr>
            <a:r>
              <a:rPr lang="en-US" sz="1600" dirty="0">
                <a:hlinkClick r:id="rId4" action="ppaction://hlinkfile"/>
              </a:rPr>
              <a:t>Patient Consent Policy</a:t>
            </a:r>
            <a:endParaRPr lang="en-US" sz="1600" dirty="0"/>
          </a:p>
          <a:p>
            <a:pPr>
              <a:defRPr/>
            </a:pPr>
            <a:r>
              <a:rPr lang="en-US" sz="1600" dirty="0">
                <a:hlinkClick r:id="rId5" action="ppaction://hlinkfile"/>
              </a:rPr>
              <a:t>Organ Donation After Circulatory Death</a:t>
            </a:r>
            <a:endParaRPr lang="en-US" sz="1600" dirty="0"/>
          </a:p>
          <a:p>
            <a:pPr>
              <a:defRPr/>
            </a:pPr>
            <a:r>
              <a:rPr lang="en-US" sz="1600" dirty="0">
                <a:hlinkClick r:id="rId6" action="ppaction://hlinkfile"/>
              </a:rPr>
              <a:t>Organ Eye Tissue Donation</a:t>
            </a:r>
            <a:endParaRPr lang="en-US" sz="1600" dirty="0"/>
          </a:p>
          <a:p>
            <a:pPr marL="0" indent="0">
              <a:buFontTx/>
              <a:buNone/>
              <a:defRPr/>
            </a:pPr>
            <a:endParaRPr lang="en-US" sz="1600" dirty="0"/>
          </a:p>
          <a:p>
            <a:pPr>
              <a:defRPr/>
            </a:pPr>
            <a:r>
              <a:rPr lang="en-US" sz="1600" i="1" dirty="0"/>
              <a:t>All hospital policies and procedures can be found on the hospital intranet at:</a:t>
            </a:r>
            <a:r>
              <a:rPr lang="en-US" sz="1600" dirty="0">
                <a:hlinkClick r:id="rId7"/>
              </a:rPr>
              <a:t>   http://sjen.sjhsyr.org/policies/default.aspx</a:t>
            </a:r>
            <a:endParaRPr lang="en-US" sz="1600" dirty="0"/>
          </a:p>
          <a:p>
            <a:pPr>
              <a:defRPr/>
            </a:pPr>
            <a:endParaRPr lang="en-US"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4294967295"/>
          </p:nvPr>
        </p:nvSpPr>
        <p:spPr>
          <a:xfrm>
            <a:off x="685800" y="1229618"/>
            <a:ext cx="7620000" cy="4649787"/>
          </a:xfrm>
        </p:spPr>
        <p:txBody>
          <a:bodyPr>
            <a:noAutofit/>
          </a:bodyPr>
          <a:lstStyle/>
          <a:p>
            <a:pPr algn="just">
              <a:buFontTx/>
              <a:buNone/>
            </a:pPr>
            <a:r>
              <a:rPr lang="en-US" altLang="en-US" sz="1400" b="1" dirty="0"/>
              <a:t>Sandra Sulik MD, VPMA_______________________________________________ (315) 448-5880</a:t>
            </a:r>
          </a:p>
          <a:p>
            <a:pPr algn="just">
              <a:buFontTx/>
              <a:buNone/>
            </a:pPr>
            <a:r>
              <a:rPr lang="en-US" altLang="en-US" sz="1400" b="1" dirty="0"/>
              <a:t>Kelly Gressel– Manager, Medical Staff Services ___________________________ (315) 448-5683</a:t>
            </a:r>
          </a:p>
          <a:p>
            <a:pPr algn="just">
              <a:buFontTx/>
              <a:buNone/>
            </a:pPr>
            <a:r>
              <a:rPr lang="en-US" altLang="en-US" sz="1400" b="1" dirty="0"/>
              <a:t>John Cerniglia – Physician Recruiter ____________________________________ (315) 396-4364 </a:t>
            </a:r>
          </a:p>
          <a:p>
            <a:pPr algn="just">
              <a:buFontTx/>
              <a:buNone/>
            </a:pPr>
            <a:r>
              <a:rPr lang="en-US" altLang="en-US" sz="1400" b="1" dirty="0"/>
              <a:t>Lindsay Walsh – Physician Onboarding Specialist ________________________ (315) 729-7404</a:t>
            </a:r>
          </a:p>
          <a:p>
            <a:pPr>
              <a:buFontTx/>
              <a:buNone/>
            </a:pPr>
            <a:endParaRPr lang="en-US" altLang="en-US" sz="1400" b="1" dirty="0"/>
          </a:p>
          <a:p>
            <a:pPr>
              <a:buFontTx/>
              <a:buNone/>
            </a:pPr>
            <a:r>
              <a:rPr lang="en-US" altLang="en-US" sz="1400" b="1" u="sng" dirty="0"/>
              <a:t>Medical Staff Office – </a:t>
            </a:r>
          </a:p>
          <a:p>
            <a:r>
              <a:rPr lang="en-US" altLang="en-US" sz="1400" dirty="0"/>
              <a:t>Sue Dunn – Anesthesia, Emergency, Internal Medicine ___________________  (315) 448-6569</a:t>
            </a:r>
          </a:p>
          <a:p>
            <a:r>
              <a:rPr lang="en-US" altLang="en-US" sz="1400" dirty="0"/>
              <a:t>Jeanne Steckel – OBGYN, Musculoskeletal, Pediatrics, Surgery ____________  (315) 448-5878</a:t>
            </a:r>
          </a:p>
          <a:p>
            <a:r>
              <a:rPr lang="en-US" altLang="en-US" sz="1400" dirty="0"/>
              <a:t>Louise Wombacker – Dental, Family Medicine, Pathology, Psychiatry, Radiology (315) 448-5321</a:t>
            </a:r>
          </a:p>
          <a:p>
            <a:pPr>
              <a:buFontTx/>
              <a:buNone/>
            </a:pPr>
            <a:r>
              <a:rPr lang="en-US" altLang="en-US" sz="1400" b="1" u="sng" dirty="0" err="1"/>
              <a:t>Payor</a:t>
            </a:r>
            <a:r>
              <a:rPr lang="en-US" altLang="en-US" sz="1400" b="1" u="sng" dirty="0"/>
              <a:t> Enrollment –</a:t>
            </a:r>
          </a:p>
          <a:p>
            <a:r>
              <a:rPr lang="en-US" altLang="en-US" sz="1400" dirty="0"/>
              <a:t>Kathy Ackerman – Coordinator_______________________________________  (315) 744-1865</a:t>
            </a:r>
          </a:p>
          <a:p>
            <a:r>
              <a:rPr lang="en-US" altLang="en-US" sz="1400" dirty="0"/>
              <a:t>Deb Dalfonso – PCC West &amp; Main, Behavioral Health (CPEP, 3-6, etc.), ______ (315) 744-1478</a:t>
            </a:r>
          </a:p>
          <a:p>
            <a:r>
              <a:rPr lang="en-US" altLang="en-US" sz="1400" dirty="0"/>
              <a:t>Justin Lasher – Hospital Based Clinical Affiliates, Hospitalists, Intensivists ____  (315) 448-5660</a:t>
            </a:r>
          </a:p>
          <a:p>
            <a:r>
              <a:rPr lang="en-US" altLang="en-US" sz="1400" dirty="0"/>
              <a:t>Dawn Valentino – </a:t>
            </a:r>
            <a:r>
              <a:rPr lang="en-US" altLang="en-US" sz="1400" dirty="0" err="1"/>
              <a:t>SJPhysicians</a:t>
            </a:r>
            <a:r>
              <a:rPr lang="en-US" altLang="en-US" sz="1400" dirty="0"/>
              <a:t>______________________________________  (315) 744-1819</a:t>
            </a:r>
          </a:p>
          <a:p>
            <a:pPr marL="0" indent="0">
              <a:buNone/>
            </a:pPr>
            <a:r>
              <a:rPr lang="en-US" altLang="en-US" sz="1400" b="1" u="sng" dirty="0"/>
              <a:t>Contract Management–</a:t>
            </a:r>
          </a:p>
          <a:p>
            <a:r>
              <a:rPr lang="en-US" altLang="en-US" sz="1400" dirty="0"/>
              <a:t>Melissa Madigan - _________________________________________________ (315) 448-2783</a:t>
            </a:r>
          </a:p>
        </p:txBody>
      </p:sp>
      <p:sp>
        <p:nvSpPr>
          <p:cNvPr id="4099" name="Rectangle 3"/>
          <p:cNvSpPr>
            <a:spLocks noChangeArrowheads="1"/>
          </p:cNvSpPr>
          <p:nvPr/>
        </p:nvSpPr>
        <p:spPr bwMode="auto">
          <a:xfrm>
            <a:off x="0" y="15240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dirty="0"/>
              <a:t>Medical Staff Services</a:t>
            </a:r>
          </a:p>
          <a:p>
            <a:pPr algn="ctr" eaLnBrk="1" hangingPunct="1">
              <a:spcBef>
                <a:spcPct val="0"/>
              </a:spcBef>
              <a:buFontTx/>
              <a:buNone/>
            </a:pPr>
            <a:r>
              <a:rPr lang="en-US" altLang="en-US" dirty="0"/>
              <a:t>CONTACT LIST:</a:t>
            </a:r>
          </a:p>
        </p:txBody>
      </p:sp>
    </p:spTree>
    <p:extLst>
      <p:ext uri="{BB962C8B-B14F-4D97-AF65-F5344CB8AC3E}">
        <p14:creationId xmlns:p14="http://schemas.microsoft.com/office/powerpoint/2010/main" val="75262889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Content Placeholder 4" descr="RBC Model -color.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597150"/>
            <a:ext cx="32766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Text Box 6"/>
          <p:cNvSpPr txBox="1">
            <a:spLocks noChangeArrowheads="1"/>
          </p:cNvSpPr>
          <p:nvPr/>
        </p:nvSpPr>
        <p:spPr bwMode="auto">
          <a:xfrm>
            <a:off x="4039737" y="197893"/>
            <a:ext cx="586740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 typeface="Wingdings" pitchFamily="2" charset="2"/>
              <a:buChar char="Ø"/>
            </a:pPr>
            <a:r>
              <a:rPr lang="en-US" altLang="en-US" sz="1200" dirty="0"/>
              <a:t>Facilitates Physician Rounds</a:t>
            </a:r>
          </a:p>
          <a:p>
            <a:pPr lvl="1" eaLnBrk="1" hangingPunct="1">
              <a:spcBef>
                <a:spcPct val="50000"/>
              </a:spcBef>
              <a:buFont typeface="Wingdings" pitchFamily="2" charset="2"/>
              <a:buChar char="Ø"/>
            </a:pPr>
            <a:r>
              <a:rPr lang="en-US" altLang="en-US" sz="1200" dirty="0"/>
              <a:t>Consistent nursing care ensures more thorough familiarity with patient/family needs &amp; responses to treatment </a:t>
            </a:r>
          </a:p>
          <a:p>
            <a:pPr lvl="1" eaLnBrk="1" hangingPunct="1">
              <a:spcBef>
                <a:spcPct val="50000"/>
              </a:spcBef>
              <a:buFont typeface="Wingdings" pitchFamily="2" charset="2"/>
              <a:buChar char="Ø"/>
            </a:pPr>
            <a:r>
              <a:rPr lang="en-US" altLang="en-US" sz="1200" dirty="0"/>
              <a:t>Minimizes frequent phone calls &amp; daily interruptions</a:t>
            </a:r>
          </a:p>
          <a:p>
            <a:pPr lvl="1" eaLnBrk="1" hangingPunct="1">
              <a:spcBef>
                <a:spcPct val="50000"/>
              </a:spcBef>
              <a:buFont typeface="Wingdings" pitchFamily="2" charset="2"/>
              <a:buChar char="Ø"/>
            </a:pPr>
            <a:r>
              <a:rPr lang="en-US" altLang="en-US" sz="1200" dirty="0"/>
              <a:t>Streamlines patient flow</a:t>
            </a:r>
          </a:p>
          <a:p>
            <a:pPr eaLnBrk="1" hangingPunct="1">
              <a:spcBef>
                <a:spcPct val="50000"/>
              </a:spcBef>
              <a:buFont typeface="Wingdings" pitchFamily="2" charset="2"/>
              <a:buChar char="Ø"/>
            </a:pPr>
            <a:r>
              <a:rPr lang="en-US" altLang="en-US" sz="1200" dirty="0"/>
              <a:t>Helps Meet Physician Needs</a:t>
            </a:r>
          </a:p>
          <a:p>
            <a:pPr lvl="1" eaLnBrk="1" hangingPunct="1">
              <a:spcBef>
                <a:spcPct val="50000"/>
              </a:spcBef>
              <a:buFont typeface="Wingdings" pitchFamily="2" charset="2"/>
              <a:buChar char="Ø"/>
            </a:pPr>
            <a:r>
              <a:rPr lang="en-US" altLang="en-US" sz="1200" dirty="0"/>
              <a:t>Improves environment for ease of workflow</a:t>
            </a:r>
          </a:p>
          <a:p>
            <a:pPr lvl="1" eaLnBrk="1" hangingPunct="1">
              <a:spcBef>
                <a:spcPct val="50000"/>
              </a:spcBef>
              <a:buFont typeface="Wingdings" pitchFamily="2" charset="2"/>
              <a:buChar char="Ø"/>
            </a:pPr>
            <a:r>
              <a:rPr lang="en-US" altLang="en-US" sz="1200" dirty="0"/>
              <a:t>Advances care delivery through collaboration with nursing units</a:t>
            </a:r>
          </a:p>
          <a:p>
            <a:pPr eaLnBrk="1" hangingPunct="1">
              <a:spcBef>
                <a:spcPct val="50000"/>
              </a:spcBef>
              <a:buFont typeface="Wingdings" pitchFamily="2" charset="2"/>
              <a:buChar char="Ø"/>
            </a:pPr>
            <a:r>
              <a:rPr lang="en-US" altLang="en-US" sz="1200" dirty="0"/>
              <a:t>Improves Satisfaction Scores</a:t>
            </a:r>
          </a:p>
          <a:p>
            <a:pPr lvl="1" eaLnBrk="1" hangingPunct="1">
              <a:spcBef>
                <a:spcPct val="50000"/>
              </a:spcBef>
              <a:buFont typeface="Wingdings" pitchFamily="2" charset="2"/>
              <a:buChar char="Ø"/>
            </a:pPr>
            <a:r>
              <a:rPr lang="en-US" altLang="en-US" sz="1200" dirty="0"/>
              <a:t>Press </a:t>
            </a:r>
            <a:r>
              <a:rPr lang="en-US" altLang="en-US" sz="1200" dirty="0" err="1"/>
              <a:t>Ganey</a:t>
            </a:r>
            <a:r>
              <a:rPr lang="en-US" altLang="en-US" sz="1200" dirty="0"/>
              <a:t> (Patients)</a:t>
            </a:r>
          </a:p>
          <a:p>
            <a:pPr lvl="1" eaLnBrk="1" hangingPunct="1">
              <a:spcBef>
                <a:spcPct val="50000"/>
              </a:spcBef>
              <a:buFont typeface="Wingdings" pitchFamily="2" charset="2"/>
              <a:buChar char="Ø"/>
            </a:pPr>
            <a:r>
              <a:rPr lang="en-US" altLang="en-US" sz="1200" dirty="0"/>
              <a:t>Physicians</a:t>
            </a:r>
          </a:p>
          <a:p>
            <a:pPr lvl="1" eaLnBrk="1" hangingPunct="1">
              <a:spcBef>
                <a:spcPct val="50000"/>
              </a:spcBef>
              <a:buFont typeface="Wingdings" pitchFamily="2" charset="2"/>
              <a:buChar char="Ø"/>
            </a:pPr>
            <a:r>
              <a:rPr lang="en-US" altLang="en-US" sz="1200" dirty="0"/>
              <a:t>SJHHC Staff</a:t>
            </a:r>
          </a:p>
          <a:p>
            <a:pPr eaLnBrk="1" hangingPunct="1">
              <a:spcBef>
                <a:spcPct val="50000"/>
              </a:spcBef>
              <a:buFont typeface="Wingdings" pitchFamily="2" charset="2"/>
              <a:buChar char="Ø"/>
            </a:pPr>
            <a:r>
              <a:rPr lang="en-US" altLang="en-US" sz="1200" dirty="0"/>
              <a:t>Increases Revenue</a:t>
            </a:r>
          </a:p>
          <a:p>
            <a:pPr lvl="1" eaLnBrk="1" hangingPunct="1">
              <a:spcBef>
                <a:spcPct val="50000"/>
              </a:spcBef>
              <a:buFont typeface="Wingdings" pitchFamily="2" charset="2"/>
              <a:buChar char="Ø"/>
            </a:pPr>
            <a:r>
              <a:rPr lang="en-US" altLang="en-US" sz="1200" dirty="0"/>
              <a:t>Performance Improvement</a:t>
            </a:r>
          </a:p>
          <a:p>
            <a:pPr lvl="1" eaLnBrk="1" hangingPunct="1">
              <a:spcBef>
                <a:spcPct val="50000"/>
              </a:spcBef>
              <a:buFont typeface="Wingdings" pitchFamily="2" charset="2"/>
              <a:buChar char="Ø"/>
            </a:pPr>
            <a:r>
              <a:rPr lang="en-US" altLang="en-US" sz="1200" dirty="0"/>
              <a:t>Satisfied patients are more likely to return to MD service</a:t>
            </a:r>
          </a:p>
          <a:p>
            <a:pPr lvl="1" eaLnBrk="1" hangingPunct="1">
              <a:spcBef>
                <a:spcPct val="50000"/>
              </a:spcBef>
              <a:buFont typeface="Wingdings" pitchFamily="2" charset="2"/>
              <a:buChar char="Ø"/>
            </a:pPr>
            <a:r>
              <a:rPr lang="en-US" altLang="en-US" sz="1200" dirty="0"/>
              <a:t>Potential growth of clientele base</a:t>
            </a:r>
          </a:p>
          <a:p>
            <a:pPr lvl="1" eaLnBrk="1" hangingPunct="1">
              <a:spcBef>
                <a:spcPct val="50000"/>
              </a:spcBef>
              <a:buFont typeface="Wingdings" pitchFamily="2" charset="2"/>
              <a:buChar char="Ø"/>
            </a:pPr>
            <a:r>
              <a:rPr lang="en-US" altLang="en-US" sz="1200" dirty="0"/>
              <a:t>Better patient flow allows more patients to be seen</a:t>
            </a:r>
          </a:p>
          <a:p>
            <a:pPr eaLnBrk="1" hangingPunct="1">
              <a:spcBef>
                <a:spcPct val="50000"/>
              </a:spcBef>
              <a:buFont typeface="Wingdings" pitchFamily="2" charset="2"/>
              <a:buChar char="Ø"/>
            </a:pPr>
            <a:r>
              <a:rPr lang="en-US" altLang="en-US" sz="1200" dirty="0"/>
              <a:t>Nurtures Collegiality</a:t>
            </a:r>
          </a:p>
          <a:p>
            <a:pPr lvl="1" eaLnBrk="1" hangingPunct="1">
              <a:spcBef>
                <a:spcPct val="50000"/>
              </a:spcBef>
              <a:buFont typeface="Wingdings" pitchFamily="2" charset="2"/>
              <a:buChar char="Ø"/>
            </a:pPr>
            <a:r>
              <a:rPr lang="en-US" altLang="en-US" sz="1200" dirty="0"/>
              <a:t>Relationships develop living collaboration</a:t>
            </a:r>
          </a:p>
          <a:p>
            <a:pPr lvl="1" eaLnBrk="1" hangingPunct="1">
              <a:spcBef>
                <a:spcPct val="50000"/>
              </a:spcBef>
              <a:buFont typeface="Wingdings" pitchFamily="2" charset="2"/>
              <a:buChar char="Ø"/>
            </a:pPr>
            <a:r>
              <a:rPr lang="en-US" altLang="en-US" sz="1200" dirty="0"/>
              <a:t>Promotes a healthy work environment</a:t>
            </a:r>
          </a:p>
          <a:p>
            <a:pPr lvl="1" eaLnBrk="1" hangingPunct="1">
              <a:spcBef>
                <a:spcPct val="50000"/>
              </a:spcBef>
              <a:buFont typeface="Wingdings" pitchFamily="2" charset="2"/>
              <a:buChar char="Ø"/>
            </a:pPr>
            <a:r>
              <a:rPr lang="en-US" altLang="en-US" sz="1200" dirty="0"/>
              <a:t>Aligns with Mission, Vision, Core Values, &amp; Strategic Plan</a:t>
            </a:r>
          </a:p>
          <a:p>
            <a:pPr lvl="1" eaLnBrk="1" hangingPunct="1">
              <a:spcBef>
                <a:spcPct val="50000"/>
              </a:spcBef>
              <a:buFont typeface="Wingdings" pitchFamily="2" charset="2"/>
              <a:buChar char="Ø"/>
            </a:pPr>
            <a:endParaRPr lang="en-US" altLang="en-US" sz="1200" dirty="0"/>
          </a:p>
          <a:p>
            <a:pPr eaLnBrk="1" hangingPunct="1">
              <a:spcBef>
                <a:spcPct val="50000"/>
              </a:spcBef>
              <a:buFont typeface="Wingdings" pitchFamily="2" charset="2"/>
              <a:buChar char="Ø"/>
            </a:pPr>
            <a:endParaRPr lang="en-US" altLang="en-US" sz="1200" dirty="0"/>
          </a:p>
          <a:p>
            <a:pPr eaLnBrk="1" hangingPunct="1">
              <a:spcBef>
                <a:spcPct val="50000"/>
              </a:spcBef>
              <a:buFont typeface="Wingdings" pitchFamily="2" charset="2"/>
              <a:buChar char="Ø"/>
            </a:pPr>
            <a:endParaRPr lang="en-US" altLang="en-US" sz="1200" dirty="0"/>
          </a:p>
        </p:txBody>
      </p:sp>
      <p:sp>
        <p:nvSpPr>
          <p:cNvPr id="171013" name="Text Box 8"/>
          <p:cNvSpPr txBox="1">
            <a:spLocks noChangeArrowheads="1"/>
          </p:cNvSpPr>
          <p:nvPr/>
        </p:nvSpPr>
        <p:spPr bwMode="auto">
          <a:xfrm>
            <a:off x="76200" y="228600"/>
            <a:ext cx="3962400"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buNone/>
            </a:pPr>
            <a:r>
              <a:rPr lang="en-US" sz="2000" kern="10" dirty="0">
                <a:ln w="9525">
                  <a:solidFill>
                    <a:srgbClr val="000000"/>
                  </a:solidFill>
                  <a:round/>
                  <a:headEnd/>
                  <a:tailEnd/>
                </a:ln>
              </a:rPr>
              <a:t>Relationship-Based Care:</a:t>
            </a:r>
          </a:p>
          <a:p>
            <a:pPr algn="ctr">
              <a:buNone/>
            </a:pPr>
            <a:r>
              <a:rPr lang="en-US" sz="2000" kern="10" dirty="0">
                <a:ln w="9525">
                  <a:solidFill>
                    <a:srgbClr val="000000"/>
                  </a:solidFill>
                  <a:round/>
                  <a:headEnd/>
                  <a:tailEnd/>
                </a:ln>
              </a:rPr>
              <a:t>A Model for Transforming Care at the Bedside</a:t>
            </a:r>
          </a:p>
          <a:p>
            <a:pPr eaLnBrk="1" hangingPunct="1">
              <a:spcBef>
                <a:spcPct val="50000"/>
              </a:spcBef>
              <a:buNone/>
            </a:pPr>
            <a:endParaRPr lang="en-US" altLang="en-US" sz="1200" b="1" dirty="0"/>
          </a:p>
          <a:p>
            <a:pPr eaLnBrk="1" hangingPunct="1">
              <a:spcBef>
                <a:spcPct val="50000"/>
              </a:spcBef>
            </a:pPr>
            <a:r>
              <a:rPr lang="en-US" altLang="en-US" sz="1200" b="1" dirty="0"/>
              <a:t>A focus on: patients, colleagues, &amp; self.</a:t>
            </a:r>
          </a:p>
          <a:p>
            <a:pPr eaLnBrk="1" hangingPunct="1">
              <a:spcBef>
                <a:spcPct val="50000"/>
              </a:spcBef>
            </a:pPr>
            <a:r>
              <a:rPr lang="en-US" altLang="en-US" sz="1200" b="1" dirty="0"/>
              <a:t>Clinical units are establishing Unit Practice  Councils to deliver RBC.  You may be asked to provide input or be adopted as a consultant.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Content Placeholder 18"/>
          <p:cNvSpPr>
            <a:spLocks noGrp="1"/>
          </p:cNvSpPr>
          <p:nvPr>
            <p:ph idx="4294967295"/>
          </p:nvPr>
        </p:nvSpPr>
        <p:spPr>
          <a:xfrm>
            <a:off x="457200" y="1323411"/>
            <a:ext cx="8229600" cy="4467789"/>
          </a:xfrm>
        </p:spPr>
        <p:txBody>
          <a:bodyPr>
            <a:normAutofit/>
          </a:bodyPr>
          <a:lstStyle/>
          <a:p>
            <a:pPr marL="0" indent="0" algn="ctr">
              <a:spcBef>
                <a:spcPct val="0"/>
              </a:spcBef>
              <a:spcAft>
                <a:spcPts val="1200"/>
              </a:spcAft>
              <a:buNone/>
            </a:pPr>
            <a:r>
              <a:rPr lang="en-US" sz="1400" dirty="0"/>
              <a:t>St. Joseph’s Health Foundation's primary purpose is to raise funds that will be used to enhance patient care and comfort throughout St. Joseph’s Health's network of services. Some of the Foundation’s award-winning programs include:</a:t>
            </a:r>
          </a:p>
          <a:p>
            <a:pPr>
              <a:spcBef>
                <a:spcPct val="0"/>
              </a:spcBef>
              <a:spcAft>
                <a:spcPts val="1200"/>
              </a:spcAft>
            </a:pPr>
            <a:r>
              <a:rPr lang="en-US" altLang="en-US" sz="1400" i="1" dirty="0">
                <a:ea typeface="Calibri" pitchFamily="34" charset="0"/>
                <a:cs typeface="Times New Roman" pitchFamily="18" charset="0"/>
              </a:rPr>
              <a:t>150</a:t>
            </a:r>
            <a:r>
              <a:rPr lang="en-US" altLang="en-US" sz="1400" i="1" baseline="30000" dirty="0">
                <a:ea typeface="Calibri" pitchFamily="34" charset="0"/>
                <a:cs typeface="Times New Roman" pitchFamily="18" charset="0"/>
              </a:rPr>
              <a:t>th</a:t>
            </a:r>
            <a:r>
              <a:rPr lang="en-US" altLang="en-US" sz="1400" i="1" dirty="0">
                <a:ea typeface="Calibri" pitchFamily="34" charset="0"/>
                <a:cs typeface="Times New Roman" pitchFamily="18" charset="0"/>
              </a:rPr>
              <a:t> Anniversary Campaign – As we approach the 150</a:t>
            </a:r>
            <a:r>
              <a:rPr lang="en-US" altLang="en-US" sz="1400" i="1" baseline="30000" dirty="0">
                <a:ea typeface="Calibri" pitchFamily="34" charset="0"/>
                <a:cs typeface="Times New Roman" pitchFamily="18" charset="0"/>
              </a:rPr>
              <a:t>th</a:t>
            </a:r>
            <a:r>
              <a:rPr lang="en-US" altLang="en-US" sz="1400" i="1" dirty="0">
                <a:ea typeface="Calibri" pitchFamily="34" charset="0"/>
                <a:cs typeface="Times New Roman" pitchFamily="18" charset="0"/>
              </a:rPr>
              <a:t> anniversary of St. Joseph’s Hospital in 2019, the Foundation is looking to preserve and further St. Joseph’s Health’s legacy by raising funds for facility expansion and improvements to meet increasing medical and surgical needs of the region. </a:t>
            </a:r>
          </a:p>
          <a:p>
            <a:pPr>
              <a:spcBef>
                <a:spcPct val="0"/>
              </a:spcBef>
              <a:spcAft>
                <a:spcPts val="1200"/>
              </a:spcAft>
            </a:pPr>
            <a:r>
              <a:rPr lang="en-US" altLang="en-US" sz="1400" i="1" dirty="0">
                <a:ea typeface="Calibri" pitchFamily="34" charset="0"/>
                <a:cs typeface="Times New Roman" pitchFamily="18" charset="0"/>
              </a:rPr>
              <a:t>Circle of Caring - </a:t>
            </a:r>
            <a:r>
              <a:rPr lang="en-US" altLang="en-US" sz="1400" dirty="0">
                <a:ea typeface="Calibri" pitchFamily="34" charset="0"/>
                <a:cs typeface="Times New Roman" pitchFamily="18" charset="0"/>
              </a:rPr>
              <a:t>annual gifts membership program to raise funds for patient care programs throughout the St. Joseph’s system</a:t>
            </a:r>
          </a:p>
          <a:p>
            <a:pPr>
              <a:spcBef>
                <a:spcPct val="0"/>
              </a:spcBef>
              <a:spcAft>
                <a:spcPts val="1200"/>
              </a:spcAft>
            </a:pPr>
            <a:r>
              <a:rPr lang="en-US" altLang="en-US" sz="1400" i="1" dirty="0">
                <a:ea typeface="Calibri" pitchFamily="34" charset="0"/>
                <a:cs typeface="Times New Roman" pitchFamily="18" charset="0"/>
              </a:rPr>
              <a:t>1869 Society</a:t>
            </a:r>
            <a:r>
              <a:rPr lang="en-US" altLang="en-US" sz="1400" dirty="0">
                <a:ea typeface="Calibri" pitchFamily="34" charset="0"/>
                <a:cs typeface="Times New Roman" pitchFamily="18" charset="0"/>
              </a:rPr>
              <a:t> - gift planning ideas and information to help donors add St. Joseph’s Health to their estate plans</a:t>
            </a:r>
          </a:p>
          <a:p>
            <a:pPr>
              <a:spcBef>
                <a:spcPct val="0"/>
              </a:spcBef>
              <a:spcAft>
                <a:spcPts val="1200"/>
              </a:spcAft>
            </a:pPr>
            <a:r>
              <a:rPr lang="en-US" altLang="en-US" sz="1400" i="1" dirty="0">
                <a:ea typeface="Calibri" pitchFamily="34" charset="0"/>
                <a:cs typeface="Times New Roman" pitchFamily="18" charset="0"/>
              </a:rPr>
              <a:t>Special Events - </a:t>
            </a:r>
            <a:r>
              <a:rPr lang="en-US" altLang="en-US" sz="1400" dirty="0">
                <a:ea typeface="Calibri" pitchFamily="34" charset="0"/>
                <a:cs typeface="Times New Roman" pitchFamily="18" charset="0"/>
              </a:rPr>
              <a:t>Spring Gala and Fall Golf Classic open to all for the benefit of our patients</a:t>
            </a:r>
          </a:p>
          <a:p>
            <a:pPr>
              <a:spcBef>
                <a:spcPct val="0"/>
              </a:spcBef>
              <a:spcAft>
                <a:spcPts val="1200"/>
              </a:spcAft>
            </a:pPr>
            <a:r>
              <a:rPr lang="en-US" altLang="en-US" sz="1400" i="1" dirty="0">
                <a:ea typeface="Calibri" pitchFamily="34" charset="0"/>
                <a:cs typeface="Times New Roman" pitchFamily="18" charset="0"/>
              </a:rPr>
              <a:t>Walkways of Caring - </a:t>
            </a:r>
            <a:r>
              <a:rPr lang="en-US" altLang="en-US" sz="1400" dirty="0">
                <a:ea typeface="Calibri" pitchFamily="34" charset="0"/>
                <a:cs typeface="Times New Roman" pitchFamily="18" charset="0"/>
              </a:rPr>
              <a:t>naming opportunities in honor and in memory of loved ones</a:t>
            </a:r>
          </a:p>
          <a:p>
            <a:pPr>
              <a:spcBef>
                <a:spcPct val="0"/>
              </a:spcBef>
              <a:spcAft>
                <a:spcPts val="1200"/>
              </a:spcAft>
            </a:pPr>
            <a:r>
              <a:rPr lang="en-US" sz="1400" i="1" dirty="0"/>
              <a:t>Mini-Grant Program-</a:t>
            </a:r>
            <a:r>
              <a:rPr lang="en-US" sz="1400" dirty="0"/>
              <a:t>the purpose of the program is to encourage </a:t>
            </a:r>
            <a:r>
              <a:rPr lang="en-US" sz="1400" dirty="0" err="1"/>
              <a:t>SJH</a:t>
            </a:r>
            <a:r>
              <a:rPr lang="en-US" sz="1400" dirty="0"/>
              <a:t> staff to find innovative ways to enhance patient care. The Foundation provides grant money that staff may apply for an idea/program that they may have come up with for their department or unit, but never had the funding to implement it. </a:t>
            </a:r>
          </a:p>
          <a:p>
            <a:pPr>
              <a:spcBef>
                <a:spcPct val="0"/>
              </a:spcBef>
              <a:spcAft>
                <a:spcPts val="1200"/>
              </a:spcAft>
            </a:pPr>
            <a:endParaRPr lang="en-US" sz="1400" dirty="0"/>
          </a:p>
          <a:p>
            <a:endParaRPr lang="en-US" altLang="en-US" sz="1400" dirty="0">
              <a:ea typeface="Calibri" pitchFamily="34" charset="0"/>
              <a:cs typeface="Times New Roman" pitchFamily="18" charset="0"/>
            </a:endParaRPr>
          </a:p>
        </p:txBody>
      </p:sp>
      <p:sp>
        <p:nvSpPr>
          <p:cNvPr id="6" name="Title 1"/>
          <p:cNvSpPr txBox="1">
            <a:spLocks/>
          </p:cNvSpPr>
          <p:nvPr/>
        </p:nvSpPr>
        <p:spPr>
          <a:xfrm>
            <a:off x="457200" y="251460"/>
            <a:ext cx="8229600" cy="8915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sz="3400" b="1" dirty="0">
                <a:solidFill>
                  <a:srgbClr val="CC0000"/>
                </a:solidFill>
              </a:rPr>
              <a:t>ST. JOSEPH’S HEALTH FOUNDATION</a:t>
            </a:r>
          </a:p>
        </p:txBody>
      </p:sp>
      <p:sp>
        <p:nvSpPr>
          <p:cNvPr id="7" name="Rectangle 6"/>
          <p:cNvSpPr/>
          <p:nvPr/>
        </p:nvSpPr>
        <p:spPr>
          <a:xfrm>
            <a:off x="6934200" y="6061204"/>
            <a:ext cx="2133600" cy="796796"/>
          </a:xfrm>
          <a:prstGeom prst="rect">
            <a:avLst/>
          </a:prstGeom>
          <a:solidFill>
            <a:srgbClr val="AD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6061204"/>
            <a:ext cx="1752600" cy="610865"/>
          </a:xfrm>
          <a:prstGeom prst="rect">
            <a:avLst/>
          </a:prstGeom>
        </p:spPr>
      </p:pic>
    </p:spTree>
    <p:extLst>
      <p:ext uri="{BB962C8B-B14F-4D97-AF65-F5344CB8AC3E}">
        <p14:creationId xmlns:p14="http://schemas.microsoft.com/office/powerpoint/2010/main" val="147224648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76800" y="3011201"/>
            <a:ext cx="3581400" cy="738664"/>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058" name="Title 1"/>
          <p:cNvSpPr>
            <a:spLocks noGrp="1"/>
          </p:cNvSpPr>
          <p:nvPr>
            <p:ph type="title" idx="4294967295"/>
          </p:nvPr>
        </p:nvSpPr>
        <p:spPr>
          <a:xfrm>
            <a:off x="457200" y="251460"/>
            <a:ext cx="8229600" cy="891540"/>
          </a:xfrm>
        </p:spPr>
        <p:txBody>
          <a:bodyPr/>
          <a:lstStyle/>
          <a:p>
            <a:r>
              <a:rPr lang="en-US" altLang="en-US" sz="3400" b="1" dirty="0">
                <a:solidFill>
                  <a:srgbClr val="CC0000"/>
                </a:solidFill>
              </a:rPr>
              <a:t>ST. JOSEPH’S HEALTH FOUNDATION</a:t>
            </a:r>
          </a:p>
        </p:txBody>
      </p:sp>
      <p:sp>
        <p:nvSpPr>
          <p:cNvPr id="173059" name="Content Placeholder 18"/>
          <p:cNvSpPr>
            <a:spLocks noGrp="1"/>
          </p:cNvSpPr>
          <p:nvPr>
            <p:ph idx="4294967295"/>
          </p:nvPr>
        </p:nvSpPr>
        <p:spPr>
          <a:xfrm>
            <a:off x="457200" y="1336277"/>
            <a:ext cx="8229600" cy="4525963"/>
          </a:xfrm>
        </p:spPr>
        <p:txBody>
          <a:bodyPr>
            <a:normAutofit/>
          </a:bodyPr>
          <a:lstStyle/>
          <a:p>
            <a:pPr marL="0" indent="0" algn="ctr">
              <a:spcBef>
                <a:spcPct val="0"/>
              </a:spcBef>
              <a:spcAft>
                <a:spcPts val="1200"/>
              </a:spcAft>
              <a:buNone/>
            </a:pPr>
            <a:r>
              <a:rPr lang="en-US" sz="1400" dirty="0"/>
              <a:t>The </a:t>
            </a:r>
            <a:r>
              <a:rPr lang="en-US" sz="1400" dirty="0" err="1"/>
              <a:t>SJH</a:t>
            </a:r>
            <a:r>
              <a:rPr lang="en-US" sz="1400" dirty="0"/>
              <a:t> Foundation raises money and community awareness for St. Joseph’s Health and its many programs and services through a variety of means which include:</a:t>
            </a:r>
          </a:p>
          <a:p>
            <a:pPr>
              <a:spcBef>
                <a:spcPct val="0"/>
              </a:spcBef>
              <a:spcAft>
                <a:spcPts val="1200"/>
              </a:spcAft>
              <a:buFont typeface="Symbol" pitchFamily="18" charset="2"/>
              <a:buChar char=""/>
            </a:pPr>
            <a:r>
              <a:rPr lang="en-US" sz="1400" dirty="0"/>
              <a:t>150</a:t>
            </a:r>
            <a:r>
              <a:rPr lang="en-US" sz="1400" baseline="30000" dirty="0"/>
              <a:t>th</a:t>
            </a:r>
            <a:r>
              <a:rPr lang="en-US" sz="1400" dirty="0"/>
              <a:t> Anniversary Campaign				</a:t>
            </a:r>
          </a:p>
          <a:p>
            <a:pPr>
              <a:spcBef>
                <a:spcPct val="0"/>
              </a:spcBef>
              <a:spcAft>
                <a:spcPts val="1200"/>
              </a:spcAft>
            </a:pPr>
            <a:r>
              <a:rPr lang="en-US" sz="1400" dirty="0"/>
              <a:t>Annual Spring Gala Dinner Dance and Annual Golf Classic      </a:t>
            </a:r>
          </a:p>
          <a:p>
            <a:pPr>
              <a:spcBef>
                <a:spcPct val="0"/>
              </a:spcBef>
              <a:spcAft>
                <a:spcPts val="1200"/>
              </a:spcAft>
            </a:pPr>
            <a:r>
              <a:rPr lang="en-US" sz="1400" dirty="0"/>
              <a:t>Annual Giving Opportunities                                                               </a:t>
            </a:r>
          </a:p>
          <a:p>
            <a:pPr>
              <a:spcBef>
                <a:spcPct val="0"/>
              </a:spcBef>
              <a:spcAft>
                <a:spcPts val="1200"/>
              </a:spcAft>
            </a:pPr>
            <a:r>
              <a:rPr lang="en-US" sz="1400" dirty="0"/>
              <a:t>Hospital endowment funds                                                                        </a:t>
            </a:r>
          </a:p>
          <a:p>
            <a:pPr>
              <a:spcBef>
                <a:spcPct val="0"/>
              </a:spcBef>
              <a:spcAft>
                <a:spcPts val="1200"/>
              </a:spcAft>
            </a:pPr>
            <a:r>
              <a:rPr lang="en-US" sz="1400" dirty="0"/>
              <a:t>Naming Gifts  							</a:t>
            </a:r>
          </a:p>
          <a:p>
            <a:pPr>
              <a:spcBef>
                <a:spcPct val="0"/>
              </a:spcBef>
              <a:spcAft>
                <a:spcPts val="1200"/>
              </a:spcAft>
            </a:pPr>
            <a:r>
              <a:rPr lang="en-US" sz="1400" dirty="0"/>
              <a:t>In-Kind Giving 							</a:t>
            </a:r>
          </a:p>
          <a:p>
            <a:pPr>
              <a:spcBef>
                <a:spcPct val="0"/>
              </a:spcBef>
              <a:spcAft>
                <a:spcPts val="1200"/>
              </a:spcAft>
            </a:pPr>
            <a:r>
              <a:rPr lang="en-US" sz="1400" dirty="0"/>
              <a:t>Grateful Patient fund-raising</a:t>
            </a:r>
          </a:p>
          <a:p>
            <a:pPr>
              <a:spcBef>
                <a:spcPct val="0"/>
              </a:spcBef>
              <a:spcAft>
                <a:spcPts val="1200"/>
              </a:spcAft>
              <a:buFont typeface="Symbol" pitchFamily="18" charset="2"/>
              <a:buChar char=""/>
            </a:pPr>
            <a:r>
              <a:rPr lang="en-US" altLang="en-US" sz="1400" dirty="0">
                <a:ea typeface="Calibri" pitchFamily="34" charset="0"/>
                <a:cs typeface="Times New Roman" pitchFamily="18" charset="0"/>
              </a:rPr>
              <a:t>The Foundation can also assist with grant applications for programs/projects</a:t>
            </a:r>
          </a:p>
          <a:p>
            <a:pPr>
              <a:spcBef>
                <a:spcPct val="0"/>
              </a:spcBef>
              <a:spcAft>
                <a:spcPts val="1200"/>
              </a:spcAft>
              <a:buFont typeface="Symbol" pitchFamily="18" charset="2"/>
              <a:buChar char=""/>
            </a:pPr>
            <a:r>
              <a:rPr lang="en-US" altLang="en-US" sz="1400" dirty="0">
                <a:ea typeface="Calibri" pitchFamily="34" charset="0"/>
                <a:cs typeface="Times New Roman" pitchFamily="18" charset="0"/>
              </a:rPr>
              <a:t>The Foundation also welcomes your assistance to identify prospective donors!</a:t>
            </a:r>
          </a:p>
        </p:txBody>
      </p:sp>
      <p:sp>
        <p:nvSpPr>
          <p:cNvPr id="20" name="TextBox 19"/>
          <p:cNvSpPr txBox="1"/>
          <p:nvPr/>
        </p:nvSpPr>
        <p:spPr>
          <a:xfrm>
            <a:off x="4419600" y="3011201"/>
            <a:ext cx="4419600" cy="738664"/>
          </a:xfrm>
          <a:prstGeom prst="rect">
            <a:avLst/>
          </a:prstGeom>
          <a:noFill/>
        </p:spPr>
        <p:txBody>
          <a:bodyPr>
            <a:spAutoFit/>
          </a:bodyPr>
          <a:lstStyle/>
          <a:p>
            <a:pPr algn="ctr" eaLnBrk="0" hangingPunct="0">
              <a:spcBef>
                <a:spcPts val="0"/>
              </a:spcBef>
              <a:spcAft>
                <a:spcPts val="1200"/>
              </a:spcAft>
              <a:defRPr/>
            </a:pPr>
            <a:r>
              <a:rPr lang="en-US" sz="1400" kern="0" dirty="0">
                <a:latin typeface="+mn-lt"/>
                <a:cs typeface="Calibri" pitchFamily="34" charset="0"/>
              </a:rPr>
              <a:t>For more information, call Vince Kuss, VP for Development at </a:t>
            </a:r>
            <a:r>
              <a:rPr lang="en-US" sz="1400" i="1" kern="0" dirty="0">
                <a:latin typeface="+mn-lt"/>
                <a:cs typeface="Calibri" pitchFamily="34" charset="0"/>
              </a:rPr>
              <a:t>703-2189</a:t>
            </a:r>
            <a:r>
              <a:rPr lang="en-US" sz="1400" kern="0" dirty="0">
                <a:latin typeface="+mn-lt"/>
                <a:cs typeface="Calibri" pitchFamily="34" charset="0"/>
              </a:rPr>
              <a:t> or visit </a:t>
            </a:r>
            <a:r>
              <a:rPr lang="en-US" sz="1400" i="1" kern="0" dirty="0">
                <a:latin typeface="+mn-lt"/>
                <a:cs typeface="Calibri" pitchFamily="34" charset="0"/>
                <a:hlinkClick r:id="rId2"/>
              </a:rPr>
              <a:t>www.sjhsyr.org/foundation</a:t>
            </a:r>
            <a:endParaRPr lang="en-US" sz="1400" i="1" kern="0" dirty="0">
              <a:latin typeface="+mn-lt"/>
              <a:cs typeface="Calibri" pitchFamily="34" charset="0"/>
            </a:endParaRPr>
          </a:p>
        </p:txBody>
      </p:sp>
      <p:sp>
        <p:nvSpPr>
          <p:cNvPr id="4" name="Rectangle 3"/>
          <p:cNvSpPr/>
          <p:nvPr/>
        </p:nvSpPr>
        <p:spPr>
          <a:xfrm>
            <a:off x="6934200" y="6061204"/>
            <a:ext cx="2133600" cy="796796"/>
          </a:xfrm>
          <a:prstGeom prst="rect">
            <a:avLst/>
          </a:prstGeom>
          <a:solidFill>
            <a:srgbClr val="AD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6061204"/>
            <a:ext cx="1752600" cy="610865"/>
          </a:xfrm>
          <a:prstGeom prst="rect">
            <a:avLst/>
          </a:prstGeom>
        </p:spPr>
      </p:pic>
    </p:spTree>
    <p:extLst>
      <p:ext uri="{BB962C8B-B14F-4D97-AF65-F5344CB8AC3E}">
        <p14:creationId xmlns:p14="http://schemas.microsoft.com/office/powerpoint/2010/main" val="5818095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idx="4294967295"/>
          </p:nvPr>
        </p:nvSpPr>
        <p:spPr>
          <a:xfrm>
            <a:off x="457200" y="274638"/>
            <a:ext cx="8229600" cy="1143000"/>
          </a:xfrm>
        </p:spPr>
        <p:txBody>
          <a:bodyPr>
            <a:normAutofit fontScale="90000"/>
          </a:bodyPr>
          <a:lstStyle/>
          <a:p>
            <a:r>
              <a:rPr lang="en-US" altLang="en-US" dirty="0">
                <a:solidFill>
                  <a:schemeClr val="tx1">
                    <a:lumMod val="95000"/>
                    <a:lumOff val="5000"/>
                  </a:schemeClr>
                </a:solidFill>
              </a:rPr>
              <a:t>Thank You- Please Complete: </a:t>
            </a:r>
            <a:br>
              <a:rPr lang="en-US" altLang="en-US" dirty="0">
                <a:solidFill>
                  <a:schemeClr val="tx1">
                    <a:lumMod val="95000"/>
                    <a:lumOff val="5000"/>
                  </a:schemeClr>
                </a:solidFill>
              </a:rPr>
            </a:br>
            <a:endParaRPr lang="en-US" altLang="en-US" dirty="0">
              <a:solidFill>
                <a:schemeClr val="tx1">
                  <a:lumMod val="95000"/>
                  <a:lumOff val="5000"/>
                </a:schemeClr>
              </a:solidFill>
            </a:endParaRPr>
          </a:p>
        </p:txBody>
      </p:sp>
      <p:sp>
        <p:nvSpPr>
          <p:cNvPr id="174083" name="Content Placeholder 2"/>
          <p:cNvSpPr>
            <a:spLocks noGrp="1"/>
          </p:cNvSpPr>
          <p:nvPr>
            <p:ph idx="4294967295"/>
          </p:nvPr>
        </p:nvSpPr>
        <p:spPr>
          <a:xfrm>
            <a:off x="457200" y="1600200"/>
            <a:ext cx="8229600" cy="4525963"/>
          </a:xfrm>
        </p:spPr>
        <p:txBody>
          <a:bodyPr/>
          <a:lstStyle/>
          <a:p>
            <a:pPr algn="ctr">
              <a:buFontTx/>
              <a:buNone/>
            </a:pPr>
            <a:r>
              <a:rPr lang="en-US" altLang="en-US" dirty="0">
                <a:hlinkClick r:id="rId2"/>
              </a:rPr>
              <a:t>Physician Orientation Attestation/Acknowledgement Form</a:t>
            </a:r>
            <a:endParaRPr lang="en-US" altLang="en-US" dirty="0"/>
          </a:p>
          <a:p>
            <a:pPr>
              <a:buFontTx/>
              <a:buNone/>
            </a:pPr>
            <a:endParaRPr lang="en-US" altLang="en-US" dirty="0"/>
          </a:p>
          <a:p>
            <a:pPr algn="ctr">
              <a:buFontTx/>
              <a:buNone/>
            </a:pPr>
            <a:r>
              <a:rPr lang="en-US" altLang="en-US" dirty="0">
                <a:hlinkClick r:id="rId3"/>
              </a:rPr>
              <a:t>Physician Orientation Evaluation </a:t>
            </a:r>
            <a:endParaRPr lang="en-US" altLang="en-US" dirty="0"/>
          </a:p>
          <a:p>
            <a:endParaRPr lang="en-US"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715962"/>
          </a:xfrm>
        </p:spPr>
        <p:txBody>
          <a:bodyPr>
            <a:normAutofit fontScale="90000"/>
          </a:bodyPr>
          <a:lstStyle/>
          <a:p>
            <a:r>
              <a:rPr lang="en-US" altLang="en-US" dirty="0"/>
              <a:t>Key Contact List</a:t>
            </a:r>
            <a:endParaRPr lang="en-US" dirty="0"/>
          </a:p>
        </p:txBody>
      </p:sp>
      <p:sp>
        <p:nvSpPr>
          <p:cNvPr id="3" name="Content Placeholder 2"/>
          <p:cNvSpPr>
            <a:spLocks noGrp="1"/>
          </p:cNvSpPr>
          <p:nvPr>
            <p:ph idx="4294967295"/>
          </p:nvPr>
        </p:nvSpPr>
        <p:spPr>
          <a:xfrm>
            <a:off x="685800" y="1600200"/>
            <a:ext cx="8229600" cy="4525963"/>
          </a:xfrm>
        </p:spPr>
        <p:txBody>
          <a:bodyPr/>
          <a:lstStyle/>
          <a:p>
            <a:pPr>
              <a:buFontTx/>
              <a:buNone/>
            </a:pPr>
            <a:r>
              <a:rPr lang="en-US" altLang="en-US" sz="1800" b="1" u="sng" dirty="0"/>
              <a:t>HOSPITAL or Health PC Providers</a:t>
            </a:r>
          </a:p>
          <a:p>
            <a:pPr>
              <a:buFontTx/>
              <a:buNone/>
            </a:pPr>
            <a:r>
              <a:rPr lang="en-US" altLang="en-US" sz="1400" b="1" dirty="0"/>
              <a:t>Administration Main Number ___________________________________________ (315) 448-5880</a:t>
            </a:r>
          </a:p>
          <a:p>
            <a:pPr>
              <a:buFontTx/>
              <a:buNone/>
            </a:pPr>
            <a:r>
              <a:rPr lang="en-US" altLang="en-US" sz="1400" b="1" dirty="0"/>
              <a:t>IT Help Desk ________________________________________________________  (315) 448-5607</a:t>
            </a:r>
          </a:p>
          <a:p>
            <a:pPr>
              <a:buFontTx/>
              <a:buNone/>
            </a:pPr>
            <a:r>
              <a:rPr lang="en-US" altLang="en-US" sz="1400" b="1" dirty="0"/>
              <a:t>Tom Wentworth – Coordinator, Security &amp; Parking_________________________ (315) 448-6385</a:t>
            </a:r>
          </a:p>
          <a:p>
            <a:pPr>
              <a:buFontTx/>
              <a:buNone/>
            </a:pPr>
            <a:r>
              <a:rPr lang="en-US" altLang="en-US" sz="1400" b="1" dirty="0"/>
              <a:t>Employee Health Office _______________________________________________ (315) 448-5581</a:t>
            </a:r>
          </a:p>
          <a:p>
            <a:pPr>
              <a:buFontTx/>
              <a:buNone/>
            </a:pPr>
            <a:r>
              <a:rPr lang="en-US" altLang="en-US" sz="1400" b="1" dirty="0"/>
              <a:t>Human Resources ___________________________________________________  (315) 448-5575</a:t>
            </a:r>
          </a:p>
          <a:p>
            <a:pPr>
              <a:buFontTx/>
              <a:buNone/>
            </a:pPr>
            <a:r>
              <a:rPr lang="en-US" altLang="en-US" sz="1400" b="1" dirty="0"/>
              <a:t>Health Information Management Main Line_______________________________  (315) 448-5160</a:t>
            </a:r>
          </a:p>
          <a:p>
            <a:pPr>
              <a:buFontTx/>
              <a:buNone/>
            </a:pPr>
            <a:r>
              <a:rPr lang="en-US" altLang="en-US" sz="1400" b="1" dirty="0"/>
              <a:t>Renee Riley – Coding for the Hospital____________________________________ (315) 448-6110</a:t>
            </a:r>
          </a:p>
          <a:p>
            <a:pPr>
              <a:buNone/>
            </a:pPr>
            <a:r>
              <a:rPr lang="en-US" altLang="en-US" sz="1400" b="1" dirty="0"/>
              <a:t>Tracey Westerlund - Coding  for Med PC and Health PC_____________________ (315) 448-5562</a:t>
            </a:r>
          </a:p>
          <a:p>
            <a:pPr>
              <a:buNone/>
            </a:pPr>
            <a:endParaRPr lang="en-US" altLang="en-US" sz="1400" b="1" dirty="0"/>
          </a:p>
          <a:p>
            <a:pPr>
              <a:buFontTx/>
              <a:buNone/>
            </a:pPr>
            <a:endParaRPr lang="en-US" altLang="en-US" sz="1400" b="1" dirty="0"/>
          </a:p>
          <a:p>
            <a:pPr>
              <a:buFontTx/>
              <a:buNone/>
            </a:pPr>
            <a:endParaRPr lang="en-US" altLang="en-US" sz="1400" dirty="0"/>
          </a:p>
          <a:p>
            <a:pPr>
              <a:buFontTx/>
              <a:buNone/>
            </a:pPr>
            <a:endParaRPr lang="en-US" altLang="en-US" dirty="0"/>
          </a:p>
          <a:p>
            <a:pPr>
              <a:buFontTx/>
              <a:buNone/>
            </a:pPr>
            <a:endParaRPr lang="en-US" altLang="en-US" sz="1200" dirty="0"/>
          </a:p>
        </p:txBody>
      </p:sp>
    </p:spTree>
    <p:extLst>
      <p:ext uri="{BB962C8B-B14F-4D97-AF65-F5344CB8AC3E}">
        <p14:creationId xmlns:p14="http://schemas.microsoft.com/office/powerpoint/2010/main" val="3115047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4800" y="152400"/>
            <a:ext cx="5943600" cy="2209800"/>
          </a:xfrm>
        </p:spPr>
        <p:txBody>
          <a:bodyPr>
            <a:normAutofit/>
          </a:bodyPr>
          <a:lstStyle/>
          <a:p>
            <a:pPr marL="0" indent="0">
              <a:buNone/>
            </a:pPr>
            <a:r>
              <a:rPr lang="en-US" sz="4800" dirty="0">
                <a:solidFill>
                  <a:srgbClr val="C00000"/>
                </a:solidFill>
              </a:rPr>
              <a:t>m </a:t>
            </a:r>
            <a:r>
              <a:rPr lang="en-US" sz="4800" dirty="0" err="1">
                <a:solidFill>
                  <a:srgbClr val="C00000"/>
                </a:solidFill>
              </a:rPr>
              <a:t>i</a:t>
            </a:r>
            <a:r>
              <a:rPr lang="en-US" sz="4800" dirty="0">
                <a:solidFill>
                  <a:srgbClr val="C00000"/>
                </a:solidFill>
              </a:rPr>
              <a:t> s s </a:t>
            </a:r>
            <a:r>
              <a:rPr lang="en-US" sz="4800" dirty="0" err="1">
                <a:solidFill>
                  <a:srgbClr val="C00000"/>
                </a:solidFill>
              </a:rPr>
              <a:t>i</a:t>
            </a:r>
            <a:r>
              <a:rPr lang="en-US" sz="4800" dirty="0">
                <a:solidFill>
                  <a:srgbClr val="C00000"/>
                </a:solidFill>
              </a:rPr>
              <a:t> o n</a:t>
            </a:r>
          </a:p>
          <a:p>
            <a:pPr marL="0" indent="0">
              <a:buNone/>
            </a:pPr>
            <a:r>
              <a:rPr lang="en-US" sz="2000" dirty="0">
                <a:solidFill>
                  <a:schemeClr val="bg1">
                    <a:lumMod val="50000"/>
                  </a:schemeClr>
                </a:solidFill>
              </a:rPr>
              <a:t>We, St. Joseph’s Health and Trinity Health, serve together in the spirit of the Gospel as a compassionate and </a:t>
            </a:r>
            <a:r>
              <a:rPr lang="en-US" sz="2000" b="1" dirty="0">
                <a:solidFill>
                  <a:schemeClr val="bg1">
                    <a:lumMod val="50000"/>
                  </a:schemeClr>
                </a:solidFill>
              </a:rPr>
              <a:t>transforming healing presence</a:t>
            </a:r>
            <a:r>
              <a:rPr lang="en-US" sz="2000" dirty="0">
                <a:solidFill>
                  <a:schemeClr val="bg1">
                    <a:lumMod val="50000"/>
                  </a:schemeClr>
                </a:solidFill>
              </a:rPr>
              <a:t> within our communities</a:t>
            </a:r>
          </a:p>
        </p:txBody>
      </p:sp>
      <p:sp>
        <p:nvSpPr>
          <p:cNvPr id="5" name="Content Placeholder 2"/>
          <p:cNvSpPr txBox="1">
            <a:spLocks/>
          </p:cNvSpPr>
          <p:nvPr/>
        </p:nvSpPr>
        <p:spPr>
          <a:xfrm>
            <a:off x="609600" y="1981200"/>
            <a:ext cx="5707117" cy="2209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fontAlgn="auto">
              <a:spcAft>
                <a:spcPts val="0"/>
              </a:spcAft>
              <a:buFont typeface="Arial" panose="020B0604020202020204" pitchFamily="34" charset="0"/>
              <a:buNone/>
            </a:pPr>
            <a:r>
              <a:rPr lang="en-US" sz="4800" dirty="0">
                <a:solidFill>
                  <a:srgbClr val="C00000"/>
                </a:solidFill>
              </a:rPr>
              <a:t>v </a:t>
            </a:r>
            <a:r>
              <a:rPr lang="en-US" sz="4800" dirty="0" err="1">
                <a:solidFill>
                  <a:srgbClr val="C00000"/>
                </a:solidFill>
              </a:rPr>
              <a:t>i</a:t>
            </a:r>
            <a:r>
              <a:rPr lang="en-US" sz="4800" dirty="0">
                <a:solidFill>
                  <a:srgbClr val="C00000"/>
                </a:solidFill>
              </a:rPr>
              <a:t> s </a:t>
            </a:r>
            <a:r>
              <a:rPr lang="en-US" sz="4800" dirty="0" err="1">
                <a:solidFill>
                  <a:srgbClr val="C00000"/>
                </a:solidFill>
              </a:rPr>
              <a:t>i</a:t>
            </a:r>
            <a:r>
              <a:rPr lang="en-US" sz="4800" dirty="0">
                <a:solidFill>
                  <a:srgbClr val="C00000"/>
                </a:solidFill>
              </a:rPr>
              <a:t> o n</a:t>
            </a:r>
            <a:endParaRPr lang="en-US" sz="1500" dirty="0">
              <a:solidFill>
                <a:srgbClr val="C00000"/>
              </a:solidFill>
            </a:endParaRPr>
          </a:p>
          <a:p>
            <a:pPr marL="0" indent="0" fontAlgn="auto">
              <a:spcAft>
                <a:spcPts val="0"/>
              </a:spcAft>
              <a:buFont typeface="Arial" panose="020B0604020202020204" pitchFamily="34" charset="0"/>
              <a:buNone/>
            </a:pPr>
            <a:r>
              <a:rPr lang="en-US" sz="2000" dirty="0">
                <a:solidFill>
                  <a:prstClr val="white">
                    <a:lumMod val="50000"/>
                  </a:prstClr>
                </a:solidFill>
              </a:rPr>
              <a:t>St. Joseph’s will be a leading regional health system of choice serving and providing value to the communities of Syracuse and Central New York</a:t>
            </a:r>
          </a:p>
        </p:txBody>
      </p:sp>
      <p:sp>
        <p:nvSpPr>
          <p:cNvPr id="6" name="Content Placeholder 2"/>
          <p:cNvSpPr txBox="1">
            <a:spLocks/>
          </p:cNvSpPr>
          <p:nvPr/>
        </p:nvSpPr>
        <p:spPr>
          <a:xfrm>
            <a:off x="381000" y="3962400"/>
            <a:ext cx="5943600" cy="2209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4400" dirty="0">
                <a:solidFill>
                  <a:srgbClr val="C00000"/>
                </a:solidFill>
              </a:rPr>
              <a:t>o u r  </a:t>
            </a:r>
            <a:r>
              <a:rPr lang="en-US" sz="4400" dirty="0" err="1">
                <a:solidFill>
                  <a:srgbClr val="C00000"/>
                </a:solidFill>
              </a:rPr>
              <a:t>r</a:t>
            </a:r>
            <a:r>
              <a:rPr lang="en-US" sz="4400" dirty="0">
                <a:solidFill>
                  <a:srgbClr val="C00000"/>
                </a:solidFill>
              </a:rPr>
              <a:t> o </a:t>
            </a:r>
            <a:r>
              <a:rPr lang="en-US" sz="4400" dirty="0" err="1">
                <a:solidFill>
                  <a:srgbClr val="C00000"/>
                </a:solidFill>
              </a:rPr>
              <a:t>o</a:t>
            </a:r>
            <a:r>
              <a:rPr lang="en-US" sz="4400" dirty="0">
                <a:solidFill>
                  <a:srgbClr val="C00000"/>
                </a:solidFill>
              </a:rPr>
              <a:t> t s</a:t>
            </a:r>
            <a:endParaRPr lang="en-US" sz="1500" i="1" dirty="0">
              <a:solidFill>
                <a:prstClr val="white">
                  <a:lumMod val="50000"/>
                </a:prstClr>
              </a:solidFill>
            </a:endParaRPr>
          </a:p>
          <a:p>
            <a:pPr marL="0" indent="0" fontAlgn="auto">
              <a:spcAft>
                <a:spcPts val="0"/>
              </a:spcAft>
              <a:buFont typeface="Arial" panose="020B0604020202020204" pitchFamily="34" charset="0"/>
              <a:buNone/>
            </a:pPr>
            <a:r>
              <a:rPr lang="en-US" sz="2000" dirty="0">
                <a:solidFill>
                  <a:prstClr val="white">
                    <a:lumMod val="50000"/>
                  </a:prstClr>
                </a:solidFill>
              </a:rPr>
              <a:t>Inspired by our Franciscan Tradition, we are passionate healers dedicated to honoring the Sacred in our sisters and brothers</a:t>
            </a:r>
          </a:p>
        </p:txBody>
      </p:sp>
      <p:cxnSp>
        <p:nvCxnSpPr>
          <p:cNvPr id="7" name="Straight Connector 6"/>
          <p:cNvCxnSpPr/>
          <p:nvPr/>
        </p:nvCxnSpPr>
        <p:spPr>
          <a:xfrm flipV="1">
            <a:off x="6316717" y="609600"/>
            <a:ext cx="0" cy="5105400"/>
          </a:xfrm>
          <a:prstGeom prst="line">
            <a:avLst/>
          </a:prstGeom>
          <a:ln w="28575">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791198" y="1861327"/>
            <a:ext cx="3182439" cy="3285515"/>
          </a:xfrm>
          <a:prstGeom prst="rect">
            <a:avLst/>
          </a:prstGeom>
        </p:spPr>
        <p:txBody>
          <a:bodyPr wrap="square">
            <a:spAutoFit/>
          </a:bodyPr>
          <a:lstStyle/>
          <a:p>
            <a:pPr algn="r" fontAlgn="auto">
              <a:lnSpc>
                <a:spcPts val="3300"/>
              </a:lnSpc>
              <a:spcBef>
                <a:spcPts val="0"/>
              </a:spcBef>
              <a:spcAft>
                <a:spcPts val="600"/>
              </a:spcAft>
            </a:pPr>
            <a:r>
              <a:rPr lang="en-US" sz="2600" spc="-150" dirty="0">
                <a:solidFill>
                  <a:prstClr val="white">
                    <a:lumMod val="50000"/>
                  </a:prstClr>
                </a:solidFill>
                <a:latin typeface="Calibri"/>
              </a:rPr>
              <a:t>reverence  </a:t>
            </a:r>
          </a:p>
          <a:p>
            <a:pPr algn="r" fontAlgn="auto">
              <a:lnSpc>
                <a:spcPts val="2700"/>
              </a:lnSpc>
              <a:spcBef>
                <a:spcPts val="0"/>
              </a:spcBef>
              <a:spcAft>
                <a:spcPts val="0"/>
              </a:spcAft>
            </a:pPr>
            <a:r>
              <a:rPr lang="en-US" sz="2600" spc="-150" dirty="0">
                <a:solidFill>
                  <a:prstClr val="white">
                    <a:lumMod val="50000"/>
                  </a:prstClr>
                </a:solidFill>
                <a:latin typeface="Calibri"/>
              </a:rPr>
              <a:t>commitment to </a:t>
            </a:r>
          </a:p>
          <a:p>
            <a:pPr algn="r" fontAlgn="auto">
              <a:lnSpc>
                <a:spcPts val="2700"/>
              </a:lnSpc>
              <a:spcBef>
                <a:spcPts val="0"/>
              </a:spcBef>
              <a:spcAft>
                <a:spcPts val="600"/>
              </a:spcAft>
            </a:pPr>
            <a:r>
              <a:rPr lang="en-US" sz="2600" spc="-150" dirty="0">
                <a:solidFill>
                  <a:prstClr val="white">
                    <a:lumMod val="50000"/>
                  </a:prstClr>
                </a:solidFill>
                <a:latin typeface="Calibri"/>
              </a:rPr>
              <a:t>those who are poor </a:t>
            </a:r>
          </a:p>
          <a:p>
            <a:pPr algn="r" fontAlgn="auto">
              <a:lnSpc>
                <a:spcPts val="3300"/>
              </a:lnSpc>
              <a:spcBef>
                <a:spcPts val="0"/>
              </a:spcBef>
              <a:spcAft>
                <a:spcPts val="600"/>
              </a:spcAft>
            </a:pPr>
            <a:r>
              <a:rPr lang="en-US" sz="2600" spc="-150" dirty="0">
                <a:solidFill>
                  <a:prstClr val="white">
                    <a:lumMod val="50000"/>
                  </a:prstClr>
                </a:solidFill>
                <a:latin typeface="Calibri"/>
              </a:rPr>
              <a:t>justice    </a:t>
            </a:r>
          </a:p>
          <a:p>
            <a:pPr algn="r" fontAlgn="auto">
              <a:lnSpc>
                <a:spcPts val="3300"/>
              </a:lnSpc>
              <a:spcBef>
                <a:spcPts val="0"/>
              </a:spcBef>
              <a:spcAft>
                <a:spcPts val="600"/>
              </a:spcAft>
            </a:pPr>
            <a:r>
              <a:rPr lang="en-US" sz="2600" spc="-150" dirty="0">
                <a:solidFill>
                  <a:prstClr val="white">
                    <a:lumMod val="50000"/>
                  </a:prstClr>
                </a:solidFill>
                <a:latin typeface="Calibri"/>
              </a:rPr>
              <a:t>stewardship</a:t>
            </a:r>
          </a:p>
          <a:p>
            <a:pPr algn="r" fontAlgn="auto">
              <a:lnSpc>
                <a:spcPts val="3300"/>
              </a:lnSpc>
              <a:spcBef>
                <a:spcPts val="0"/>
              </a:spcBef>
              <a:spcAft>
                <a:spcPts val="600"/>
              </a:spcAft>
            </a:pPr>
            <a:r>
              <a:rPr lang="en-US" sz="2600" spc="-150" dirty="0">
                <a:solidFill>
                  <a:prstClr val="white">
                    <a:lumMod val="50000"/>
                  </a:prstClr>
                </a:solidFill>
                <a:latin typeface="Calibri"/>
              </a:rPr>
              <a:t>integrity</a:t>
            </a:r>
          </a:p>
          <a:p>
            <a:pPr algn="r" fontAlgn="auto">
              <a:lnSpc>
                <a:spcPts val="3300"/>
              </a:lnSpc>
              <a:spcBef>
                <a:spcPts val="0"/>
              </a:spcBef>
              <a:spcAft>
                <a:spcPts val="600"/>
              </a:spcAft>
            </a:pPr>
            <a:r>
              <a:rPr lang="en-US" sz="2600" spc="-150" dirty="0">
                <a:solidFill>
                  <a:prstClr val="white">
                    <a:lumMod val="50000"/>
                  </a:prstClr>
                </a:solidFill>
                <a:latin typeface="Calibri"/>
              </a:rPr>
              <a:t>excellence</a:t>
            </a:r>
          </a:p>
        </p:txBody>
      </p:sp>
      <p:sp>
        <p:nvSpPr>
          <p:cNvPr id="9" name="TextBox 8"/>
          <p:cNvSpPr txBox="1"/>
          <p:nvPr/>
        </p:nvSpPr>
        <p:spPr>
          <a:xfrm>
            <a:off x="6553200" y="1143000"/>
            <a:ext cx="2420438" cy="1446550"/>
          </a:xfrm>
          <a:prstGeom prst="rect">
            <a:avLst/>
          </a:prstGeom>
          <a:noFill/>
        </p:spPr>
        <p:txBody>
          <a:bodyPr wrap="square" rtlCol="0">
            <a:spAutoFit/>
          </a:bodyPr>
          <a:lstStyle/>
          <a:p>
            <a:pPr algn="r" fontAlgn="auto">
              <a:spcBef>
                <a:spcPts val="0"/>
              </a:spcBef>
              <a:spcAft>
                <a:spcPts val="0"/>
              </a:spcAft>
            </a:pPr>
            <a:r>
              <a:rPr lang="en-US" sz="4400" dirty="0">
                <a:solidFill>
                  <a:srgbClr val="C00000"/>
                </a:solidFill>
                <a:latin typeface="Calibri"/>
              </a:rPr>
              <a:t>v a l u e s</a:t>
            </a:r>
          </a:p>
          <a:p>
            <a:pPr fontAlgn="auto">
              <a:spcBef>
                <a:spcPts val="0"/>
              </a:spcBef>
              <a:spcAft>
                <a:spcPts val="0"/>
              </a:spcAft>
            </a:pPr>
            <a:endParaRPr lang="en-US" sz="4400" dirty="0">
              <a:solidFill>
                <a:prstClr val="black"/>
              </a:solidFill>
              <a:latin typeface="Calibri"/>
            </a:endParaRPr>
          </a:p>
        </p:txBody>
      </p:sp>
    </p:spTree>
    <p:extLst>
      <p:ext uri="{BB962C8B-B14F-4D97-AF65-F5344CB8AC3E}">
        <p14:creationId xmlns:p14="http://schemas.microsoft.com/office/powerpoint/2010/main" val="1475791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0"/>
            <a:ext cx="5422790"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6267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108866965"/>
              </p:ext>
            </p:extLst>
          </p:nvPr>
        </p:nvGraphicFramePr>
        <p:xfrm>
          <a:off x="0" y="381000"/>
          <a:ext cx="9144000" cy="6477000"/>
        </p:xfrm>
        <a:graphic>
          <a:graphicData uri="http://schemas.openxmlformats.org/drawingml/2006/table">
            <a:tbl>
              <a:tblPr/>
              <a:tblGrid>
                <a:gridCol w="358146">
                  <a:extLst>
                    <a:ext uri="{9D8B030D-6E8A-4147-A177-3AD203B41FA5}">
                      <a16:colId xmlns:a16="http://schemas.microsoft.com/office/drawing/2014/main" val="20000"/>
                    </a:ext>
                  </a:extLst>
                </a:gridCol>
                <a:gridCol w="2148878">
                  <a:extLst>
                    <a:ext uri="{9D8B030D-6E8A-4147-A177-3AD203B41FA5}">
                      <a16:colId xmlns:a16="http://schemas.microsoft.com/office/drawing/2014/main" val="20001"/>
                    </a:ext>
                  </a:extLst>
                </a:gridCol>
                <a:gridCol w="576552">
                  <a:extLst>
                    <a:ext uri="{9D8B030D-6E8A-4147-A177-3AD203B41FA5}">
                      <a16:colId xmlns:a16="http://schemas.microsoft.com/office/drawing/2014/main" val="20002"/>
                    </a:ext>
                  </a:extLst>
                </a:gridCol>
                <a:gridCol w="1336024">
                  <a:extLst>
                    <a:ext uri="{9D8B030D-6E8A-4147-A177-3AD203B41FA5}">
                      <a16:colId xmlns:a16="http://schemas.microsoft.com/office/drawing/2014/main" val="20003"/>
                    </a:ext>
                  </a:extLst>
                </a:gridCol>
                <a:gridCol w="3627422">
                  <a:extLst>
                    <a:ext uri="{9D8B030D-6E8A-4147-A177-3AD203B41FA5}">
                      <a16:colId xmlns:a16="http://schemas.microsoft.com/office/drawing/2014/main" val="20004"/>
                    </a:ext>
                  </a:extLst>
                </a:gridCol>
                <a:gridCol w="548489">
                  <a:extLst>
                    <a:ext uri="{9D8B030D-6E8A-4147-A177-3AD203B41FA5}">
                      <a16:colId xmlns:a16="http://schemas.microsoft.com/office/drawing/2014/main" val="20005"/>
                    </a:ext>
                  </a:extLst>
                </a:gridCol>
                <a:gridCol w="548489">
                  <a:extLst>
                    <a:ext uri="{9D8B030D-6E8A-4147-A177-3AD203B41FA5}">
                      <a16:colId xmlns:a16="http://schemas.microsoft.com/office/drawing/2014/main" val="20006"/>
                    </a:ext>
                  </a:extLst>
                </a:gridCol>
              </a:tblGrid>
              <a:tr h="211641">
                <a:tc gridSpan="2">
                  <a:txBody>
                    <a:bodyPr/>
                    <a:lstStyle/>
                    <a:p>
                      <a:pPr algn="l" fontAlgn="b"/>
                      <a:r>
                        <a:rPr lang="en-US" sz="1200" b="1" i="0" u="none" strike="noStrike" dirty="0">
                          <a:effectLst/>
                          <a:latin typeface="Arial" panose="020B0604020202020204" pitchFamily="34" charset="0"/>
                          <a:cs typeface="Arial" panose="020B0604020202020204" pitchFamily="34" charset="0"/>
                        </a:rPr>
                        <a:t>STRATEGIC</a:t>
                      </a:r>
                      <a:r>
                        <a:rPr lang="en-US" sz="1200" b="1" i="0" u="none" strike="noStrike" baseline="0" dirty="0">
                          <a:effectLst/>
                          <a:latin typeface="Arial" panose="020B0604020202020204" pitchFamily="34" charset="0"/>
                          <a:cs typeface="Arial" panose="020B0604020202020204" pitchFamily="34" charset="0"/>
                        </a:rPr>
                        <a:t> </a:t>
                      </a:r>
                      <a:r>
                        <a:rPr lang="en-US" sz="1200" b="1" i="0" u="none" strike="noStrike" dirty="0">
                          <a:effectLst/>
                          <a:latin typeface="Arial" panose="020B0604020202020204" pitchFamily="34" charset="0"/>
                          <a:cs typeface="Arial" panose="020B0604020202020204" pitchFamily="34" charset="0"/>
                        </a:rPr>
                        <a:t>FOCUS AREAS</a:t>
                      </a:r>
                    </a:p>
                  </a:txBody>
                  <a:tcPr marL="6059" marR="6059" marT="6059"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hMerge="1">
                  <a:txBody>
                    <a:bodyPr/>
                    <a:lstStyle/>
                    <a:p>
                      <a:pPr algn="l" fontAlgn="b"/>
                      <a:endParaRPr lang="en-US" sz="1000" b="1" i="0" u="none" strike="noStrike" dirty="0">
                        <a:effectLst/>
                        <a:latin typeface="Calibri"/>
                      </a:endParaRPr>
                    </a:p>
                  </a:txBody>
                  <a:tcPr marL="6059" marR="6059" marT="6059" marB="0" anchor="b">
                    <a:lnL w="12700" cap="flat" cmpd="sng" algn="ctr">
                      <a:no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gridSpan="2">
                  <a:txBody>
                    <a:bodyPr/>
                    <a:lstStyle/>
                    <a:p>
                      <a:pPr algn="l" fontAlgn="b"/>
                      <a:r>
                        <a:rPr lang="en-US" sz="1200" b="1" i="0" u="none" strike="noStrike" dirty="0">
                          <a:effectLst/>
                          <a:latin typeface="Arial" panose="020B0604020202020204" pitchFamily="34" charset="0"/>
                          <a:cs typeface="Arial" panose="020B0604020202020204" pitchFamily="34" charset="0"/>
                        </a:rPr>
                        <a:t>FY17 GOALS</a:t>
                      </a:r>
                    </a:p>
                  </a:txBody>
                  <a:tcPr marL="6059" marR="6059" marT="605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pPr algn="l" fontAlgn="b"/>
                      <a:endParaRPr lang="en-US" sz="1200" b="1" i="0" u="none" strike="noStrike" dirty="0">
                        <a:effectLst/>
                        <a:latin typeface="Arial" panose="020B0604020202020204" pitchFamily="34" charset="0"/>
                        <a:cs typeface="Arial" panose="020B0604020202020204" pitchFamily="34" charset="0"/>
                      </a:endParaRPr>
                    </a:p>
                  </a:txBody>
                  <a:tcPr marL="6059" marR="6059" marT="6059" marB="0" anchor="b">
                    <a:lnL>
                      <a:noFill/>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1200" b="1" i="0" u="none" strike="noStrike" dirty="0">
                          <a:effectLst/>
                          <a:latin typeface="Arial" panose="020B0604020202020204" pitchFamily="34" charset="0"/>
                          <a:cs typeface="Arial" panose="020B0604020202020204" pitchFamily="34" charset="0"/>
                        </a:rPr>
                        <a:t>June 30, 2017 Target</a:t>
                      </a:r>
                      <a:r>
                        <a:rPr lang="en-US" sz="1200" b="1" i="0" u="none" strike="noStrike" baseline="0" dirty="0">
                          <a:effectLst/>
                          <a:latin typeface="Arial" panose="020B0604020202020204" pitchFamily="34" charset="0"/>
                          <a:cs typeface="Arial" panose="020B0604020202020204" pitchFamily="34" charset="0"/>
                        </a:rPr>
                        <a:t> Metrics</a:t>
                      </a:r>
                      <a:endParaRPr lang="en-US" sz="1200" b="1" i="0" u="none" strike="noStrike" dirty="0">
                        <a:effectLst/>
                        <a:latin typeface="Arial" panose="020B0604020202020204" pitchFamily="34" charset="0"/>
                        <a:cs typeface="Arial" panose="020B0604020202020204" pitchFamily="34" charset="0"/>
                      </a:endParaRPr>
                    </a:p>
                  </a:txBody>
                  <a:tcPr marL="6059" marR="6059" marT="6059" marB="0" anchor="b">
                    <a:lnL>
                      <a:noFill/>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1200" b="1" i="0" u="none" strike="noStrike" dirty="0">
                          <a:effectLst/>
                          <a:latin typeface="Arial" panose="020B0604020202020204" pitchFamily="34" charset="0"/>
                          <a:cs typeface="Arial" panose="020B0604020202020204" pitchFamily="34" charset="0"/>
                        </a:rPr>
                        <a:t>VP:</a:t>
                      </a:r>
                    </a:p>
                  </a:txBody>
                  <a:tcPr marL="6059" marR="6059" marT="6059" marB="0" anchor="b">
                    <a:lnL>
                      <a:noFill/>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b"/>
                      <a:r>
                        <a:rPr lang="en-US" sz="1200" b="1" i="0" u="none" strike="noStrike" dirty="0">
                          <a:effectLst/>
                          <a:latin typeface="Arial" panose="020B0604020202020204" pitchFamily="34" charset="0"/>
                          <a:cs typeface="Arial" panose="020B0604020202020204" pitchFamily="34" charset="0"/>
                        </a:rPr>
                        <a:t>MD:</a:t>
                      </a:r>
                    </a:p>
                  </a:txBody>
                  <a:tcPr marL="6059" marR="6059" marT="6059"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0000"/>
                  </a:ext>
                </a:extLst>
              </a:tr>
              <a:tr h="313533">
                <a:tc rowSpan="4">
                  <a:txBody>
                    <a:bodyPr/>
                    <a:lstStyle/>
                    <a:p>
                      <a:pPr algn="l" fontAlgn="ctr"/>
                      <a:endParaRPr lang="en-US" sz="1300" b="1" i="1" u="none" strike="noStrike" dirty="0">
                        <a:solidFill>
                          <a:srgbClr val="FFFFFF"/>
                        </a:solidFill>
                        <a:effectLst/>
                        <a:latin typeface="Calibri"/>
                      </a:endParaRPr>
                    </a:p>
                  </a:txBody>
                  <a:tcPr marL="6059" marR="6059" marT="6059"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rowSpan="4">
                  <a:txBody>
                    <a:bodyPr/>
                    <a:lstStyle/>
                    <a:p>
                      <a:pPr marL="685800" indent="-685800" algn="l" fontAlgn="ctr"/>
                      <a:r>
                        <a:rPr lang="en-US" sz="900" b="1" i="0" u="none" strike="noStrike" dirty="0">
                          <a:solidFill>
                            <a:srgbClr val="6E2585"/>
                          </a:solidFill>
                          <a:effectLst/>
                          <a:latin typeface="Arial" panose="020B0604020202020204" pitchFamily="34" charset="0"/>
                          <a:cs typeface="Arial" panose="020B0604020202020204" pitchFamily="34" charset="0"/>
                        </a:rPr>
                        <a:t>EOPLE-CENTERED CARE</a:t>
                      </a:r>
                    </a:p>
                    <a:p>
                      <a:pPr algn="l" fontAlgn="ctr"/>
                      <a:r>
                        <a:rPr lang="en-US" sz="900" b="1" i="0" u="none" strike="noStrike" dirty="0">
                          <a:solidFill>
                            <a:srgbClr val="6E2585"/>
                          </a:solidFill>
                          <a:effectLst/>
                          <a:latin typeface="Arial" panose="020B0604020202020204" pitchFamily="34" charset="0"/>
                          <a:cs typeface="Arial" panose="020B0604020202020204" pitchFamily="34" charset="0"/>
                        </a:rPr>
                        <a:t>Strategic Focus #1:</a:t>
                      </a:r>
                      <a:r>
                        <a:rPr lang="en-US" sz="900" b="0" i="0" u="none" strike="noStrike" dirty="0">
                          <a:solidFill>
                            <a:srgbClr val="6E2585"/>
                          </a:solidFill>
                          <a:effectLst/>
                          <a:latin typeface="Arial" panose="020B0604020202020204" pitchFamily="34" charset="0"/>
                          <a:cs typeface="Arial" panose="020B0604020202020204" pitchFamily="34" charset="0"/>
                        </a:rPr>
                        <a:t> We will transform our clinical and business models</a:t>
                      </a:r>
                      <a:r>
                        <a:rPr lang="en-US" sz="900" b="0" i="0" u="none" strike="noStrike" baseline="0" dirty="0">
                          <a:solidFill>
                            <a:srgbClr val="6E2585"/>
                          </a:solidFill>
                          <a:effectLst/>
                          <a:latin typeface="Arial" panose="020B0604020202020204" pitchFamily="34" charset="0"/>
                          <a:cs typeface="Arial" panose="020B0604020202020204" pitchFamily="34" charset="0"/>
                        </a:rPr>
                        <a:t> </a:t>
                      </a:r>
                      <a:r>
                        <a:rPr lang="en-US" sz="900" b="0" i="0" u="none" strike="noStrike" dirty="0">
                          <a:solidFill>
                            <a:srgbClr val="6E2585"/>
                          </a:solidFill>
                          <a:effectLst/>
                          <a:latin typeface="Arial" panose="020B0604020202020204" pitchFamily="34" charset="0"/>
                          <a:cs typeface="Arial" panose="020B0604020202020204" pitchFamily="34" charset="0"/>
                        </a:rPr>
                        <a:t>to deliver people-centered care.</a:t>
                      </a:r>
                    </a:p>
                    <a:p>
                      <a:pPr algn="l" fontAlgn="ctr"/>
                      <a:r>
                        <a:rPr lang="en-US" sz="900" b="1" i="1" u="none" strike="noStrike" dirty="0">
                          <a:solidFill>
                            <a:srgbClr val="7030A0"/>
                          </a:solidFill>
                          <a:effectLst/>
                          <a:latin typeface="Arial" panose="020B0604020202020204" pitchFamily="34" charset="0"/>
                          <a:cs typeface="Arial" panose="020B0604020202020204" pitchFamily="34" charset="0"/>
                        </a:rPr>
                        <a:t> </a:t>
                      </a:r>
                    </a:p>
                  </a:txBody>
                  <a:tcPr marL="6059" marR="6059" marT="36576" marB="0">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900" b="1" i="0" u="none" strike="noStrike" dirty="0">
                          <a:solidFill>
                            <a:schemeClr val="bg1"/>
                          </a:solidFill>
                          <a:effectLst/>
                          <a:latin typeface="Arial" panose="020B0604020202020204" pitchFamily="34" charset="0"/>
                          <a:cs typeface="Arial" panose="020B0604020202020204" pitchFamily="34" charset="0"/>
                        </a:rPr>
                        <a:t>G 1.1</a:t>
                      </a:r>
                    </a:p>
                  </a:txBody>
                  <a:tcPr marL="6059" marR="6059" marT="6059"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E2585"/>
                    </a:solidFill>
                  </a:tcPr>
                </a:tc>
                <a:tc>
                  <a:txBody>
                    <a:bodyPr/>
                    <a:lstStyle/>
                    <a:p>
                      <a:pPr algn="l" fontAlgn="ctr"/>
                      <a:r>
                        <a:rPr lang="en-US" sz="900" b="0" i="0" u="none" strike="noStrike" baseline="0" dirty="0">
                          <a:effectLst/>
                          <a:latin typeface="Arial" panose="020B0604020202020204" pitchFamily="34" charset="0"/>
                          <a:cs typeface="Arial" panose="020B0604020202020204" pitchFamily="34" charset="0"/>
                        </a:rPr>
                        <a:t>Physician Alignment</a:t>
                      </a:r>
                      <a:endParaRPr lang="en-US" sz="900" b="0" i="0" u="none" strike="noStrike" dirty="0">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b="0" i="0" u="none" strike="noStrike" dirty="0">
                          <a:effectLst/>
                          <a:latin typeface="Arial" panose="020B0604020202020204" pitchFamily="34" charset="0"/>
                          <a:cs typeface="Arial" panose="020B0604020202020204" pitchFamily="34" charset="0"/>
                        </a:rPr>
                        <a:t>Develop</a:t>
                      </a:r>
                      <a:r>
                        <a:rPr lang="en-US" sz="900" b="0" i="0" u="none" strike="noStrike" baseline="0" dirty="0">
                          <a:effectLst/>
                          <a:latin typeface="Arial" panose="020B0604020202020204" pitchFamily="34" charset="0"/>
                          <a:cs typeface="Arial" panose="020B0604020202020204" pitchFamily="34" charset="0"/>
                        </a:rPr>
                        <a:t> and implement the infrastructure to support Track 3 ACO participation according to the system office Standard Operating Model, with targeted attribution of 65,000 patients.</a:t>
                      </a:r>
                      <a:endParaRPr lang="en-US" sz="900" b="1" i="0" u="none" strike="noStrike" dirty="0">
                        <a:solidFill>
                          <a:srgbClr val="FF0000"/>
                        </a:solidFill>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dirty="0">
                          <a:solidFill>
                            <a:srgbClr val="FF0000"/>
                          </a:solidFill>
                          <a:effectLst/>
                          <a:latin typeface="Arial" panose="020B0604020202020204" pitchFamily="34" charset="0"/>
                          <a:cs typeface="Arial" panose="020B0604020202020204" pitchFamily="34" charset="0"/>
                        </a:rPr>
                        <a:t>FL</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1" i="0" u="none" strike="noStrike" dirty="0">
                          <a:solidFill>
                            <a:srgbClr val="FF0000"/>
                          </a:solidFill>
                          <a:effectLst/>
                          <a:latin typeface="Arial" panose="020B0604020202020204" pitchFamily="34" charset="0"/>
                          <a:cs typeface="Arial" panose="020B0604020202020204" pitchFamily="34" charset="0"/>
                        </a:rPr>
                        <a:t>PF</a:t>
                      </a:r>
                    </a:p>
                  </a:txBody>
                  <a:tcPr marL="27432" marR="6059" marT="274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97099">
                <a:tc vMerge="1">
                  <a:txBody>
                    <a:bodyPr/>
                    <a:lstStyle/>
                    <a:p>
                      <a:endParaRPr lang="en-US"/>
                    </a:p>
                  </a:txBody>
                  <a:tcPr/>
                </a:tc>
                <a:tc v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1" i="0" u="none" strike="noStrike" dirty="0">
                          <a:solidFill>
                            <a:schemeClr val="bg1"/>
                          </a:solidFill>
                          <a:effectLst/>
                          <a:latin typeface="Arial" panose="020B0604020202020204" pitchFamily="34" charset="0"/>
                          <a:cs typeface="Arial" panose="020B0604020202020204" pitchFamily="34" charset="0"/>
                        </a:rPr>
                        <a:t>G 1.2</a:t>
                      </a:r>
                    </a:p>
                    <a:p>
                      <a:pPr algn="ctr" fontAlgn="ctr"/>
                      <a:endParaRPr lang="en-US" sz="900" b="1" i="0" u="none" strike="noStrike" dirty="0">
                        <a:solidFill>
                          <a:schemeClr val="bg1"/>
                        </a:solidFill>
                        <a:effectLst/>
                        <a:latin typeface="Arial" panose="020B0604020202020204" pitchFamily="34" charset="0"/>
                        <a:cs typeface="Arial" panose="020B0604020202020204" pitchFamily="34" charset="0"/>
                      </a:endParaRPr>
                    </a:p>
                  </a:txBody>
                  <a:tcPr marL="6059" marR="6059" marT="6059"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E2585"/>
                    </a:solidFill>
                  </a:tcPr>
                </a:tc>
                <a:tc>
                  <a:txBody>
                    <a:bodyPr/>
                    <a:lstStyle/>
                    <a:p>
                      <a:pPr algn="l" fontAlgn="ctr"/>
                      <a:r>
                        <a:rPr lang="en-US" sz="900" b="0" i="0" u="none" strike="noStrike" dirty="0">
                          <a:effectLst/>
                          <a:latin typeface="Arial" panose="020B0604020202020204" pitchFamily="34" charset="0"/>
                          <a:cs typeface="Arial" panose="020B0604020202020204" pitchFamily="34" charset="0"/>
                        </a:rPr>
                        <a:t>Clinical</a:t>
                      </a:r>
                      <a:r>
                        <a:rPr lang="en-US" sz="900" b="0" i="0" u="none" strike="noStrike" baseline="0" dirty="0">
                          <a:effectLst/>
                          <a:latin typeface="Arial" panose="020B0604020202020204" pitchFamily="34" charset="0"/>
                          <a:cs typeface="Arial" panose="020B0604020202020204" pitchFamily="34" charset="0"/>
                        </a:rPr>
                        <a:t> Quality</a:t>
                      </a:r>
                      <a:endParaRPr lang="en-US" sz="900" b="0" i="0" u="none" strike="noStrike" dirty="0">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Reduce unplanned 30 day readmissions in our accountable populations.  Composite Target 17.2%</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b="1" i="0" u="none" strike="noStrike" dirty="0">
                          <a:solidFill>
                            <a:srgbClr val="FF0000"/>
                          </a:solidFill>
                          <a:effectLst/>
                          <a:latin typeface="Arial" panose="020B0604020202020204" pitchFamily="34" charset="0"/>
                          <a:cs typeface="Arial" panose="020B0604020202020204" pitchFamily="34" charset="0"/>
                        </a:rPr>
                        <a:t>MM/FL</a:t>
                      </a:r>
                    </a:p>
                    <a:p>
                      <a:pPr marL="0" marR="0" indent="0" algn="l" defTabSz="914400" rtl="0" eaLnBrk="1" fontAlgn="ctr" latinLnBrk="0" hangingPunct="1">
                        <a:lnSpc>
                          <a:spcPct val="100000"/>
                        </a:lnSpc>
                        <a:spcBef>
                          <a:spcPts val="0"/>
                        </a:spcBef>
                        <a:spcAft>
                          <a:spcPts val="0"/>
                        </a:spcAft>
                        <a:buClrTx/>
                        <a:buSzTx/>
                        <a:buFontTx/>
                        <a:buNone/>
                        <a:tabLst/>
                        <a:defRPr/>
                      </a:pPr>
                      <a:r>
                        <a:rPr lang="en-US" sz="900" b="1" i="0" u="none" strike="noStrike" dirty="0">
                          <a:solidFill>
                            <a:schemeClr val="tx2">
                              <a:lumMod val="60000"/>
                              <a:lumOff val="40000"/>
                            </a:schemeClr>
                          </a:solidFill>
                          <a:effectLst/>
                          <a:latin typeface="Arial" panose="020B0604020202020204" pitchFamily="34" charset="0"/>
                          <a:cs typeface="Arial" panose="020B0604020202020204" pitchFamily="34" charset="0"/>
                        </a:rPr>
                        <a:t>SYSTEM</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b="1" i="0" u="none" strike="noStrike" dirty="0">
                          <a:solidFill>
                            <a:srgbClr val="FF0000"/>
                          </a:solidFill>
                          <a:effectLst/>
                          <a:latin typeface="Arial" panose="020B0604020202020204" pitchFamily="34" charset="0"/>
                          <a:cs typeface="Arial" panose="020B0604020202020204" pitchFamily="34" charset="0"/>
                        </a:rPr>
                        <a:t>SS</a:t>
                      </a:r>
                    </a:p>
                  </a:txBody>
                  <a:tcPr marL="27432" marR="6059" marT="274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97099">
                <a:tc vMerge="1">
                  <a:txBody>
                    <a:bodyPr/>
                    <a:lstStyle/>
                    <a:p>
                      <a:endParaRPr lang="en-US"/>
                    </a:p>
                  </a:txBody>
                  <a:tcPr/>
                </a:tc>
                <a:tc v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1" i="0" u="none" strike="noStrike" dirty="0">
                          <a:solidFill>
                            <a:schemeClr val="bg1"/>
                          </a:solidFill>
                          <a:effectLst/>
                          <a:latin typeface="Arial" panose="020B0604020202020204" pitchFamily="34" charset="0"/>
                          <a:cs typeface="Arial" panose="020B0604020202020204" pitchFamily="34" charset="0"/>
                        </a:rPr>
                        <a:t>G 1.3</a:t>
                      </a:r>
                    </a:p>
                    <a:p>
                      <a:pPr algn="ctr" fontAlgn="ctr"/>
                      <a:endParaRPr lang="en-US" sz="900" b="1" i="0" u="none" strike="noStrike" dirty="0">
                        <a:solidFill>
                          <a:schemeClr val="bg1"/>
                        </a:solidFill>
                        <a:effectLst/>
                        <a:latin typeface="Arial" panose="020B0604020202020204" pitchFamily="34" charset="0"/>
                        <a:cs typeface="Arial" panose="020B0604020202020204" pitchFamily="34" charset="0"/>
                      </a:endParaRPr>
                    </a:p>
                  </a:txBody>
                  <a:tcPr marL="6059" marR="6059" marT="6059"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E2585"/>
                    </a:solidFill>
                  </a:tcPr>
                </a:tc>
                <a:tc>
                  <a:txBody>
                    <a:bodyPr/>
                    <a:lstStyle/>
                    <a:p>
                      <a:pPr algn="l" fontAlgn="ctr"/>
                      <a:r>
                        <a:rPr lang="en-US" sz="900" b="0" i="0" u="none" strike="noStrike" dirty="0">
                          <a:effectLst/>
                          <a:latin typeface="Arial" panose="020B0604020202020204" pitchFamily="34" charset="0"/>
                          <a:cs typeface="Arial" panose="020B0604020202020204" pitchFamily="34" charset="0"/>
                        </a:rPr>
                        <a:t>Clinical</a:t>
                      </a:r>
                      <a:r>
                        <a:rPr lang="en-US" sz="900" b="0" i="0" u="none" strike="noStrike" baseline="0" dirty="0">
                          <a:effectLst/>
                          <a:latin typeface="Arial" panose="020B0604020202020204" pitchFamily="34" charset="0"/>
                          <a:cs typeface="Arial" panose="020B0604020202020204" pitchFamily="34" charset="0"/>
                        </a:rPr>
                        <a:t> Quality</a:t>
                      </a:r>
                      <a:endParaRPr lang="en-US" sz="900" b="0" i="0" u="none" strike="noStrike" dirty="0">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Reduce Hospital Acquired Infections.  </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Composite Target  0.87</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900" b="1" i="0" u="none" strike="noStrike" dirty="0">
                          <a:solidFill>
                            <a:srgbClr val="FF0000"/>
                          </a:solidFill>
                          <a:effectLst/>
                          <a:latin typeface="Arial" panose="020B0604020202020204" pitchFamily="34" charset="0"/>
                          <a:cs typeface="Arial" panose="020B0604020202020204" pitchFamily="34" charset="0"/>
                        </a:rPr>
                        <a:t>SS/AMC</a:t>
                      </a:r>
                    </a:p>
                    <a:p>
                      <a:pPr algn="l" fontAlgn="ctr"/>
                      <a:r>
                        <a:rPr lang="en-US" sz="900" b="1" i="0" u="none" strike="noStrike" dirty="0">
                          <a:solidFill>
                            <a:schemeClr val="tx2">
                              <a:lumMod val="60000"/>
                              <a:lumOff val="40000"/>
                            </a:schemeClr>
                          </a:solidFill>
                          <a:effectLst/>
                          <a:latin typeface="Arial" panose="020B0604020202020204" pitchFamily="34" charset="0"/>
                          <a:cs typeface="Arial" panose="020B0604020202020204" pitchFamily="34" charset="0"/>
                        </a:rPr>
                        <a:t>SYSTEM</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900" b="1" i="0" u="none" strike="noStrike" dirty="0">
                          <a:solidFill>
                            <a:srgbClr val="FF0000"/>
                          </a:solidFill>
                          <a:effectLst/>
                          <a:latin typeface="Arial" panose="020B0604020202020204" pitchFamily="34" charset="0"/>
                          <a:cs typeface="Arial" panose="020B0604020202020204" pitchFamily="34" charset="0"/>
                        </a:rPr>
                        <a:t>SS</a:t>
                      </a:r>
                    </a:p>
                  </a:txBody>
                  <a:tcPr marL="27432" marR="6059" marT="274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32503">
                <a:tc vMerge="1">
                  <a:txBody>
                    <a:bodyPr/>
                    <a:lstStyle/>
                    <a:p>
                      <a:endParaRPr lang="en-US"/>
                    </a:p>
                  </a:txBody>
                  <a:tcPr/>
                </a:tc>
                <a:tc vMerge="1">
                  <a:txBody>
                    <a:bodyPr/>
                    <a:lstStyle/>
                    <a:p>
                      <a:pPr algn="l" fontAlgn="ctr"/>
                      <a:endParaRPr lang="en-US" sz="1100" b="1" i="1" u="none" strike="noStrike" dirty="0">
                        <a:solidFill>
                          <a:srgbClr val="7030A0"/>
                        </a:solidFill>
                        <a:effectLst/>
                        <a:latin typeface="Calibri"/>
                      </a:endParaRPr>
                    </a:p>
                  </a:txBody>
                  <a:tcPr marL="6059" marR="6059" marT="605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r>
                        <a:rPr lang="en-US" sz="900" b="1" i="0" u="none" strike="noStrike" dirty="0">
                          <a:solidFill>
                            <a:schemeClr val="bg1"/>
                          </a:solidFill>
                          <a:effectLst/>
                          <a:latin typeface="Arial" panose="020B0604020202020204" pitchFamily="34" charset="0"/>
                          <a:cs typeface="Arial" panose="020B0604020202020204" pitchFamily="34" charset="0"/>
                        </a:rPr>
                        <a:t>G 1.4</a:t>
                      </a:r>
                    </a:p>
                  </a:txBody>
                  <a:tcPr marL="6059" marR="6059" marT="6059"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E2585"/>
                    </a:solidFill>
                  </a:tcPr>
                </a:tc>
                <a:tc>
                  <a:txBody>
                    <a:bodyPr/>
                    <a:lstStyle/>
                    <a:p>
                      <a:r>
                        <a:rPr lang="en-US" sz="900" dirty="0">
                          <a:latin typeface="Arial" panose="020B0604020202020204" pitchFamily="34" charset="0"/>
                          <a:cs typeface="Arial" panose="020B0604020202020204" pitchFamily="34" charset="0"/>
                        </a:rPr>
                        <a:t>Patient Experience</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Improve   Likelihood to recommend  scores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HCAHPS-Target 79.8% ED-CAHPS-Target 69.8% and CG-CAHPS-Target  86.7%</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r>
                        <a:rPr lang="en-US" sz="900" b="1" dirty="0">
                          <a:solidFill>
                            <a:srgbClr val="FF0000"/>
                          </a:solidFill>
                          <a:latin typeface="Arial" panose="020B0604020202020204" pitchFamily="34" charset="0"/>
                          <a:cs typeface="Arial" panose="020B0604020202020204" pitchFamily="34" charset="0"/>
                        </a:rPr>
                        <a:t>DW</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r>
                        <a:rPr lang="en-US" sz="900" b="1" dirty="0">
                          <a:solidFill>
                            <a:srgbClr val="FF0000"/>
                          </a:solidFill>
                          <a:latin typeface="Arial" panose="020B0604020202020204" pitchFamily="34" charset="0"/>
                          <a:cs typeface="Arial" panose="020B0604020202020204" pitchFamily="34" charset="0"/>
                        </a:rPr>
                        <a:t>JB</a:t>
                      </a:r>
                    </a:p>
                  </a:txBody>
                  <a:tcPr marL="27432" marR="6059" marT="274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76055">
                <a:tc>
                  <a:txBody>
                    <a:bodyPr/>
                    <a:lstStyle/>
                    <a:p>
                      <a:pPr algn="l" fontAlgn="t"/>
                      <a:endParaRPr lang="en-US" sz="900" b="0" i="0" u="none" strike="noStrike" dirty="0">
                        <a:solidFill>
                          <a:srgbClr val="00B0F0"/>
                        </a:solidFill>
                        <a:effectLst/>
                        <a:latin typeface="Calibri"/>
                      </a:endParaRPr>
                    </a:p>
                  </a:txBody>
                  <a:tcPr marL="6059" marR="6059" marT="6059" marB="0">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lumMod val="95000"/>
                      </a:schemeClr>
                    </a:solidFill>
                  </a:tcPr>
                </a:tc>
                <a:tc rowSpan="4">
                  <a:txBody>
                    <a:bodyPr/>
                    <a:lstStyle/>
                    <a:p>
                      <a:pPr algn="l" fontAlgn="t"/>
                      <a:r>
                        <a:rPr lang="en-US" sz="900" b="1" i="0" u="none" strike="noStrike" dirty="0">
                          <a:solidFill>
                            <a:srgbClr val="00B0F0"/>
                          </a:solidFill>
                          <a:effectLst/>
                          <a:latin typeface="Arial" panose="020B0604020202020204" pitchFamily="34" charset="0"/>
                          <a:cs typeface="Arial" panose="020B0604020202020204" pitchFamily="34" charset="0"/>
                        </a:rPr>
                        <a:t>NGAGED COLLEAGUES</a:t>
                      </a:r>
                    </a:p>
                    <a:p>
                      <a:pPr algn="l" fontAlgn="t"/>
                      <a:r>
                        <a:rPr lang="en-US" sz="900" b="1" i="0" u="none" strike="noStrike" dirty="0">
                          <a:solidFill>
                            <a:srgbClr val="00B0F0"/>
                          </a:solidFill>
                          <a:effectLst/>
                          <a:latin typeface="Arial" panose="020B0604020202020204" pitchFamily="34" charset="0"/>
                          <a:cs typeface="Arial" panose="020B0604020202020204" pitchFamily="34" charset="0"/>
                        </a:rPr>
                        <a:t>Strategic Focus #2:</a:t>
                      </a:r>
                      <a:r>
                        <a:rPr lang="en-US" sz="900" b="0" i="0" u="none" strike="noStrike" dirty="0">
                          <a:solidFill>
                            <a:srgbClr val="00B0F0"/>
                          </a:solidFill>
                          <a:effectLst/>
                          <a:latin typeface="Arial" panose="020B0604020202020204" pitchFamily="34" charset="0"/>
                          <a:cs typeface="Arial" panose="020B0604020202020204" pitchFamily="34" charset="0"/>
                        </a:rPr>
                        <a:t> We will attract, develop and retain exceptional and</a:t>
                      </a:r>
                      <a:r>
                        <a:rPr lang="en-US" sz="900" b="0" i="0" u="none" strike="noStrike" baseline="0" dirty="0">
                          <a:solidFill>
                            <a:srgbClr val="00B0F0"/>
                          </a:solidFill>
                          <a:effectLst/>
                          <a:latin typeface="Arial" panose="020B0604020202020204" pitchFamily="34" charset="0"/>
                          <a:cs typeface="Arial" panose="020B0604020202020204" pitchFamily="34" charset="0"/>
                        </a:rPr>
                        <a:t> </a:t>
                      </a:r>
                      <a:r>
                        <a:rPr lang="en-US" sz="900" b="0" i="0" u="none" strike="noStrike" dirty="0">
                          <a:solidFill>
                            <a:srgbClr val="00B0F0"/>
                          </a:solidFill>
                          <a:effectLst/>
                          <a:latin typeface="Arial" panose="020B0604020202020204" pitchFamily="34" charset="0"/>
                          <a:cs typeface="Arial" panose="020B0604020202020204" pitchFamily="34" charset="0"/>
                        </a:rPr>
                        <a:t>committed colleagues who reflect the diversity of our communities.</a:t>
                      </a:r>
                    </a:p>
                  </a:txBody>
                  <a:tcPr marL="6059" marR="6059" marT="36576" marB="0">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a:solidFill>
                            <a:schemeClr val="bg1"/>
                          </a:solidFill>
                          <a:latin typeface="Arial" panose="020B0604020202020204" pitchFamily="34" charset="0"/>
                          <a:cs typeface="Arial" panose="020B0604020202020204" pitchFamily="34" charset="0"/>
                        </a:rPr>
                        <a:t>G 2.1</a:t>
                      </a:r>
                    </a:p>
                    <a:p>
                      <a:pPr algn="ctr"/>
                      <a:endParaRPr lang="en-US" sz="900" b="1" dirty="0">
                        <a:solidFill>
                          <a:schemeClr val="bg1"/>
                        </a:solidFill>
                        <a:latin typeface="Arial" panose="020B0604020202020204" pitchFamily="34" charset="0"/>
                        <a:cs typeface="Arial" panose="020B0604020202020204" pitchFamily="34" charset="0"/>
                      </a:endParaRPr>
                    </a:p>
                  </a:txBody>
                  <a:tcPr marL="6059" marR="6059" marT="6059"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b="0" i="0" u="none" strike="noStrike" dirty="0">
                          <a:effectLst/>
                          <a:latin typeface="Arial" panose="020B0604020202020204" pitchFamily="34" charset="0"/>
                          <a:cs typeface="Arial" panose="020B0604020202020204" pitchFamily="34" charset="0"/>
                        </a:rPr>
                        <a:t>Colleague Engagement</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chemeClr val="tx1"/>
                          </a:solidFill>
                          <a:effectLst/>
                          <a:latin typeface="Arial" panose="020B0604020202020204" pitchFamily="34" charset="0"/>
                          <a:cs typeface="Arial" panose="020B0604020202020204" pitchFamily="34" charset="0"/>
                        </a:rPr>
                        <a:t>Improve</a:t>
                      </a:r>
                      <a:r>
                        <a:rPr lang="en-US" sz="900" b="0" i="0" u="none" strike="noStrike" baseline="0" dirty="0">
                          <a:solidFill>
                            <a:schemeClr val="tx1"/>
                          </a:solidFill>
                          <a:effectLst/>
                          <a:latin typeface="Arial" panose="020B0604020202020204" pitchFamily="34" charset="0"/>
                          <a:cs typeface="Arial" panose="020B0604020202020204" pitchFamily="34" charset="0"/>
                        </a:rPr>
                        <a:t> colleague retention rate to 87%.</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b="1" i="0" u="none" strike="noStrike" dirty="0">
                          <a:solidFill>
                            <a:srgbClr val="FF0000"/>
                          </a:solidFill>
                          <a:effectLst/>
                          <a:latin typeface="Arial" panose="020B0604020202020204" pitchFamily="34" charset="0"/>
                          <a:cs typeface="Arial" panose="020B0604020202020204" pitchFamily="34" charset="0"/>
                        </a:rPr>
                        <a:t> ED/AMC</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r>
                        <a:rPr lang="en-US" sz="900" baseline="0" dirty="0">
                          <a:solidFill>
                            <a:srgbClr val="FF0000"/>
                          </a:solidFill>
                        </a:rPr>
                        <a:t> </a:t>
                      </a:r>
                      <a:r>
                        <a:rPr lang="en-US" sz="900" b="1" baseline="0" dirty="0">
                          <a:solidFill>
                            <a:srgbClr val="FF0000"/>
                          </a:solidFill>
                        </a:rPr>
                        <a:t>TBD</a:t>
                      </a:r>
                      <a:endParaRPr lang="en-US" sz="900" b="1" dirty="0">
                        <a:solidFill>
                          <a:srgbClr val="FF0000"/>
                        </a:solidFill>
                      </a:endParaRPr>
                    </a:p>
                  </a:txBody>
                  <a:tcPr marL="27432" marR="6059" marT="274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36452">
                <a:tc rowSpan="2">
                  <a:txBody>
                    <a:bodyPr/>
                    <a:lstStyle/>
                    <a:p>
                      <a:pPr algn="l" fontAlgn="t"/>
                      <a:endParaRPr lang="en-US" sz="900" b="0" i="0" u="none" strike="noStrike" dirty="0">
                        <a:solidFill>
                          <a:srgbClr val="00B0F0"/>
                        </a:solidFill>
                        <a:effectLst/>
                        <a:latin typeface="Calibri"/>
                      </a:endParaRPr>
                    </a:p>
                  </a:txBody>
                  <a:tcPr marL="6059" marR="6059" marT="6059" marB="0">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solidFill>
                      <a:schemeClr val="bg1">
                        <a:lumMod val="95000"/>
                      </a:schemeClr>
                    </a:solidFill>
                  </a:tcPr>
                </a:tc>
                <a:tc vMerge="1">
                  <a:txBody>
                    <a:bodyPr/>
                    <a:lstStyle/>
                    <a:p>
                      <a:endParaRPr lang="en-US"/>
                    </a:p>
                  </a:txBody>
                  <a:tcPr/>
                </a:tc>
                <a:tc>
                  <a:txBody>
                    <a:bodyPr/>
                    <a:lstStyle/>
                    <a:p>
                      <a:pPr algn="ctr"/>
                      <a:r>
                        <a:rPr lang="en-US" sz="900" b="1" dirty="0">
                          <a:solidFill>
                            <a:schemeClr val="bg1"/>
                          </a:solidFill>
                          <a:latin typeface="Arial" panose="020B0604020202020204" pitchFamily="34" charset="0"/>
                          <a:cs typeface="Arial" panose="020B0604020202020204" pitchFamily="34" charset="0"/>
                        </a:rPr>
                        <a:t>G. 2.2 </a:t>
                      </a:r>
                    </a:p>
                  </a:txBody>
                  <a:tcPr marL="6059" marR="6059" marT="6059"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sz="900" b="0" i="0" u="none" strike="noStrike" dirty="0">
                          <a:effectLst/>
                          <a:latin typeface="Arial" panose="020B0604020202020204" pitchFamily="34" charset="0"/>
                          <a:cs typeface="Arial" panose="020B0604020202020204" pitchFamily="34" charset="0"/>
                        </a:rPr>
                        <a:t>Colleague Engagement</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b="0" i="0" u="none" strike="noStrike" dirty="0">
                          <a:effectLst/>
                          <a:latin typeface="Arial" panose="020B0604020202020204" pitchFamily="34" charset="0"/>
                          <a:cs typeface="Arial" panose="020B0604020202020204" pitchFamily="34" charset="0"/>
                        </a:rPr>
                        <a:t>Improve</a:t>
                      </a:r>
                      <a:r>
                        <a:rPr lang="en-US" sz="900" b="0" i="0" u="none" strike="noStrike" baseline="0" dirty="0">
                          <a:effectLst/>
                          <a:latin typeface="Arial" panose="020B0604020202020204" pitchFamily="34" charset="0"/>
                          <a:cs typeface="Arial" panose="020B0604020202020204" pitchFamily="34" charset="0"/>
                        </a:rPr>
                        <a:t> employee engagement score from </a:t>
                      </a:r>
                      <a:r>
                        <a:rPr lang="en-US" sz="900" b="0" i="0" u="none" strike="noStrike" baseline="0" dirty="0">
                          <a:solidFill>
                            <a:schemeClr val="tx1"/>
                          </a:solidFill>
                          <a:effectLst/>
                          <a:latin typeface="Arial" panose="020B0604020202020204" pitchFamily="34" charset="0"/>
                          <a:cs typeface="Arial" panose="020B0604020202020204" pitchFamily="34" charset="0"/>
                        </a:rPr>
                        <a:t>the 3.92 to 3.97percentile</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b="1" i="0" u="none" strike="noStrike" dirty="0">
                          <a:solidFill>
                            <a:srgbClr val="FF0000"/>
                          </a:solidFill>
                          <a:effectLst/>
                          <a:latin typeface="Arial" panose="020B0604020202020204" pitchFamily="34" charset="0"/>
                          <a:cs typeface="Arial" panose="020B0604020202020204" pitchFamily="34" charset="0"/>
                        </a:rPr>
                        <a:t>ED</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b="1" i="0" u="none" strike="noStrike" dirty="0">
                          <a:solidFill>
                            <a:srgbClr val="FF0000"/>
                          </a:solidFill>
                          <a:effectLst/>
                          <a:latin typeface="Arial" panose="020B0604020202020204" pitchFamily="34" charset="0"/>
                          <a:cs typeface="Arial" panose="020B0604020202020204" pitchFamily="34" charset="0"/>
                        </a:rPr>
                        <a:t>JB</a:t>
                      </a:r>
                    </a:p>
                  </a:txBody>
                  <a:tcPr marL="27432" marR="6059" marT="274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46061">
                <a:tc vMerge="1">
                  <a:txBody>
                    <a:bodyPr/>
                    <a:lstStyle/>
                    <a:p>
                      <a:endParaRPr lang="en-US"/>
                    </a:p>
                  </a:txBody>
                  <a:tcPr/>
                </a:tc>
                <a:tc vMerge="1">
                  <a:txBody>
                    <a:bodyPr/>
                    <a:lstStyle/>
                    <a:p>
                      <a:endParaRPr lang="en-US"/>
                    </a:p>
                  </a:txBody>
                  <a:tcPr/>
                </a:tc>
                <a:tc rowSpan="2">
                  <a:txBody>
                    <a:bodyPr/>
                    <a:lstStyle/>
                    <a:p>
                      <a:pPr algn="ctr"/>
                      <a:r>
                        <a:rPr lang="en-US" sz="900" b="1">
                          <a:solidFill>
                            <a:schemeClr val="bg1"/>
                          </a:solidFill>
                          <a:latin typeface="Arial" panose="020B0604020202020204" pitchFamily="34" charset="0"/>
                          <a:cs typeface="Arial" panose="020B0604020202020204" pitchFamily="34" charset="0"/>
                        </a:rPr>
                        <a:t>G. 2.3</a:t>
                      </a:r>
                      <a:endParaRPr lang="en-US" sz="900" b="1" dirty="0">
                        <a:solidFill>
                          <a:schemeClr val="bg1"/>
                        </a:solidFill>
                        <a:latin typeface="Arial" panose="020B0604020202020204" pitchFamily="34" charset="0"/>
                        <a:cs typeface="Arial" panose="020B0604020202020204" pitchFamily="34" charset="0"/>
                      </a:endParaRPr>
                    </a:p>
                  </a:txBody>
                  <a:tcPr marL="6059" marR="6059" marT="6059"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rowSpan="2">
                  <a:txBody>
                    <a:bodyPr/>
                    <a:lstStyle/>
                    <a:p>
                      <a:pPr algn="l" fontAlgn="ctr"/>
                      <a:r>
                        <a:rPr lang="en-US" sz="900" b="0" i="0" u="none" strike="noStrike" dirty="0">
                          <a:effectLst/>
                          <a:latin typeface="Arial" panose="020B0604020202020204" pitchFamily="34" charset="0"/>
                          <a:cs typeface="Arial" panose="020B0604020202020204" pitchFamily="34" charset="0"/>
                        </a:rPr>
                        <a:t>Colleague Engagement</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chemeClr val="tx1"/>
                          </a:solidFill>
                          <a:effectLst/>
                          <a:latin typeface="Arial" panose="020B0604020202020204" pitchFamily="34" charset="0"/>
                          <a:cs typeface="Arial" panose="020B0604020202020204" pitchFamily="34" charset="0"/>
                        </a:rPr>
                        <a:t>Improve employee engagement survey</a:t>
                      </a:r>
                      <a:r>
                        <a:rPr lang="en-US" sz="900" b="0" i="0" u="none" strike="noStrike" baseline="0" dirty="0">
                          <a:solidFill>
                            <a:schemeClr val="tx1"/>
                          </a:solidFill>
                          <a:effectLst/>
                          <a:latin typeface="Arial" panose="020B0604020202020204" pitchFamily="34" charset="0"/>
                          <a:cs typeface="Arial" panose="020B0604020202020204" pitchFamily="34" charset="0"/>
                        </a:rPr>
                        <a:t> participation rate from 68% in FY16 to 75% in FY17.</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b="1" i="0" u="none" strike="noStrike" dirty="0">
                          <a:solidFill>
                            <a:srgbClr val="FF0000"/>
                          </a:solidFill>
                          <a:effectLst/>
                          <a:latin typeface="Arial" panose="020B0604020202020204" pitchFamily="34" charset="0"/>
                          <a:cs typeface="Arial" panose="020B0604020202020204" pitchFamily="34" charset="0"/>
                        </a:rPr>
                        <a:t>ED</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2">
                  <a:txBody>
                    <a:bodyPr/>
                    <a:lstStyle/>
                    <a:p>
                      <a:r>
                        <a:rPr lang="en-US" sz="1100" baseline="0" dirty="0">
                          <a:solidFill>
                            <a:srgbClr val="FF0000"/>
                          </a:solidFill>
                        </a:rPr>
                        <a:t> JB</a:t>
                      </a:r>
                      <a:endParaRPr lang="en-US" sz="1100" dirty="0">
                        <a:solidFill>
                          <a:srgbClr val="FF0000"/>
                        </a:solidFill>
                      </a:endParaRPr>
                    </a:p>
                  </a:txBody>
                  <a:tcPr marL="27432" marR="6059" marT="274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60827">
                <a:tc>
                  <a:txBody>
                    <a:bodyPr/>
                    <a:lstStyle/>
                    <a:p>
                      <a:endParaRPr lang="en-US" sz="900" dirty="0"/>
                    </a:p>
                  </a:txBody>
                  <a:tcPr marL="6059" marR="6059" marT="6059" marB="0">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lumMod val="95000"/>
                      </a:schemeClr>
                    </a:solidFill>
                  </a:tcPr>
                </a:tc>
                <a:tc vMerge="1">
                  <a:txBody>
                    <a:bodyPr/>
                    <a:lstStyle/>
                    <a:p>
                      <a:endParaRPr lang="en-US"/>
                    </a:p>
                  </a:txBody>
                  <a:tcPr/>
                </a:tc>
                <a:tc vMerge="1">
                  <a:txBody>
                    <a:bodyPr/>
                    <a:lstStyle/>
                    <a:p>
                      <a:endParaRPr lang="en-US" sz="900" dirty="0"/>
                    </a:p>
                  </a:txBody>
                  <a:tcPr marL="6059" marR="6059" marT="6059"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vMerge="1">
                  <a:txBody>
                    <a:bodyPr/>
                    <a:lstStyle/>
                    <a:p>
                      <a:pPr algn="l" fontAlgn="ctr"/>
                      <a:endParaRPr lang="en-US" sz="900" b="0" i="0" u="none" strike="noStrike" dirty="0">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en-US" sz="900" b="1" i="0" u="none" strike="noStrike" dirty="0">
                        <a:solidFill>
                          <a:srgbClr val="FF0000"/>
                        </a:solidFill>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n-US" sz="900"/>
                    </a:p>
                  </a:txBody>
                  <a:tcPr marL="27432" marR="6059" marT="274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711237">
                <a:tc>
                  <a:txBody>
                    <a:bodyPr/>
                    <a:lstStyle/>
                    <a:p>
                      <a:pPr algn="l" fontAlgn="b"/>
                      <a:endParaRPr lang="en-US" sz="900" b="0" i="0" u="none" strike="noStrike" dirty="0">
                        <a:solidFill>
                          <a:schemeClr val="accent5"/>
                        </a:solidFill>
                        <a:effectLst/>
                        <a:latin typeface="Calibri"/>
                      </a:endParaRPr>
                    </a:p>
                  </a:txBody>
                  <a:tcPr marL="6059" marR="6059" marT="6059" marB="0" anchor="b">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t"/>
                      <a:r>
                        <a:rPr lang="en-US" sz="900" b="1" i="0" u="none" strike="noStrike" dirty="0">
                          <a:solidFill>
                            <a:srgbClr val="1BBBB3"/>
                          </a:solidFill>
                          <a:effectLst/>
                          <a:latin typeface="Arial" panose="020B0604020202020204" pitchFamily="34" charset="0"/>
                          <a:cs typeface="Arial" panose="020B0604020202020204" pitchFamily="34" charset="0"/>
                        </a:rPr>
                        <a:t>PERATIONAL EXCELLENCE</a:t>
                      </a:r>
                    </a:p>
                    <a:p>
                      <a:pPr algn="l" fontAlgn="b"/>
                      <a:r>
                        <a:rPr lang="en-US" sz="900" b="1" i="0" u="none" strike="noStrike" dirty="0">
                          <a:solidFill>
                            <a:srgbClr val="1BBBB3"/>
                          </a:solidFill>
                          <a:effectLst/>
                          <a:latin typeface="Arial" panose="020B0604020202020204" pitchFamily="34" charset="0"/>
                          <a:cs typeface="Arial" panose="020B0604020202020204" pitchFamily="34" charset="0"/>
                        </a:rPr>
                        <a:t>Strategic Focus #3:</a:t>
                      </a:r>
                      <a:r>
                        <a:rPr lang="en-US" sz="900" b="0" i="0" u="none" strike="noStrike" dirty="0">
                          <a:solidFill>
                            <a:srgbClr val="1BBBB3"/>
                          </a:solidFill>
                          <a:effectLst/>
                          <a:latin typeface="Arial" panose="020B0604020202020204" pitchFamily="34" charset="0"/>
                          <a:cs typeface="Arial" panose="020B0604020202020204" pitchFamily="34" charset="0"/>
                        </a:rPr>
                        <a:t> We will build an enterprise that uses our strengths</a:t>
                      </a:r>
                      <a:r>
                        <a:rPr lang="en-US" sz="900" b="1" i="0" u="none" strike="noStrike" baseline="0" dirty="0">
                          <a:solidFill>
                            <a:srgbClr val="1BBBB3"/>
                          </a:solidFill>
                          <a:effectLst/>
                          <a:latin typeface="Arial" panose="020B0604020202020204" pitchFamily="34" charset="0"/>
                          <a:cs typeface="Arial" panose="020B0604020202020204" pitchFamily="34" charset="0"/>
                        </a:rPr>
                        <a:t> </a:t>
                      </a:r>
                      <a:r>
                        <a:rPr lang="en-US" sz="900" b="0" i="0" u="none" strike="noStrike" dirty="0">
                          <a:solidFill>
                            <a:srgbClr val="1BBBB3"/>
                          </a:solidFill>
                          <a:effectLst/>
                          <a:latin typeface="Arial" panose="020B0604020202020204" pitchFamily="34" charset="0"/>
                          <a:cs typeface="Arial" panose="020B0604020202020204" pitchFamily="34" charset="0"/>
                        </a:rPr>
                        <a:t>as a national system to deliver operational excellence.</a:t>
                      </a:r>
                    </a:p>
                  </a:txBody>
                  <a:tcPr marL="6059" marR="6059" marT="36576" marB="0">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900" b="1" i="0" u="none" strike="noStrike" dirty="0">
                          <a:solidFill>
                            <a:schemeClr val="bg1"/>
                          </a:solidFill>
                          <a:effectLst/>
                          <a:latin typeface="Arial" panose="020B0604020202020204" pitchFamily="34" charset="0"/>
                          <a:cs typeface="Arial" panose="020B0604020202020204" pitchFamily="34" charset="0"/>
                        </a:rPr>
                        <a:t>G 3.1</a:t>
                      </a:r>
                    </a:p>
                  </a:txBody>
                  <a:tcPr marL="6059" marR="6059" marT="6059"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BBBB3"/>
                    </a:solidFill>
                  </a:tcPr>
                </a:tc>
                <a:tc>
                  <a:txBody>
                    <a:bodyPr/>
                    <a:lstStyle/>
                    <a:p>
                      <a:pPr algn="l" fontAlgn="ctr"/>
                      <a:r>
                        <a:rPr lang="en-US" sz="900" b="0" i="0" u="none" strike="noStrike" dirty="0">
                          <a:effectLst/>
                          <a:latin typeface="Arial" panose="020B0604020202020204" pitchFamily="34" charset="0"/>
                          <a:cs typeface="Arial" panose="020B0604020202020204" pitchFamily="34" charset="0"/>
                        </a:rPr>
                        <a:t>Transforming Operations</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Achieve total Transforming Operations budget</a:t>
                      </a:r>
                      <a:r>
                        <a:rPr lang="en-US" sz="900" b="0" i="0" u="none" strike="noStrike" baseline="0" dirty="0">
                          <a:solidFill>
                            <a:schemeClr val="tx1"/>
                          </a:solidFill>
                          <a:effectLst/>
                          <a:latin typeface="Arial" panose="020B0604020202020204" pitchFamily="34" charset="0"/>
                          <a:cs typeface="Arial" panose="020B0604020202020204" pitchFamily="34" charset="0"/>
                        </a:rPr>
                        <a:t> impact of $33.6M.</a:t>
                      </a:r>
                      <a:r>
                        <a:rPr lang="en-US" sz="900" b="0" i="0" u="none" strike="noStrike" dirty="0">
                          <a:solidFill>
                            <a:schemeClr val="tx1"/>
                          </a:solidFill>
                          <a:effectLst/>
                          <a:latin typeface="Arial" panose="020B0604020202020204" pitchFamily="34" charset="0"/>
                          <a:cs typeface="Arial" panose="020B0604020202020204" pitchFamily="34" charset="0"/>
                        </a:rPr>
                        <a:t> </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900" b="1" i="0" u="none" strike="noStrike" dirty="0">
                          <a:solidFill>
                            <a:srgbClr val="FF0000"/>
                          </a:solidFill>
                          <a:effectLst/>
                          <a:latin typeface="Arial" panose="020B0604020202020204" pitchFamily="34" charset="0"/>
                          <a:cs typeface="Arial" panose="020B0604020202020204" pitchFamily="34" charset="0"/>
                        </a:rPr>
                        <a:t>MP/AMC/JS/ED</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900" b="1" i="0" u="none" strike="noStrike" dirty="0">
                          <a:solidFill>
                            <a:srgbClr val="FF0000"/>
                          </a:solidFill>
                          <a:effectLst/>
                          <a:latin typeface="Arial" panose="020B0604020202020204" pitchFamily="34" charset="0"/>
                          <a:cs typeface="Arial" panose="020B0604020202020204" pitchFamily="34" charset="0"/>
                        </a:rPr>
                        <a:t>HSOC*/</a:t>
                      </a:r>
                    </a:p>
                    <a:p>
                      <a:pPr algn="l" fontAlgn="ctr"/>
                      <a:r>
                        <a:rPr lang="en-US" sz="900" b="1" i="0" u="none" strike="noStrike" dirty="0">
                          <a:solidFill>
                            <a:srgbClr val="FF0000"/>
                          </a:solidFill>
                          <a:effectLst/>
                          <a:latin typeface="Arial" panose="020B0604020202020204" pitchFamily="34" charset="0"/>
                          <a:cs typeface="Arial" panose="020B0604020202020204" pitchFamily="34" charset="0"/>
                        </a:rPr>
                        <a:t>DC</a:t>
                      </a:r>
                    </a:p>
                  </a:txBody>
                  <a:tcPr marL="27432" marR="6059" marT="274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55081">
                <a:tc>
                  <a:txBody>
                    <a:bodyPr/>
                    <a:lstStyle/>
                    <a:p>
                      <a:pPr algn="l" fontAlgn="t"/>
                      <a:endParaRPr lang="en-US" sz="1000" b="1" i="0" u="none" strike="noStrike" dirty="0">
                        <a:solidFill>
                          <a:schemeClr val="tx1"/>
                        </a:solidFill>
                        <a:effectLst/>
                        <a:latin typeface="Calibri"/>
                      </a:endParaRPr>
                    </a:p>
                  </a:txBody>
                  <a:tcPr marL="6059" marR="6059" marT="6059" marB="0">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lumMod val="95000"/>
                      </a:schemeClr>
                    </a:solidFill>
                  </a:tcPr>
                </a:tc>
                <a:tc rowSpan="3">
                  <a:txBody>
                    <a:bodyPr/>
                    <a:lstStyle/>
                    <a:p>
                      <a:pPr algn="l" fontAlgn="t"/>
                      <a:r>
                        <a:rPr lang="en-US" sz="900" b="1" i="0" u="none" strike="noStrike" dirty="0">
                          <a:solidFill>
                            <a:srgbClr val="EBB700"/>
                          </a:solidFill>
                          <a:effectLst/>
                          <a:latin typeface="Arial" panose="020B0604020202020204" pitchFamily="34" charset="0"/>
                          <a:cs typeface="Arial" panose="020B0604020202020204" pitchFamily="34" charset="0"/>
                        </a:rPr>
                        <a:t>HYSICIANS &amp; CLINICIANS</a:t>
                      </a:r>
                    </a:p>
                    <a:p>
                      <a:pPr algn="l" fontAlgn="t"/>
                      <a:r>
                        <a:rPr lang="en-US" sz="900" b="1" i="0" u="none" strike="noStrike" dirty="0">
                          <a:solidFill>
                            <a:srgbClr val="EBB700"/>
                          </a:solidFill>
                          <a:effectLst/>
                          <a:latin typeface="Arial" panose="020B0604020202020204" pitchFamily="34" charset="0"/>
                          <a:cs typeface="Arial" panose="020B0604020202020204" pitchFamily="34" charset="0"/>
                        </a:rPr>
                        <a:t>Strategic Focus # 4: </a:t>
                      </a:r>
                      <a:r>
                        <a:rPr lang="en-US" sz="900" b="0" i="0" u="none" strike="noStrike" dirty="0">
                          <a:solidFill>
                            <a:srgbClr val="EBB700"/>
                          </a:solidFill>
                          <a:effectLst/>
                          <a:latin typeface="Arial" panose="020B0604020202020204" pitchFamily="34" charset="0"/>
                          <a:cs typeface="Arial" panose="020B0604020202020204" pitchFamily="34" charset="0"/>
                        </a:rPr>
                        <a:t>We will collaborate with physicians and</a:t>
                      </a:r>
                      <a:r>
                        <a:rPr lang="en-US" sz="900" b="0" i="0" u="none" strike="noStrike" baseline="0" dirty="0">
                          <a:solidFill>
                            <a:srgbClr val="EBB700"/>
                          </a:solidFill>
                          <a:effectLst/>
                          <a:latin typeface="Arial" panose="020B0604020202020204" pitchFamily="34" charset="0"/>
                          <a:cs typeface="Arial" panose="020B0604020202020204" pitchFamily="34" charset="0"/>
                        </a:rPr>
                        <a:t> </a:t>
                      </a:r>
                      <a:r>
                        <a:rPr lang="en-US" sz="900" b="0" i="0" u="none" strike="noStrike" dirty="0">
                          <a:solidFill>
                            <a:srgbClr val="EBB700"/>
                          </a:solidFill>
                          <a:effectLst/>
                          <a:latin typeface="Arial" panose="020B0604020202020204" pitchFamily="34" charset="0"/>
                          <a:cs typeface="Arial" panose="020B0604020202020204" pitchFamily="34" charset="0"/>
                        </a:rPr>
                        <a:t>clinicians.</a:t>
                      </a:r>
                    </a:p>
                  </a:txBody>
                  <a:tcPr marL="6059" marR="6059" marT="36576" marB="0">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900" b="1" i="0" u="none" strike="noStrike" dirty="0">
                          <a:solidFill>
                            <a:schemeClr val="bg1"/>
                          </a:solidFill>
                          <a:effectLst/>
                          <a:latin typeface="Arial" panose="020B0604020202020204" pitchFamily="34" charset="0"/>
                          <a:cs typeface="Arial" panose="020B0604020202020204" pitchFamily="34" charset="0"/>
                        </a:rPr>
                        <a:t>G 4.1</a:t>
                      </a:r>
                    </a:p>
                  </a:txBody>
                  <a:tcPr marL="6059" marR="6059" marT="6059"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B700"/>
                    </a:solidFill>
                  </a:tcPr>
                </a:tc>
                <a:tc>
                  <a:txBody>
                    <a:bodyPr/>
                    <a:lstStyle/>
                    <a:p>
                      <a:pPr algn="l" fontAlgn="ctr"/>
                      <a:r>
                        <a:rPr lang="en-US" sz="900" b="0" i="0" u="none" strike="noStrike" dirty="0">
                          <a:effectLst/>
                          <a:latin typeface="Arial" panose="020B0604020202020204" pitchFamily="34" charset="0"/>
                          <a:cs typeface="Arial" panose="020B0604020202020204" pitchFamily="34" charset="0"/>
                        </a:rPr>
                        <a:t>Physician</a:t>
                      </a:r>
                      <a:r>
                        <a:rPr lang="en-US" sz="900" b="0" i="0" u="none" strike="noStrike" baseline="0" dirty="0">
                          <a:effectLst/>
                          <a:latin typeface="Arial" panose="020B0604020202020204" pitchFamily="34" charset="0"/>
                          <a:cs typeface="Arial" panose="020B0604020202020204" pitchFamily="34" charset="0"/>
                        </a:rPr>
                        <a:t> Expansion</a:t>
                      </a:r>
                      <a:endParaRPr lang="en-US" sz="900" b="0" i="0" u="none" strike="noStrike" dirty="0">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b="0" i="0" u="none" strike="noStrike" baseline="0" dirty="0">
                          <a:solidFill>
                            <a:schemeClr val="tx1"/>
                          </a:solidFill>
                          <a:effectLst/>
                          <a:latin typeface="Arial" panose="020B0604020202020204" pitchFamily="34" charset="0"/>
                          <a:cs typeface="Arial" panose="020B0604020202020204" pitchFamily="34" charset="0"/>
                        </a:rPr>
                        <a:t>Recruit 6 </a:t>
                      </a:r>
                      <a:r>
                        <a:rPr lang="en-US" sz="900" b="0" i="0" u="none" strike="noStrike" baseline="0" dirty="0">
                          <a:effectLst/>
                          <a:latin typeface="Arial" panose="020B0604020202020204" pitchFamily="34" charset="0"/>
                          <a:cs typeface="Arial" panose="020B0604020202020204" pitchFamily="34" charset="0"/>
                        </a:rPr>
                        <a:t>of Family Medicine Residents to practice with St. Joseph’s Health or an affiliate.</a:t>
                      </a:r>
                      <a:endParaRPr lang="en-US" sz="900" b="0" i="0" u="none" strike="noStrike" dirty="0">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b="1" i="0" u="none" strike="noStrike" dirty="0">
                          <a:solidFill>
                            <a:srgbClr val="FF0000"/>
                          </a:solidFill>
                          <a:effectLst/>
                          <a:latin typeface="Arial" panose="020B0604020202020204" pitchFamily="34" charset="0"/>
                          <a:cs typeface="Arial" panose="020B0604020202020204" pitchFamily="34" charset="0"/>
                        </a:rPr>
                        <a:t>MM/FL</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b="1" i="0" u="none" strike="noStrike" dirty="0">
                          <a:solidFill>
                            <a:srgbClr val="FF0000"/>
                          </a:solidFill>
                          <a:effectLst/>
                          <a:latin typeface="Arial" panose="020B0604020202020204" pitchFamily="34" charset="0"/>
                          <a:cs typeface="Arial" panose="020B0604020202020204" pitchFamily="34" charset="0"/>
                        </a:rPr>
                        <a:t>JT</a:t>
                      </a:r>
                    </a:p>
                  </a:txBody>
                  <a:tcPr marL="27432" marR="6059" marT="274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450150">
                <a:tc rowSpan="2">
                  <a:txBody>
                    <a:bodyPr/>
                    <a:lstStyle/>
                    <a:p>
                      <a:pPr algn="l" fontAlgn="t"/>
                      <a:endParaRPr lang="en-US" sz="900" b="1" i="0" u="none" strike="noStrike" dirty="0">
                        <a:solidFill>
                          <a:schemeClr val="tx1"/>
                        </a:solidFill>
                        <a:effectLst/>
                        <a:latin typeface="Calibri"/>
                      </a:endParaRPr>
                    </a:p>
                  </a:txBody>
                  <a:tcPr marL="6059" marR="6059" marT="6059" marB="0">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lumMod val="95000"/>
                      </a:schemeClr>
                    </a:solidFill>
                  </a:tcPr>
                </a:tc>
                <a:tc vMerge="1">
                  <a:txBody>
                    <a:bodyPr/>
                    <a:lstStyle/>
                    <a:p>
                      <a:endParaRPr lang="en-US"/>
                    </a:p>
                  </a:txBody>
                  <a:tcPr/>
                </a:tc>
                <a:tc>
                  <a:txBody>
                    <a:bodyPr/>
                    <a:lstStyle/>
                    <a:p>
                      <a:pPr algn="ctr"/>
                      <a:r>
                        <a:rPr lang="en-US" sz="900" b="1" dirty="0">
                          <a:solidFill>
                            <a:schemeClr val="bg1"/>
                          </a:solidFill>
                          <a:latin typeface="Arial" panose="020B0604020202020204" pitchFamily="34" charset="0"/>
                          <a:cs typeface="Arial" panose="020B0604020202020204" pitchFamily="34" charset="0"/>
                        </a:rPr>
                        <a:t>G 4.2</a:t>
                      </a:r>
                    </a:p>
                  </a:txBody>
                  <a:tcPr marL="6059" marR="6059" marT="6059"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B700"/>
                    </a:solidFill>
                  </a:tcPr>
                </a:tc>
                <a:tc>
                  <a:txBody>
                    <a:bodyPr/>
                    <a:lstStyle/>
                    <a:p>
                      <a:pPr algn="l" fontAlgn="ctr"/>
                      <a:r>
                        <a:rPr lang="en-US" sz="900" b="0" i="0" u="none" strike="noStrike" dirty="0">
                          <a:effectLst/>
                          <a:latin typeface="Arial" panose="020B0604020202020204" pitchFamily="34" charset="0"/>
                          <a:cs typeface="Arial" panose="020B0604020202020204" pitchFamily="34" charset="0"/>
                        </a:rPr>
                        <a:t>Physician Engagement</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900" b="0" i="0" u="none" strike="noStrike" baseline="0" dirty="0">
                          <a:solidFill>
                            <a:schemeClr val="tx1"/>
                          </a:solidFill>
                          <a:effectLst/>
                          <a:latin typeface="Arial" panose="020B0604020202020204" pitchFamily="34" charset="0"/>
                          <a:cs typeface="Arial" panose="020B0604020202020204" pitchFamily="34" charset="0"/>
                        </a:rPr>
                        <a:t>Develop a “Network </a:t>
                      </a:r>
                      <a:r>
                        <a:rPr lang="en-US" sz="900" b="0" i="0" u="none" strike="noStrike" baseline="0" dirty="0" err="1">
                          <a:solidFill>
                            <a:schemeClr val="tx1"/>
                          </a:solidFill>
                          <a:effectLst/>
                          <a:latin typeface="Arial" panose="020B0604020202020204" pitchFamily="34" charset="0"/>
                          <a:cs typeface="Arial" panose="020B0604020202020204" pitchFamily="34" charset="0"/>
                        </a:rPr>
                        <a:t>Keepage</a:t>
                      </a:r>
                      <a:r>
                        <a:rPr lang="en-US" sz="900" b="0" i="0" u="none" strike="noStrike" baseline="0" dirty="0">
                          <a:solidFill>
                            <a:schemeClr val="tx1"/>
                          </a:solidFill>
                          <a:effectLst/>
                          <a:latin typeface="Arial" panose="020B0604020202020204" pitchFamily="34" charset="0"/>
                          <a:cs typeface="Arial" panose="020B0604020202020204" pitchFamily="34" charset="0"/>
                        </a:rPr>
                        <a:t> Scorecard” for the CIN and ACO, outlining retention opportunity goals for key services vs. associated baselines. </a:t>
                      </a:r>
                      <a:endParaRPr lang="en-US" sz="900" b="1" i="0" u="none" strike="noStrike" dirty="0">
                        <a:solidFill>
                          <a:srgbClr val="FF0000"/>
                        </a:solidFill>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900" b="1" i="0" u="none" strike="noStrike" dirty="0">
                          <a:solidFill>
                            <a:srgbClr val="FF0000"/>
                          </a:solidFill>
                          <a:effectLst/>
                          <a:latin typeface="Arial" panose="020B0604020202020204" pitchFamily="34" charset="0"/>
                          <a:cs typeface="Arial" panose="020B0604020202020204" pitchFamily="34" charset="0"/>
                        </a:rPr>
                        <a:t>FL/MM</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900" b="1" i="0" u="none" strike="noStrike" dirty="0">
                          <a:solidFill>
                            <a:srgbClr val="FF0000"/>
                          </a:solidFill>
                          <a:effectLst/>
                          <a:latin typeface="Arial" panose="020B0604020202020204" pitchFamily="34" charset="0"/>
                          <a:cs typeface="Arial" panose="020B0604020202020204" pitchFamily="34" charset="0"/>
                        </a:rPr>
                        <a:t>PF</a:t>
                      </a:r>
                    </a:p>
                  </a:txBody>
                  <a:tcPr marL="27432" marR="6059" marT="274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199650">
                <a:tc vMerge="1">
                  <a:txBody>
                    <a:bodyPr/>
                    <a:lstStyle/>
                    <a:p>
                      <a:pPr algn="l" fontAlgn="t"/>
                      <a:endParaRPr lang="en-US" sz="900" b="1" i="0" u="none" strike="noStrike" dirty="0">
                        <a:solidFill>
                          <a:schemeClr val="tx1"/>
                        </a:solidFill>
                        <a:effectLst/>
                        <a:latin typeface="Calibri"/>
                      </a:endParaRPr>
                    </a:p>
                  </a:txBody>
                  <a:tcPr marL="6059" marR="6059" marT="6059" marB="0">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vMerge="1">
                  <a:txBody>
                    <a:bodyPr/>
                    <a:lstStyle/>
                    <a:p>
                      <a:pPr algn="l" fontAlgn="t"/>
                      <a:endParaRPr lang="en-US" sz="900" b="0" i="0" u="none" strike="noStrike" dirty="0">
                        <a:solidFill>
                          <a:srgbClr val="EBB700"/>
                        </a:solidFill>
                        <a:effectLst/>
                        <a:latin typeface="Arial" panose="020B0604020202020204" pitchFamily="34" charset="0"/>
                        <a:cs typeface="Arial" panose="020B0604020202020204" pitchFamily="34" charset="0"/>
                      </a:endParaRPr>
                    </a:p>
                  </a:txBody>
                  <a:tcPr marL="6059" marR="6059" marT="36576" marB="0">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G. 4.3</a:t>
                      </a:r>
                    </a:p>
                  </a:txBody>
                  <a:tcPr marL="6059" marR="6059" marT="6059"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B700"/>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900" b="0" i="0" u="none" strike="noStrike" dirty="0">
                          <a:effectLst/>
                          <a:latin typeface="Arial" panose="020B0604020202020204" pitchFamily="34" charset="0"/>
                          <a:cs typeface="Arial" panose="020B0604020202020204" pitchFamily="34" charset="0"/>
                        </a:rPr>
                        <a:t>Physician Engagement</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900" b="0" i="0" u="none" strike="noStrike" dirty="0">
                          <a:solidFill>
                            <a:schemeClr val="tx1"/>
                          </a:solidFill>
                          <a:effectLst/>
                          <a:latin typeface="Arial" panose="020B0604020202020204" pitchFamily="34" charset="0"/>
                          <a:cs typeface="Arial" panose="020B0604020202020204" pitchFamily="34" charset="0"/>
                        </a:rPr>
                        <a:t>Implement PNO scorecard with goals for all employed physicians.</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900" b="1" i="0" u="none" strike="noStrike" dirty="0">
                          <a:solidFill>
                            <a:srgbClr val="FF0000"/>
                          </a:solidFill>
                          <a:effectLst/>
                          <a:latin typeface="Arial" panose="020B0604020202020204" pitchFamily="34" charset="0"/>
                          <a:cs typeface="Arial" panose="020B0604020202020204" pitchFamily="34" charset="0"/>
                        </a:rPr>
                        <a:t>FL</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900" b="1" i="0" u="none" strike="noStrike" dirty="0">
                          <a:solidFill>
                            <a:srgbClr val="FF0000"/>
                          </a:solidFill>
                          <a:effectLst/>
                          <a:latin typeface="Arial" panose="020B0604020202020204" pitchFamily="34" charset="0"/>
                          <a:cs typeface="Arial" panose="020B0604020202020204" pitchFamily="34" charset="0"/>
                        </a:rPr>
                        <a:t>PF</a:t>
                      </a:r>
                    </a:p>
                  </a:txBody>
                  <a:tcPr marL="27432" marR="6059" marT="274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97099">
                <a:tc>
                  <a:txBody>
                    <a:bodyPr/>
                    <a:lstStyle/>
                    <a:p>
                      <a:pPr algn="l" fontAlgn="t"/>
                      <a:endParaRPr lang="en-US" sz="1400" b="1" i="0" u="none" strike="noStrike" dirty="0">
                        <a:solidFill>
                          <a:schemeClr val="tx1"/>
                        </a:solidFill>
                        <a:effectLst/>
                        <a:latin typeface="Arial" panose="020B0604020202020204" pitchFamily="34" charset="0"/>
                        <a:cs typeface="Arial" panose="020B0604020202020204" pitchFamily="34" charset="0"/>
                      </a:endParaRPr>
                    </a:p>
                  </a:txBody>
                  <a:tcPr marL="6059" marR="6059" marT="6059" marB="0">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lumMod val="95000"/>
                      </a:schemeClr>
                    </a:solidFill>
                  </a:tcPr>
                </a:tc>
                <a:tc rowSpan="3">
                  <a:txBody>
                    <a:bodyPr/>
                    <a:lstStyle/>
                    <a:p>
                      <a:pPr algn="l" fontAlgn="t"/>
                      <a:r>
                        <a:rPr lang="en-US" sz="900" b="1" i="0" u="none" strike="noStrike" dirty="0">
                          <a:solidFill>
                            <a:srgbClr val="E28C05"/>
                          </a:solidFill>
                          <a:effectLst/>
                          <a:latin typeface="Arial" panose="020B0604020202020204" pitchFamily="34" charset="0"/>
                          <a:cs typeface="Arial" panose="020B0604020202020204" pitchFamily="34" charset="0"/>
                        </a:rPr>
                        <a:t>EADERSHIP REGIONALLY</a:t>
                      </a:r>
                    </a:p>
                    <a:p>
                      <a:pPr algn="l" fontAlgn="t"/>
                      <a:r>
                        <a:rPr lang="en-US" sz="900" b="1" i="0" u="none" strike="noStrike" dirty="0">
                          <a:solidFill>
                            <a:srgbClr val="E28C05"/>
                          </a:solidFill>
                          <a:effectLst/>
                          <a:latin typeface="Arial" panose="020B0604020202020204" pitchFamily="34" charset="0"/>
                          <a:cs typeface="Arial" panose="020B0604020202020204" pitchFamily="34" charset="0"/>
                        </a:rPr>
                        <a:t>Strategic Focus #5:</a:t>
                      </a:r>
                      <a:r>
                        <a:rPr lang="en-US" sz="900" b="0" i="0" u="none" strike="noStrike" dirty="0">
                          <a:solidFill>
                            <a:srgbClr val="E28C05"/>
                          </a:solidFill>
                          <a:effectLst/>
                          <a:latin typeface="Arial" panose="020B0604020202020204" pitchFamily="34" charset="0"/>
                          <a:cs typeface="Arial" panose="020B0604020202020204" pitchFamily="34" charset="0"/>
                        </a:rPr>
                        <a:t> We will lead in strengthening and expanding the ministry of Catholic health care in our communities and nationwide.</a:t>
                      </a:r>
                    </a:p>
                  </a:txBody>
                  <a:tcPr marL="6059" marR="6059" marT="36576" marB="0">
                    <a:lnL w="635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900" b="1" i="0" u="none" strike="noStrike" dirty="0">
                          <a:solidFill>
                            <a:schemeClr val="bg1"/>
                          </a:solidFill>
                          <a:effectLst/>
                          <a:latin typeface="Arial" panose="020B0604020202020204" pitchFamily="34" charset="0"/>
                          <a:cs typeface="Arial" panose="020B0604020202020204" pitchFamily="34" charset="0"/>
                        </a:rPr>
                        <a:t>G 5.1</a:t>
                      </a:r>
                    </a:p>
                  </a:txBody>
                  <a:tcPr marL="6059" marR="6059" marT="6059"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8C05"/>
                    </a:solidFill>
                  </a:tcPr>
                </a:tc>
                <a:tc>
                  <a:txBody>
                    <a:bodyPr/>
                    <a:lstStyle/>
                    <a:p>
                      <a:pPr algn="l" fontAlgn="ctr"/>
                      <a:r>
                        <a:rPr lang="en-US" sz="900" b="0" i="0" u="none" strike="noStrike" dirty="0">
                          <a:effectLst/>
                          <a:latin typeface="Arial" panose="020B0604020202020204" pitchFamily="34" charset="0"/>
                          <a:cs typeface="Arial" panose="020B0604020202020204" pitchFamily="34" charset="0"/>
                        </a:rPr>
                        <a:t>Strategic</a:t>
                      </a:r>
                      <a:r>
                        <a:rPr lang="en-US" sz="900" b="0" i="0" u="none" strike="noStrike" baseline="0" dirty="0">
                          <a:effectLst/>
                          <a:latin typeface="Arial" panose="020B0604020202020204" pitchFamily="34" charset="0"/>
                          <a:cs typeface="Arial" panose="020B0604020202020204" pitchFamily="34" charset="0"/>
                        </a:rPr>
                        <a:t> Growth</a:t>
                      </a:r>
                      <a:endParaRPr lang="en-US" sz="900" b="0" i="0" u="none" strike="noStrike" dirty="0">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900" b="0" i="0" u="none" strike="noStrike" baseline="0" dirty="0">
                          <a:solidFill>
                            <a:schemeClr val="tx1"/>
                          </a:solidFill>
                          <a:effectLst/>
                          <a:latin typeface="Arial" panose="020B0604020202020204" pitchFamily="34" charset="0"/>
                          <a:cs typeface="Arial" panose="020B0604020202020204" pitchFamily="34" charset="0"/>
                        </a:rPr>
                        <a:t>Complete business plans for the strategic growth of Women's Health Service line and  Surgical Market Share</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900" b="1" i="0" u="none" strike="noStrike" dirty="0">
                          <a:solidFill>
                            <a:srgbClr val="FF0000"/>
                          </a:solidFill>
                          <a:effectLst/>
                          <a:latin typeface="Arial" panose="020B0604020202020204" pitchFamily="34" charset="0"/>
                          <a:cs typeface="Arial" panose="020B0604020202020204" pitchFamily="34" charset="0"/>
                        </a:rPr>
                        <a:t>MM</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900" b="1" i="0" u="none" strike="noStrike" dirty="0">
                          <a:solidFill>
                            <a:srgbClr val="FF0000"/>
                          </a:solidFill>
                          <a:effectLst/>
                          <a:latin typeface="Arial" panose="020B0604020202020204" pitchFamily="34" charset="0"/>
                          <a:cs typeface="Arial" panose="020B0604020202020204" pitchFamily="34" charset="0"/>
                        </a:rPr>
                        <a:t>BSC**</a:t>
                      </a:r>
                    </a:p>
                  </a:txBody>
                  <a:tcPr marL="27432" marR="6059" marT="274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61849">
                <a:tc rowSpan="2">
                  <a:txBody>
                    <a:bodyPr/>
                    <a:lstStyle/>
                    <a:p>
                      <a:pPr algn="l" fontAlgn="t"/>
                      <a:endParaRPr lang="en-US" sz="900" b="1" i="0" u="none" strike="noStrike" dirty="0">
                        <a:solidFill>
                          <a:schemeClr val="tx1"/>
                        </a:solidFill>
                        <a:effectLst/>
                        <a:latin typeface="Calibri"/>
                      </a:endParaRPr>
                    </a:p>
                  </a:txBody>
                  <a:tcPr marL="6059" marR="6059" marT="6059" marB="0">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lumMod val="95000"/>
                      </a:schemeClr>
                    </a:solidFill>
                  </a:tcPr>
                </a:tc>
                <a:tc vMerge="1">
                  <a:txBody>
                    <a:bodyPr/>
                    <a:lstStyle/>
                    <a:p>
                      <a:pPr algn="l" fontAlgn="t"/>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6059" marR="6059" marT="9144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95000"/>
                      </a:schemeClr>
                    </a:solidFill>
                  </a:tcPr>
                </a:tc>
                <a:tc>
                  <a:txBody>
                    <a:bodyPr/>
                    <a:lstStyle/>
                    <a:p>
                      <a:pPr algn="ctr" fontAlgn="ctr"/>
                      <a:r>
                        <a:rPr lang="en-US" sz="900" b="1" i="0" u="none" strike="noStrike" dirty="0">
                          <a:solidFill>
                            <a:schemeClr val="bg1"/>
                          </a:solidFill>
                          <a:effectLst/>
                          <a:latin typeface="Arial" panose="020B0604020202020204" pitchFamily="34" charset="0"/>
                          <a:cs typeface="Arial" panose="020B0604020202020204" pitchFamily="34" charset="0"/>
                        </a:rPr>
                        <a:t>G 5.2</a:t>
                      </a:r>
                    </a:p>
                  </a:txBody>
                  <a:tcPr marL="6059" marR="6059" marT="6059"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8C05"/>
                    </a:solidFill>
                  </a:tcPr>
                </a:tc>
                <a:tc>
                  <a:txBody>
                    <a:bodyPr/>
                    <a:lstStyle/>
                    <a:p>
                      <a:pPr algn="l" fontAlgn="ctr"/>
                      <a:r>
                        <a:rPr lang="en-US" sz="900" b="0" i="0" u="none" strike="noStrike" dirty="0">
                          <a:effectLst/>
                          <a:latin typeface="Arial" panose="020B0604020202020204" pitchFamily="34" charset="0"/>
                          <a:cs typeface="Arial" panose="020B0604020202020204" pitchFamily="34" charset="0"/>
                        </a:rPr>
                        <a:t>Strategic</a:t>
                      </a:r>
                      <a:r>
                        <a:rPr lang="en-US" sz="900" b="0" i="0" u="none" strike="noStrike" baseline="0" dirty="0">
                          <a:effectLst/>
                          <a:latin typeface="Arial" panose="020B0604020202020204" pitchFamily="34" charset="0"/>
                          <a:cs typeface="Arial" panose="020B0604020202020204" pitchFamily="34" charset="0"/>
                        </a:rPr>
                        <a:t> Growth</a:t>
                      </a:r>
                      <a:endParaRPr lang="en-US" sz="900" b="0" i="0" u="none" strike="noStrike" dirty="0">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900" b="0" i="0" u="none" strike="noStrike" baseline="0" dirty="0">
                          <a:solidFill>
                            <a:schemeClr val="tx1"/>
                          </a:solidFill>
                          <a:effectLst/>
                          <a:latin typeface="Arial" panose="020B0604020202020204" pitchFamily="34" charset="0"/>
                          <a:cs typeface="Arial" panose="020B0604020202020204" pitchFamily="34" charset="0"/>
                        </a:rPr>
                        <a:t>Achieve Cardiac Master Plan project milestones, including System Office approval, CON process completion, selection of all equipment, and on-schedule development of design and construction documents (target 8/2017 completion).</a:t>
                      </a:r>
                      <a:endParaRPr lang="en-US" sz="900" b="0" i="0" u="none" strike="noStrike" dirty="0">
                        <a:solidFill>
                          <a:srgbClr val="FF0000"/>
                        </a:solidFill>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900" b="1" i="0" u="none" strike="noStrike" dirty="0">
                          <a:solidFill>
                            <a:srgbClr val="FF0000"/>
                          </a:solidFill>
                          <a:effectLst/>
                          <a:latin typeface="Arial" panose="020B0604020202020204" pitchFamily="34" charset="0"/>
                          <a:cs typeface="Arial" panose="020B0604020202020204" pitchFamily="34" charset="0"/>
                        </a:rPr>
                        <a:t>JS/AMC</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900" b="1" i="0" u="none" strike="noStrike" dirty="0">
                          <a:solidFill>
                            <a:srgbClr val="FF0000"/>
                          </a:solidFill>
                          <a:effectLst/>
                          <a:latin typeface="Arial" panose="020B0604020202020204" pitchFamily="34" charset="0"/>
                          <a:cs typeface="Arial" panose="020B0604020202020204" pitchFamily="34" charset="0"/>
                        </a:rPr>
                        <a:t>BSC**</a:t>
                      </a:r>
                    </a:p>
                  </a:txBody>
                  <a:tcPr marL="27432" marR="6059" marT="274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432144">
                <a:tc vMerge="1">
                  <a:txBody>
                    <a:bodyPr/>
                    <a:lstStyle/>
                    <a:p>
                      <a:endParaRPr lang="en-US"/>
                    </a:p>
                  </a:txBody>
                  <a:tcPr/>
                </a:tc>
                <a:tc vMerge="1">
                  <a:txBody>
                    <a:bodyPr/>
                    <a:lstStyle/>
                    <a:p>
                      <a:endParaRPr 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1" i="0" u="none" strike="noStrike" dirty="0">
                          <a:solidFill>
                            <a:schemeClr val="bg1"/>
                          </a:solidFill>
                          <a:effectLst/>
                          <a:latin typeface="Arial" panose="020B0604020202020204" pitchFamily="34" charset="0"/>
                          <a:cs typeface="Arial" panose="020B0604020202020204" pitchFamily="34" charset="0"/>
                        </a:rPr>
                        <a:t>G 5.3</a:t>
                      </a:r>
                    </a:p>
                    <a:p>
                      <a:pPr algn="ctr" fontAlgn="ctr"/>
                      <a:endParaRPr lang="en-US" sz="900" b="1" i="0" u="none" strike="noStrike" dirty="0">
                        <a:solidFill>
                          <a:schemeClr val="bg1"/>
                        </a:solidFill>
                        <a:effectLst/>
                        <a:latin typeface="Arial" panose="020B0604020202020204" pitchFamily="34" charset="0"/>
                        <a:cs typeface="Arial" panose="020B0604020202020204" pitchFamily="34" charset="0"/>
                      </a:endParaRPr>
                    </a:p>
                  </a:txBody>
                  <a:tcPr marL="6059" marR="6059" marT="6059"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8C05"/>
                    </a:solidFill>
                  </a:tcPr>
                </a:tc>
                <a:tc>
                  <a:txBody>
                    <a:bodyPr/>
                    <a:lstStyle/>
                    <a:p>
                      <a:pPr algn="l" fontAlgn="ctr"/>
                      <a:r>
                        <a:rPr lang="en-US" sz="900" b="0" i="0" u="none" strike="noStrike" dirty="0">
                          <a:effectLst/>
                          <a:latin typeface="Arial" panose="020B0604020202020204" pitchFamily="34" charset="0"/>
                          <a:cs typeface="Arial" panose="020B0604020202020204" pitchFamily="34" charset="0"/>
                        </a:rPr>
                        <a:t>Community Health</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900" b="0" i="0" u="none" strike="noStrike" kern="1200" baseline="0" dirty="0">
                          <a:solidFill>
                            <a:schemeClr val="tx1"/>
                          </a:solidFill>
                          <a:effectLst/>
                          <a:latin typeface="Arial" panose="020B0604020202020204" pitchFamily="34" charset="0"/>
                          <a:ea typeface="+mn-ea"/>
                          <a:cs typeface="Arial" panose="020B0604020202020204" pitchFamily="34" charset="0"/>
                        </a:rPr>
                        <a:t>Implementation of the two primary system goals: 1) implement portfolio of initiatives to reduce tobacco use and obesity, and 2) achieve targeted % patient tobacco screening and cessation referral.  </a:t>
                      </a:r>
                    </a:p>
                    <a:p>
                      <a:pPr marL="0" marR="0" lvl="0" indent="0" algn="l" defTabSz="914400" rtl="0" eaLnBrk="1" fontAlgn="ctr" latinLnBrk="0" hangingPunct="1">
                        <a:lnSpc>
                          <a:spcPct val="100000"/>
                        </a:lnSpc>
                        <a:spcBef>
                          <a:spcPts val="0"/>
                        </a:spcBef>
                        <a:spcAft>
                          <a:spcPts val="0"/>
                        </a:spcAft>
                        <a:buClrTx/>
                        <a:buSzTx/>
                        <a:buFontTx/>
                        <a:buNone/>
                        <a:tabLst/>
                        <a:defRPr/>
                      </a:pPr>
                      <a:r>
                        <a:rPr lang="en-US" sz="900" b="0" i="0" u="none" strike="noStrike" kern="1200" baseline="0" dirty="0">
                          <a:solidFill>
                            <a:schemeClr val="tx1"/>
                          </a:solidFill>
                          <a:effectLst/>
                          <a:latin typeface="Arial" panose="020B0604020202020204" pitchFamily="34" charset="0"/>
                          <a:ea typeface="+mn-ea"/>
                          <a:cs typeface="Arial" panose="020B0604020202020204" pitchFamily="34" charset="0"/>
                        </a:rPr>
                        <a:t>Targeted goal = achievement of maximum threshold</a:t>
                      </a:r>
                      <a:r>
                        <a:rPr lang="en-US" sz="900" b="0" i="0" u="none" strike="noStrike" kern="1200" baseline="30000" dirty="0">
                          <a:solidFill>
                            <a:schemeClr val="tx1"/>
                          </a:solidFill>
                          <a:effectLst/>
                          <a:latin typeface="Arial" panose="020B0604020202020204" pitchFamily="34" charset="0"/>
                          <a:ea typeface="+mn-ea"/>
                          <a:cs typeface="Arial" panose="020B0604020202020204" pitchFamily="34" charset="0"/>
                        </a:rPr>
                        <a:t> </a:t>
                      </a:r>
                      <a:r>
                        <a:rPr lang="en-US" sz="900" b="0" i="0" u="none" strike="noStrike" kern="1200" baseline="0" dirty="0">
                          <a:solidFill>
                            <a:schemeClr val="tx1"/>
                          </a:solidFill>
                          <a:effectLst/>
                          <a:latin typeface="Arial" panose="020B0604020202020204" pitchFamily="34" charset="0"/>
                          <a:ea typeface="+mn-ea"/>
                          <a:cs typeface="Arial" panose="020B0604020202020204" pitchFamily="34" charset="0"/>
                        </a:rPr>
                        <a:t>9/10 points</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900" b="1" i="0" u="none" strike="noStrike" dirty="0">
                          <a:solidFill>
                            <a:srgbClr val="FF0000"/>
                          </a:solidFill>
                          <a:effectLst/>
                          <a:latin typeface="Arial" panose="020B0604020202020204" pitchFamily="34" charset="0"/>
                          <a:cs typeface="Arial" panose="020B0604020202020204" pitchFamily="34" charset="0"/>
                        </a:rPr>
                        <a:t>DW/MM</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900" b="1" i="0" u="none" strike="noStrike" dirty="0">
                          <a:solidFill>
                            <a:srgbClr val="FF0000"/>
                          </a:solidFill>
                          <a:effectLst/>
                          <a:latin typeface="Arial" panose="020B0604020202020204" pitchFamily="34" charset="0"/>
                          <a:cs typeface="Arial" panose="020B0604020202020204" pitchFamily="34" charset="0"/>
                        </a:rPr>
                        <a:t>UI</a:t>
                      </a:r>
                    </a:p>
                  </a:txBody>
                  <a:tcPr marL="27432" marR="6059" marT="274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297099">
                <a:tc rowSpan="2">
                  <a:txBody>
                    <a:bodyPr/>
                    <a:lstStyle/>
                    <a:p>
                      <a:pPr algn="l" fontAlgn="t"/>
                      <a:endParaRPr lang="en-US" sz="1000" b="1" i="0" u="none" strike="noStrike" dirty="0">
                        <a:solidFill>
                          <a:schemeClr val="tx1"/>
                        </a:solidFill>
                        <a:effectLst/>
                        <a:latin typeface="Calibri"/>
                      </a:endParaRPr>
                    </a:p>
                  </a:txBody>
                  <a:tcPr marL="6059" marR="6059" marT="6059"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lumMod val="95000"/>
                      </a:schemeClr>
                    </a:solidFill>
                  </a:tcPr>
                </a:tc>
                <a:tc rowSpan="4">
                  <a:txBody>
                    <a:bodyPr/>
                    <a:lstStyle/>
                    <a:p>
                      <a:pPr algn="l" fontAlgn="t"/>
                      <a:r>
                        <a:rPr lang="en-US" sz="900" b="1" i="0" u="none" strike="noStrike" dirty="0">
                          <a:solidFill>
                            <a:srgbClr val="92D050"/>
                          </a:solidFill>
                          <a:effectLst/>
                          <a:latin typeface="Arial" panose="020B0604020202020204" pitchFamily="34" charset="0"/>
                          <a:cs typeface="Arial" panose="020B0604020202020204" pitchFamily="34" charset="0"/>
                        </a:rPr>
                        <a:t>FFECTIVE STEWARDSHIP</a:t>
                      </a:r>
                    </a:p>
                    <a:p>
                      <a:pPr algn="l" fontAlgn="t"/>
                      <a:r>
                        <a:rPr lang="en-US" sz="900" b="1" i="0" u="none" strike="noStrike" dirty="0">
                          <a:solidFill>
                            <a:srgbClr val="92D050"/>
                          </a:solidFill>
                          <a:effectLst/>
                          <a:latin typeface="Arial" panose="020B0604020202020204" pitchFamily="34" charset="0"/>
                          <a:cs typeface="Arial" panose="020B0604020202020204" pitchFamily="34" charset="0"/>
                        </a:rPr>
                        <a:t>Strategic Focus #6: </a:t>
                      </a:r>
                      <a:r>
                        <a:rPr lang="en-US" sz="900" b="0" i="0" u="none" strike="noStrike" dirty="0">
                          <a:solidFill>
                            <a:srgbClr val="92D050"/>
                          </a:solidFill>
                          <a:effectLst/>
                          <a:latin typeface="Arial" panose="020B0604020202020204" pitchFamily="34" charset="0"/>
                          <a:cs typeface="Arial" panose="020B0604020202020204" pitchFamily="34" charset="0"/>
                        </a:rPr>
                        <a:t>We will steward resources effectively to enable</a:t>
                      </a:r>
                      <a:r>
                        <a:rPr lang="en-US" sz="900" b="1" i="0" u="none" strike="noStrike" baseline="0" dirty="0">
                          <a:solidFill>
                            <a:srgbClr val="92D050"/>
                          </a:solidFill>
                          <a:effectLst/>
                          <a:latin typeface="Arial" panose="020B0604020202020204" pitchFamily="34" charset="0"/>
                          <a:cs typeface="Arial" panose="020B0604020202020204" pitchFamily="34" charset="0"/>
                        </a:rPr>
                        <a:t> </a:t>
                      </a:r>
                      <a:r>
                        <a:rPr lang="en-US" sz="900" b="0" i="0" u="none" strike="noStrike" dirty="0">
                          <a:solidFill>
                            <a:srgbClr val="92D050"/>
                          </a:solidFill>
                          <a:effectLst/>
                          <a:latin typeface="Arial" panose="020B0604020202020204" pitchFamily="34" charset="0"/>
                          <a:cs typeface="Arial" panose="020B0604020202020204" pitchFamily="34" charset="0"/>
                        </a:rPr>
                        <a:t>success in our transformation</a:t>
                      </a:r>
                      <a:r>
                        <a:rPr lang="en-US" sz="900" b="0" i="0" u="none" strike="noStrike" baseline="0" dirty="0">
                          <a:solidFill>
                            <a:srgbClr val="92D050"/>
                          </a:solidFill>
                          <a:effectLst/>
                          <a:latin typeface="Arial" panose="020B0604020202020204" pitchFamily="34" charset="0"/>
                          <a:cs typeface="Arial" panose="020B0604020202020204" pitchFamily="34" charset="0"/>
                        </a:rPr>
                        <a:t> </a:t>
                      </a:r>
                      <a:r>
                        <a:rPr lang="en-US" sz="900" b="0" i="0" u="none" strike="noStrike" dirty="0">
                          <a:solidFill>
                            <a:srgbClr val="92D050"/>
                          </a:solidFill>
                          <a:effectLst/>
                          <a:latin typeface="Arial" panose="020B0604020202020204" pitchFamily="34" charset="0"/>
                          <a:cs typeface="Arial" panose="020B0604020202020204" pitchFamily="34" charset="0"/>
                        </a:rPr>
                        <a:t>to people-centered health care.</a:t>
                      </a:r>
                    </a:p>
                  </a:txBody>
                  <a:tcPr marL="6059" marR="6059" marT="36576"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sz="900" b="1" i="0" u="none" strike="noStrike" dirty="0">
                          <a:solidFill>
                            <a:schemeClr val="bg1"/>
                          </a:solidFill>
                          <a:effectLst/>
                          <a:latin typeface="Arial" panose="020B0604020202020204" pitchFamily="34" charset="0"/>
                          <a:cs typeface="Arial" panose="020B0604020202020204" pitchFamily="34" charset="0"/>
                        </a:rPr>
                        <a:t>G 6.1</a:t>
                      </a:r>
                    </a:p>
                  </a:txBody>
                  <a:tcPr marL="6059" marR="6059" marT="6059"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sz="900" b="0" i="0" u="none" strike="noStrike" dirty="0">
                          <a:effectLst/>
                          <a:latin typeface="Arial" panose="020B0604020202020204" pitchFamily="34" charset="0"/>
                          <a:cs typeface="Arial" panose="020B0604020202020204" pitchFamily="34" charset="0"/>
                        </a:rPr>
                        <a:t>Resource</a:t>
                      </a:r>
                      <a:r>
                        <a:rPr lang="en-US" sz="900" b="0" i="0" u="none" strike="noStrike" baseline="0" dirty="0">
                          <a:effectLst/>
                          <a:latin typeface="Arial" panose="020B0604020202020204" pitchFamily="34" charset="0"/>
                          <a:cs typeface="Arial" panose="020B0604020202020204" pitchFamily="34" charset="0"/>
                        </a:rPr>
                        <a:t> Stewardship</a:t>
                      </a:r>
                      <a:endParaRPr lang="en-US" sz="900" b="0" i="0" u="none" strike="noStrike" dirty="0">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en-US" sz="9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Operating Margin (50% weight)</a:t>
                      </a:r>
                    </a:p>
                    <a:p>
                      <a:pPr algn="l" fontAlgn="ctr"/>
                      <a:endParaRPr lang="en-US" sz="900" b="0" i="0" u="none" strike="noStrike" dirty="0">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900" b="1" i="0" u="none" strike="noStrike" dirty="0">
                          <a:solidFill>
                            <a:srgbClr val="FF0000"/>
                          </a:solidFill>
                          <a:effectLst/>
                          <a:latin typeface="Arial" panose="020B0604020202020204" pitchFamily="34" charset="0"/>
                          <a:cs typeface="Arial" panose="020B0604020202020204" pitchFamily="34" charset="0"/>
                        </a:rPr>
                        <a:t>ALT</a:t>
                      </a:r>
                    </a:p>
                    <a:p>
                      <a:pPr algn="l" fontAlgn="ctr"/>
                      <a:r>
                        <a:rPr lang="en-US" sz="900" b="1" i="0" u="none" strike="noStrike" dirty="0">
                          <a:solidFill>
                            <a:schemeClr val="tx2">
                              <a:lumMod val="60000"/>
                              <a:lumOff val="40000"/>
                            </a:schemeClr>
                          </a:solidFill>
                          <a:effectLst/>
                          <a:latin typeface="Arial" panose="020B0604020202020204" pitchFamily="34" charset="0"/>
                          <a:cs typeface="Arial" panose="020B0604020202020204" pitchFamily="34" charset="0"/>
                        </a:rPr>
                        <a:t>SYSTEM</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900" b="1" i="0" u="none" strike="noStrike" dirty="0">
                          <a:solidFill>
                            <a:srgbClr val="FF0000"/>
                          </a:solidFill>
                          <a:effectLst/>
                          <a:latin typeface="Arial" panose="020B0604020202020204" pitchFamily="34" charset="0"/>
                          <a:cs typeface="Arial" panose="020B0604020202020204" pitchFamily="34" charset="0"/>
                        </a:rPr>
                        <a:t>CM</a:t>
                      </a:r>
                    </a:p>
                  </a:txBody>
                  <a:tcPr marL="27432" marR="6059" marT="274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0">
                <a:tc vMerge="1">
                  <a:txBody>
                    <a:bodyPr/>
                    <a:lstStyle/>
                    <a:p>
                      <a:endParaRPr lang="en-US"/>
                    </a:p>
                  </a:txBody>
                  <a:tcPr/>
                </a:tc>
                <a:tc vMerge="1">
                  <a:txBody>
                    <a:bodyPr/>
                    <a:lstStyle/>
                    <a:p>
                      <a:endParaRPr lang="en-US"/>
                    </a:p>
                  </a:txBody>
                  <a:tcP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i="0" u="none" strike="noStrike" dirty="0">
                          <a:solidFill>
                            <a:schemeClr val="bg1"/>
                          </a:solidFill>
                          <a:effectLst/>
                          <a:latin typeface="Arial" panose="020B0604020202020204" pitchFamily="34" charset="0"/>
                          <a:cs typeface="Arial" panose="020B0604020202020204" pitchFamily="34" charset="0"/>
                        </a:rPr>
                        <a:t>G 6.2</a:t>
                      </a:r>
                    </a:p>
                  </a:txBody>
                  <a:tcPr marL="6059" marR="6059" marT="6059"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3">
                  <a:txBody>
                    <a:bodyPr/>
                    <a:lstStyle/>
                    <a:p>
                      <a:pPr algn="l" fontAlgn="ctr"/>
                      <a:r>
                        <a:rPr lang="en-US" sz="900" b="0" i="0" u="none" strike="noStrike" dirty="0">
                          <a:effectLst/>
                          <a:latin typeface="Arial" panose="020B0604020202020204" pitchFamily="34" charset="0"/>
                          <a:cs typeface="Arial" panose="020B0604020202020204" pitchFamily="34" charset="0"/>
                        </a:rPr>
                        <a:t>Capital Management</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3">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altLang="en-US" sz="9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Cost Per CMAED (50% weight)**</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3">
                  <a:txBody>
                    <a:bodyPr/>
                    <a:lstStyle/>
                    <a:p>
                      <a:pPr algn="l" fontAlgn="ctr"/>
                      <a:r>
                        <a:rPr lang="en-US" sz="900" b="1" i="0" u="none" strike="noStrike" dirty="0">
                          <a:solidFill>
                            <a:srgbClr val="FF0000"/>
                          </a:solidFill>
                          <a:effectLst/>
                          <a:latin typeface="Arial" panose="020B0604020202020204" pitchFamily="34" charset="0"/>
                          <a:cs typeface="Arial" panose="020B0604020202020204" pitchFamily="34" charset="0"/>
                        </a:rPr>
                        <a:t>ALT</a:t>
                      </a:r>
                    </a:p>
                    <a:p>
                      <a:pPr algn="l" fontAlgn="ctr"/>
                      <a:r>
                        <a:rPr lang="en-US" sz="900" b="1" i="0" u="none" strike="noStrike" dirty="0">
                          <a:solidFill>
                            <a:schemeClr val="tx2">
                              <a:lumMod val="60000"/>
                              <a:lumOff val="40000"/>
                            </a:schemeClr>
                          </a:solidFill>
                          <a:effectLst/>
                          <a:latin typeface="Arial" panose="020B0604020202020204" pitchFamily="34" charset="0"/>
                          <a:cs typeface="Arial" panose="020B0604020202020204" pitchFamily="34" charset="0"/>
                        </a:rPr>
                        <a:t>SYSTEM</a:t>
                      </a: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3">
                  <a:txBody>
                    <a:bodyPr/>
                    <a:lstStyle/>
                    <a:p>
                      <a:r>
                        <a:rPr lang="en-US" sz="900" b="1" dirty="0">
                          <a:solidFill>
                            <a:srgbClr val="FF0000"/>
                          </a:solidFill>
                        </a:rPr>
                        <a:t>MP</a:t>
                      </a:r>
                    </a:p>
                  </a:txBody>
                  <a:tcPr marL="27432" marR="6059" marT="274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171020">
                <a:tc>
                  <a:txBody>
                    <a:bodyPr/>
                    <a:lstStyle/>
                    <a:p>
                      <a:pPr algn="l" fontAlgn="t"/>
                      <a:endParaRPr lang="en-US" sz="1100" b="1" i="0" u="none" strike="noStrike" dirty="0">
                        <a:solidFill>
                          <a:srgbClr val="92D050"/>
                        </a:solidFill>
                        <a:effectLst/>
                        <a:latin typeface="Arial" panose="020B0604020202020204" pitchFamily="34" charset="0"/>
                        <a:cs typeface="Arial" panose="020B0604020202020204" pitchFamily="34" charset="0"/>
                      </a:endParaRPr>
                    </a:p>
                  </a:txBody>
                  <a:tcPr marL="6059" marR="6059" marT="6059"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solidFill>
                      <a:schemeClr val="bg1">
                        <a:lumMod val="95000"/>
                      </a:schemeClr>
                    </a:solidFill>
                  </a:tcPr>
                </a:tc>
                <a:tc vMerge="1">
                  <a:txBody>
                    <a:bodyPr/>
                    <a:lstStyle/>
                    <a:p>
                      <a:pPr algn="l" fontAlgn="t"/>
                      <a:endParaRPr lang="en-US" sz="1100" b="1" i="0" u="none" strike="noStrike" dirty="0">
                        <a:solidFill>
                          <a:srgbClr val="92D050"/>
                        </a:solidFill>
                        <a:effectLst/>
                        <a:latin typeface="Arial" panose="020B0604020202020204" pitchFamily="34" charset="0"/>
                        <a:cs typeface="Arial" panose="020B0604020202020204" pitchFamily="34" charset="0"/>
                      </a:endParaRPr>
                    </a:p>
                  </a:txBody>
                  <a:tcPr marL="6059" marR="6059" marT="9144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lumMod val="95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50" b="1" i="0" u="none" strike="noStrike" dirty="0">
                        <a:solidFill>
                          <a:schemeClr val="bg1"/>
                        </a:solidFill>
                        <a:effectLst/>
                        <a:latin typeface="Arial" panose="020B0604020202020204" pitchFamily="34" charset="0"/>
                        <a:cs typeface="Arial" panose="020B0604020202020204" pitchFamily="34" charset="0"/>
                      </a:endParaRPr>
                    </a:p>
                  </a:txBody>
                  <a:tcPr marL="6059" marR="6059" marT="6059"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pPr algn="l" fontAlgn="ctr"/>
                      <a:endParaRPr lang="en-US" sz="950" b="0" i="0" u="none" strike="noStrike" dirty="0">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altLang="en-US" sz="95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pPr algn="l" fontAlgn="ctr"/>
                      <a:endParaRPr lang="en-US" sz="900" b="1" i="0" u="none" strike="noStrike" dirty="0">
                        <a:solidFill>
                          <a:schemeClr val="tx2">
                            <a:lumMod val="60000"/>
                            <a:lumOff val="40000"/>
                          </a:schemeClr>
                        </a:solidFill>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en-US" sz="950" b="1" dirty="0">
                        <a:solidFill>
                          <a:srgbClr val="FF0000"/>
                        </a:solidFill>
                      </a:endParaRPr>
                    </a:p>
                  </a:txBody>
                  <a:tcPr marL="27432" marR="6059" marT="274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8"/>
                  </a:ext>
                </a:extLst>
              </a:tr>
              <a:tr h="250876">
                <a:tc>
                  <a:txBody>
                    <a:bodyPr/>
                    <a:lstStyle/>
                    <a:p>
                      <a:pPr algn="l" fontAlgn="t"/>
                      <a:endParaRPr lang="en-US" sz="1100" b="0" i="0" u="none" strike="noStrike" dirty="0">
                        <a:solidFill>
                          <a:srgbClr val="92D050"/>
                        </a:solidFill>
                        <a:effectLst/>
                        <a:latin typeface="Arial" panose="020B0604020202020204" pitchFamily="34" charset="0"/>
                        <a:cs typeface="Arial" panose="020B0604020202020204" pitchFamily="34" charset="0"/>
                      </a:endParaRPr>
                    </a:p>
                  </a:txBody>
                  <a:tcPr marL="6059" marR="6059" marT="6059"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solidFill>
                      <a:schemeClr val="bg1">
                        <a:lumMod val="95000"/>
                      </a:schemeClr>
                    </a:solidFill>
                  </a:tcPr>
                </a:tc>
                <a:tc vMerge="1">
                  <a:txBody>
                    <a:bodyPr/>
                    <a:lstStyle/>
                    <a:p>
                      <a:pPr algn="l" fontAlgn="t"/>
                      <a:endParaRPr lang="en-US" sz="1100" b="0" i="0" u="none" strike="noStrike" dirty="0">
                        <a:solidFill>
                          <a:srgbClr val="92D050"/>
                        </a:solidFill>
                        <a:effectLst/>
                        <a:latin typeface="Arial" panose="020B0604020202020204" pitchFamily="34" charset="0"/>
                        <a:cs typeface="Arial" panose="020B0604020202020204" pitchFamily="34" charset="0"/>
                      </a:endParaRPr>
                    </a:p>
                  </a:txBody>
                  <a:tcPr marL="6059" marR="6059" marT="9144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vMerge="1">
                  <a:txBody>
                    <a:bodyPr/>
                    <a:lstStyle/>
                    <a:p>
                      <a:endParaRPr lang="en-US" dirty="0"/>
                    </a:p>
                  </a:txBody>
                  <a:tcPr marL="6059" marR="6059" marT="6059"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pPr algn="l" fontAlgn="ctr"/>
                      <a:endParaRPr lang="en-US" sz="950" b="0" i="0" u="none" strike="noStrike" dirty="0">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fontAlgn="ctr"/>
                      <a:endParaRPr lang="en-US" sz="950" b="1" i="0" u="none" strike="noStrike" dirty="0">
                        <a:solidFill>
                          <a:srgbClr val="FF0000"/>
                        </a:solidFill>
                        <a:effectLst/>
                        <a:latin typeface="Arial" panose="020B0604020202020204" pitchFamily="34" charset="0"/>
                        <a:cs typeface="Arial" panose="020B0604020202020204" pitchFamily="34" charset="0"/>
                      </a:endParaRPr>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marL="27432" marR="6059" marT="2743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marL="27432" marR="6059" marT="27432"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bl>
          </a:graphicData>
        </a:graphic>
      </p:graphicFrame>
      <p:grpSp>
        <p:nvGrpSpPr>
          <p:cNvPr id="2" name="Group 1"/>
          <p:cNvGrpSpPr/>
          <p:nvPr/>
        </p:nvGrpSpPr>
        <p:grpSpPr>
          <a:xfrm>
            <a:off x="-71018" y="507327"/>
            <a:ext cx="643774" cy="6268839"/>
            <a:chOff x="408533" y="210550"/>
            <a:chExt cx="643774" cy="6268839"/>
          </a:xfrm>
        </p:grpSpPr>
        <p:sp>
          <p:nvSpPr>
            <p:cNvPr id="9" name="TextBox 8"/>
            <p:cNvSpPr txBox="1"/>
            <p:nvPr/>
          </p:nvSpPr>
          <p:spPr>
            <a:xfrm>
              <a:off x="408533" y="210550"/>
              <a:ext cx="609600" cy="646331"/>
            </a:xfrm>
            <a:prstGeom prst="rect">
              <a:avLst/>
            </a:prstGeom>
            <a:noFill/>
          </p:spPr>
          <p:txBody>
            <a:bodyPr wrap="square" rtlCol="0">
              <a:spAutoFit/>
            </a:bodyPr>
            <a:lstStyle/>
            <a:p>
              <a:pPr fontAlgn="auto">
                <a:spcBef>
                  <a:spcPts val="0"/>
                </a:spcBef>
                <a:spcAft>
                  <a:spcPts val="0"/>
                </a:spcAft>
              </a:pPr>
              <a:r>
                <a:rPr lang="en-US" sz="3600" b="1" dirty="0">
                  <a:solidFill>
                    <a:srgbClr val="6E2585"/>
                  </a:solidFill>
                  <a:latin typeface="Arial" panose="020B0604020202020204" pitchFamily="34" charset="0"/>
                  <a:cs typeface="Arial" panose="020B0604020202020204" pitchFamily="34" charset="0"/>
                </a:rPr>
                <a:t>P</a:t>
              </a:r>
            </a:p>
          </p:txBody>
        </p:sp>
        <p:sp>
          <p:nvSpPr>
            <p:cNvPr id="10" name="TextBox 9"/>
            <p:cNvSpPr txBox="1"/>
            <p:nvPr/>
          </p:nvSpPr>
          <p:spPr>
            <a:xfrm>
              <a:off x="420332" y="1684423"/>
              <a:ext cx="609600" cy="646331"/>
            </a:xfrm>
            <a:prstGeom prst="rect">
              <a:avLst/>
            </a:prstGeom>
            <a:noFill/>
          </p:spPr>
          <p:txBody>
            <a:bodyPr wrap="square" rtlCol="0">
              <a:spAutoFit/>
            </a:bodyPr>
            <a:lstStyle/>
            <a:p>
              <a:pPr fontAlgn="auto">
                <a:spcBef>
                  <a:spcPts val="0"/>
                </a:spcBef>
                <a:spcAft>
                  <a:spcPts val="0"/>
                </a:spcAft>
              </a:pPr>
              <a:r>
                <a:rPr lang="en-US" sz="3600" b="1" dirty="0">
                  <a:solidFill>
                    <a:srgbClr val="00B0F0"/>
                  </a:solidFill>
                  <a:latin typeface="Arial" panose="020B0604020202020204" pitchFamily="34" charset="0"/>
                  <a:cs typeface="Arial" panose="020B0604020202020204" pitchFamily="34" charset="0"/>
                </a:rPr>
                <a:t>E</a:t>
              </a:r>
            </a:p>
          </p:txBody>
        </p:sp>
        <p:sp>
          <p:nvSpPr>
            <p:cNvPr id="11" name="TextBox 10"/>
            <p:cNvSpPr txBox="1"/>
            <p:nvPr/>
          </p:nvSpPr>
          <p:spPr>
            <a:xfrm>
              <a:off x="411725" y="2446423"/>
              <a:ext cx="609600" cy="646331"/>
            </a:xfrm>
            <a:prstGeom prst="rect">
              <a:avLst/>
            </a:prstGeom>
            <a:noFill/>
          </p:spPr>
          <p:txBody>
            <a:bodyPr wrap="square" rtlCol="0">
              <a:spAutoFit/>
            </a:bodyPr>
            <a:lstStyle/>
            <a:p>
              <a:pPr fontAlgn="auto">
                <a:spcBef>
                  <a:spcPts val="0"/>
                </a:spcBef>
                <a:spcAft>
                  <a:spcPts val="0"/>
                </a:spcAft>
              </a:pPr>
              <a:r>
                <a:rPr lang="en-US" sz="3600" b="1" dirty="0">
                  <a:solidFill>
                    <a:srgbClr val="1BBBB3"/>
                  </a:solidFill>
                  <a:latin typeface="Arial" panose="020B0604020202020204" pitchFamily="34" charset="0"/>
                  <a:cs typeface="Arial" panose="020B0604020202020204" pitchFamily="34" charset="0"/>
                </a:rPr>
                <a:t>O</a:t>
              </a:r>
            </a:p>
          </p:txBody>
        </p:sp>
        <p:sp>
          <p:nvSpPr>
            <p:cNvPr id="12" name="TextBox 11"/>
            <p:cNvSpPr txBox="1"/>
            <p:nvPr/>
          </p:nvSpPr>
          <p:spPr>
            <a:xfrm>
              <a:off x="420332" y="3212875"/>
              <a:ext cx="609600" cy="646331"/>
            </a:xfrm>
            <a:prstGeom prst="rect">
              <a:avLst/>
            </a:prstGeom>
            <a:noFill/>
          </p:spPr>
          <p:txBody>
            <a:bodyPr wrap="square" rtlCol="0">
              <a:spAutoFit/>
            </a:bodyPr>
            <a:lstStyle/>
            <a:p>
              <a:pPr fontAlgn="auto">
                <a:spcBef>
                  <a:spcPts val="0"/>
                </a:spcBef>
                <a:spcAft>
                  <a:spcPts val="0"/>
                </a:spcAft>
              </a:pPr>
              <a:r>
                <a:rPr lang="en-US" sz="3600" b="1" dirty="0">
                  <a:solidFill>
                    <a:srgbClr val="EBB700"/>
                  </a:solidFill>
                  <a:latin typeface="Arial" panose="020B0604020202020204" pitchFamily="34" charset="0"/>
                  <a:cs typeface="Arial" panose="020B0604020202020204" pitchFamily="34" charset="0"/>
                </a:rPr>
                <a:t>P</a:t>
              </a:r>
            </a:p>
          </p:txBody>
        </p:sp>
        <p:sp>
          <p:nvSpPr>
            <p:cNvPr id="13" name="TextBox 12"/>
            <p:cNvSpPr txBox="1"/>
            <p:nvPr/>
          </p:nvSpPr>
          <p:spPr>
            <a:xfrm>
              <a:off x="442707" y="4199023"/>
              <a:ext cx="609600" cy="646331"/>
            </a:xfrm>
            <a:prstGeom prst="rect">
              <a:avLst/>
            </a:prstGeom>
            <a:noFill/>
          </p:spPr>
          <p:txBody>
            <a:bodyPr wrap="square" rtlCol="0">
              <a:spAutoFit/>
            </a:bodyPr>
            <a:lstStyle/>
            <a:p>
              <a:pPr fontAlgn="auto">
                <a:spcBef>
                  <a:spcPts val="0"/>
                </a:spcBef>
                <a:spcAft>
                  <a:spcPts val="0"/>
                </a:spcAft>
              </a:pPr>
              <a:r>
                <a:rPr lang="en-US" sz="3600" b="1" dirty="0">
                  <a:solidFill>
                    <a:srgbClr val="E28C05"/>
                  </a:solidFill>
                  <a:latin typeface="Arial" panose="020B0604020202020204" pitchFamily="34" charset="0"/>
                  <a:cs typeface="Arial" panose="020B0604020202020204" pitchFamily="34" charset="0"/>
                </a:rPr>
                <a:t>L</a:t>
              </a:r>
            </a:p>
          </p:txBody>
        </p:sp>
        <p:sp>
          <p:nvSpPr>
            <p:cNvPr id="14" name="TextBox 13"/>
            <p:cNvSpPr txBox="1"/>
            <p:nvPr/>
          </p:nvSpPr>
          <p:spPr>
            <a:xfrm>
              <a:off x="411725" y="5648392"/>
              <a:ext cx="609600" cy="830997"/>
            </a:xfrm>
            <a:prstGeom prst="rect">
              <a:avLst/>
            </a:prstGeom>
            <a:noFill/>
          </p:spPr>
          <p:txBody>
            <a:bodyPr wrap="square" rtlCol="0">
              <a:noAutofit/>
            </a:bodyPr>
            <a:lstStyle/>
            <a:p>
              <a:pPr fontAlgn="auto">
                <a:spcBef>
                  <a:spcPts val="0"/>
                </a:spcBef>
                <a:spcAft>
                  <a:spcPts val="0"/>
                </a:spcAft>
              </a:pPr>
              <a:r>
                <a:rPr lang="en-US" sz="3600" b="1" dirty="0">
                  <a:solidFill>
                    <a:srgbClr val="92D050"/>
                  </a:solidFill>
                  <a:latin typeface="Arial" panose="020B0604020202020204" pitchFamily="34" charset="0"/>
                  <a:cs typeface="Arial" panose="020B0604020202020204" pitchFamily="34" charset="0"/>
                </a:rPr>
                <a:t>E</a:t>
              </a:r>
            </a:p>
          </p:txBody>
        </p:sp>
      </p:grpSp>
      <p:sp>
        <p:nvSpPr>
          <p:cNvPr id="3" name="TextBox 2"/>
          <p:cNvSpPr txBox="1"/>
          <p:nvPr/>
        </p:nvSpPr>
        <p:spPr>
          <a:xfrm>
            <a:off x="0" y="0"/>
            <a:ext cx="9144000" cy="381000"/>
          </a:xfrm>
          <a:prstGeom prst="rect">
            <a:avLst/>
          </a:prstGeom>
          <a:solidFill>
            <a:srgbClr val="9D1721"/>
          </a:solidFill>
          <a:ln>
            <a:solidFill>
              <a:schemeClr val="tx1">
                <a:lumMod val="65000"/>
                <a:lumOff val="35000"/>
              </a:schemeClr>
            </a:solidFill>
          </a:ln>
        </p:spPr>
        <p:txBody>
          <a:bodyPr wrap="square" rtlCol="0">
            <a:spAutoFit/>
          </a:bodyPr>
          <a:lstStyle/>
          <a:p>
            <a:pPr algn="ctr" fontAlgn="auto">
              <a:spcBef>
                <a:spcPts val="0"/>
              </a:spcBef>
              <a:spcAft>
                <a:spcPts val="0"/>
              </a:spcAft>
            </a:pPr>
            <a:r>
              <a:rPr lang="en-US" b="1" cap="small" dirty="0">
                <a:solidFill>
                  <a:prstClr val="white"/>
                </a:solidFill>
                <a:latin typeface="Calibri"/>
              </a:rPr>
              <a:t>St. Joseph’s Health: FY2017 Operational Plan</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260" t="17417" r="14261" b="35608"/>
          <a:stretch/>
        </p:blipFill>
        <p:spPr>
          <a:xfrm>
            <a:off x="665903" y="40619"/>
            <a:ext cx="809625" cy="299761"/>
          </a:xfrm>
          <a:prstGeom prst="rect">
            <a:avLst/>
          </a:prstGeom>
        </p:spPr>
      </p:pic>
      <p:sp>
        <p:nvSpPr>
          <p:cNvPr id="7" name="TextBox 6"/>
          <p:cNvSpPr txBox="1"/>
          <p:nvPr/>
        </p:nvSpPr>
        <p:spPr>
          <a:xfrm>
            <a:off x="3025391" y="6660750"/>
            <a:ext cx="5791200" cy="230832"/>
          </a:xfrm>
          <a:prstGeom prst="rect">
            <a:avLst/>
          </a:prstGeom>
          <a:noFill/>
        </p:spPr>
        <p:txBody>
          <a:bodyPr wrap="square" rtlCol="0">
            <a:spAutoFit/>
          </a:bodyPr>
          <a:lstStyle/>
          <a:p>
            <a:pPr fontAlgn="auto">
              <a:spcBef>
                <a:spcPts val="0"/>
              </a:spcBef>
              <a:spcAft>
                <a:spcPts val="0"/>
              </a:spcAft>
            </a:pPr>
            <a:r>
              <a:rPr lang="en-US" sz="900" dirty="0">
                <a:solidFill>
                  <a:srgbClr val="FF0000"/>
                </a:solidFill>
                <a:latin typeface="Calibri"/>
              </a:rPr>
              <a:t>HSOC * - Health Systems Operations Council  BSC** - Board Strategy Committee</a:t>
            </a:r>
          </a:p>
        </p:txBody>
      </p:sp>
      <p:sp>
        <p:nvSpPr>
          <p:cNvPr id="6" name="TextBox 5"/>
          <p:cNvSpPr txBox="1"/>
          <p:nvPr/>
        </p:nvSpPr>
        <p:spPr>
          <a:xfrm>
            <a:off x="7162800" y="40619"/>
            <a:ext cx="1981200" cy="246221"/>
          </a:xfrm>
          <a:prstGeom prst="rect">
            <a:avLst/>
          </a:prstGeom>
          <a:noFill/>
        </p:spPr>
        <p:txBody>
          <a:bodyPr wrap="square" rtlCol="0">
            <a:spAutoFit/>
          </a:bodyPr>
          <a:lstStyle/>
          <a:p>
            <a:pPr algn="r" fontAlgn="auto">
              <a:spcBef>
                <a:spcPts val="0"/>
              </a:spcBef>
              <a:spcAft>
                <a:spcPts val="0"/>
              </a:spcAft>
            </a:pPr>
            <a:r>
              <a:rPr lang="en-US" sz="1000" dirty="0">
                <a:solidFill>
                  <a:prstClr val="white"/>
                </a:solidFill>
                <a:latin typeface="Calibri"/>
              </a:rPr>
              <a:t>DRAFT 9/20/16</a:t>
            </a:r>
          </a:p>
        </p:txBody>
      </p:sp>
    </p:spTree>
    <p:extLst>
      <p:ext uri="{BB962C8B-B14F-4D97-AF65-F5344CB8AC3E}">
        <p14:creationId xmlns:p14="http://schemas.microsoft.com/office/powerpoint/2010/main" val="4123161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2452"/>
            <a:ext cx="8229600" cy="610765"/>
          </a:xfrm>
        </p:spPr>
        <p:txBody>
          <a:bodyPr>
            <a:noAutofit/>
          </a:bodyPr>
          <a:lstStyle/>
          <a:p>
            <a:r>
              <a:rPr lang="en-US" sz="2900" dirty="0"/>
              <a:t>People-Centered 2020: Our Strategic Plan Includes Five Focus Areas to Achieve Our Vision</a:t>
            </a:r>
          </a:p>
        </p:txBody>
      </p:sp>
      <p:sp>
        <p:nvSpPr>
          <p:cNvPr id="3" name="Footer Placeholder 2"/>
          <p:cNvSpPr>
            <a:spLocks noGrp="1"/>
          </p:cNvSpPr>
          <p:nvPr>
            <p:ph type="ftr" sz="quarter" idx="10"/>
          </p:nvPr>
        </p:nvSpPr>
        <p:spPr/>
        <p:txBody>
          <a:bodyPr/>
          <a:lstStyle/>
          <a:p>
            <a:r>
              <a:rPr lang="en-US" dirty="0">
                <a:solidFill>
                  <a:prstClr val="white"/>
                </a:solidFill>
              </a:rPr>
              <a:t>©2014 Trinity Health - Livonia, MI</a:t>
            </a:r>
          </a:p>
        </p:txBody>
      </p:sp>
      <p:sp>
        <p:nvSpPr>
          <p:cNvPr id="4" name="Slide Number Placeholder 3"/>
          <p:cNvSpPr>
            <a:spLocks noGrp="1"/>
          </p:cNvSpPr>
          <p:nvPr>
            <p:ph type="sldNum" sz="quarter" idx="4"/>
          </p:nvPr>
        </p:nvSpPr>
        <p:spPr/>
        <p:txBody>
          <a:bodyPr/>
          <a:lstStyle/>
          <a:p>
            <a:fld id="{489F9553-C816-6842-8939-EE75ECF7EB2B}" type="slidenum">
              <a:rPr lang="en-US" smtClean="0">
                <a:solidFill>
                  <a:prstClr val="white"/>
                </a:solidFill>
              </a:rPr>
              <a:pPr/>
              <a:t>19</a:t>
            </a:fld>
            <a:endParaRPr lang="en-US" dirty="0">
              <a:solidFill>
                <a:prstClr val="white"/>
              </a:solidFill>
            </a:endParaRPr>
          </a:p>
        </p:txBody>
      </p:sp>
      <p:sp>
        <p:nvSpPr>
          <p:cNvPr id="6" name="Rectangle 5"/>
          <p:cNvSpPr/>
          <p:nvPr/>
        </p:nvSpPr>
        <p:spPr>
          <a:xfrm>
            <a:off x="0" y="3151755"/>
            <a:ext cx="1828800" cy="18288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350" dirty="0">
              <a:solidFill>
                <a:prstClr val="white"/>
              </a:solidFill>
            </a:endParaRPr>
          </a:p>
        </p:txBody>
      </p:sp>
      <p:sp>
        <p:nvSpPr>
          <p:cNvPr id="7" name="Rectangle 6"/>
          <p:cNvSpPr/>
          <p:nvPr/>
        </p:nvSpPr>
        <p:spPr>
          <a:xfrm>
            <a:off x="285750" y="3985922"/>
            <a:ext cx="1219200" cy="84875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8" name="Rectangle 7"/>
          <p:cNvSpPr/>
          <p:nvPr/>
        </p:nvSpPr>
        <p:spPr>
          <a:xfrm>
            <a:off x="1828800" y="3223900"/>
            <a:ext cx="1828800" cy="1828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350" dirty="0">
              <a:solidFill>
                <a:prstClr val="white"/>
              </a:solidFill>
            </a:endParaRPr>
          </a:p>
        </p:txBody>
      </p:sp>
      <p:sp>
        <p:nvSpPr>
          <p:cNvPr id="9" name="Rectangle 8"/>
          <p:cNvSpPr/>
          <p:nvPr/>
        </p:nvSpPr>
        <p:spPr>
          <a:xfrm>
            <a:off x="2141672" y="3985922"/>
            <a:ext cx="1219200" cy="84875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10" name="Rectangle 9"/>
          <p:cNvSpPr/>
          <p:nvPr/>
        </p:nvSpPr>
        <p:spPr>
          <a:xfrm>
            <a:off x="7315200" y="3226821"/>
            <a:ext cx="1828800" cy="18288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350" dirty="0">
              <a:solidFill>
                <a:prstClr val="white"/>
              </a:solidFill>
            </a:endParaRPr>
          </a:p>
        </p:txBody>
      </p:sp>
      <p:sp>
        <p:nvSpPr>
          <p:cNvPr id="11" name="Rectangle 10"/>
          <p:cNvSpPr/>
          <p:nvPr/>
        </p:nvSpPr>
        <p:spPr>
          <a:xfrm>
            <a:off x="7618210" y="3985922"/>
            <a:ext cx="1219200" cy="84875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12" name="Rectangle 11"/>
          <p:cNvSpPr/>
          <p:nvPr/>
        </p:nvSpPr>
        <p:spPr>
          <a:xfrm>
            <a:off x="5486400" y="3151755"/>
            <a:ext cx="1828800" cy="1828800"/>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350" dirty="0">
              <a:solidFill>
                <a:prstClr val="white"/>
              </a:solidFill>
            </a:endParaRPr>
          </a:p>
        </p:txBody>
      </p:sp>
      <p:sp>
        <p:nvSpPr>
          <p:cNvPr id="13" name="Rectangle 12"/>
          <p:cNvSpPr/>
          <p:nvPr/>
        </p:nvSpPr>
        <p:spPr>
          <a:xfrm>
            <a:off x="5790635" y="3985922"/>
            <a:ext cx="1219200" cy="84875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14" name="Rectangle 13"/>
          <p:cNvSpPr/>
          <p:nvPr/>
        </p:nvSpPr>
        <p:spPr>
          <a:xfrm>
            <a:off x="3657600" y="3169817"/>
            <a:ext cx="1828800" cy="1828800"/>
          </a:xfrm>
          <a:prstGeom prst="rect">
            <a:avLst/>
          </a:prstGeom>
          <a:solidFill>
            <a:srgbClr val="1BB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350" dirty="0">
              <a:solidFill>
                <a:prstClr val="white"/>
              </a:solidFill>
            </a:endParaRPr>
          </a:p>
        </p:txBody>
      </p:sp>
      <p:sp>
        <p:nvSpPr>
          <p:cNvPr id="15" name="Rectangle 14"/>
          <p:cNvSpPr/>
          <p:nvPr/>
        </p:nvSpPr>
        <p:spPr>
          <a:xfrm>
            <a:off x="3998089" y="3985922"/>
            <a:ext cx="1219200" cy="84875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white"/>
              </a:solidFill>
            </a:endParaRPr>
          </a:p>
        </p:txBody>
      </p:sp>
      <p:sp>
        <p:nvSpPr>
          <p:cNvPr id="16" name="Rectangle 15"/>
          <p:cNvSpPr/>
          <p:nvPr/>
        </p:nvSpPr>
        <p:spPr>
          <a:xfrm>
            <a:off x="5616086" y="2963197"/>
            <a:ext cx="1622914" cy="1327511"/>
          </a:xfrm>
          <a:prstGeom prst="rect">
            <a:avLst/>
          </a:prstGeom>
        </p:spPr>
        <p:txBody>
          <a:bodyPr wrap="square" lIns="137160" rIns="137160" anchor="ctr">
            <a:noAutofit/>
          </a:bodyPr>
          <a:lstStyle/>
          <a:p>
            <a:pPr algn="ctr" defTabSz="457200" fontAlgn="auto">
              <a:spcBef>
                <a:spcPts val="0"/>
              </a:spcBef>
              <a:spcAft>
                <a:spcPts val="0"/>
              </a:spcAft>
            </a:pPr>
            <a:r>
              <a:rPr lang="en-US" b="1" dirty="0">
                <a:solidFill>
                  <a:prstClr val="white"/>
                </a:solidFill>
                <a:latin typeface="Arial"/>
                <a:cs typeface="Arial" panose="020B0604020202020204" pitchFamily="34" charset="0"/>
              </a:rPr>
              <a:t>Leadership Nationally</a:t>
            </a:r>
          </a:p>
        </p:txBody>
      </p:sp>
      <p:sp>
        <p:nvSpPr>
          <p:cNvPr id="17" name="Rectangle 16"/>
          <p:cNvSpPr/>
          <p:nvPr/>
        </p:nvSpPr>
        <p:spPr>
          <a:xfrm>
            <a:off x="7391400" y="2961780"/>
            <a:ext cx="1707957" cy="1327511"/>
          </a:xfrm>
          <a:prstGeom prst="rect">
            <a:avLst/>
          </a:prstGeom>
        </p:spPr>
        <p:txBody>
          <a:bodyPr wrap="square" lIns="137160" rIns="137160" anchor="ctr">
            <a:noAutofit/>
          </a:bodyPr>
          <a:lstStyle/>
          <a:p>
            <a:pPr algn="ctr" defTabSz="457200" fontAlgn="auto">
              <a:spcBef>
                <a:spcPts val="0"/>
              </a:spcBef>
              <a:spcAft>
                <a:spcPts val="0"/>
              </a:spcAft>
            </a:pPr>
            <a:r>
              <a:rPr lang="en-US" b="1" dirty="0">
                <a:solidFill>
                  <a:prstClr val="white"/>
                </a:solidFill>
                <a:latin typeface="Arial"/>
                <a:cs typeface="Arial" panose="020B0604020202020204" pitchFamily="34" charset="0"/>
              </a:rPr>
              <a:t>Effective Stewardship</a:t>
            </a:r>
          </a:p>
        </p:txBody>
      </p:sp>
      <p:sp>
        <p:nvSpPr>
          <p:cNvPr id="18" name="Rectangle 17"/>
          <p:cNvSpPr/>
          <p:nvPr/>
        </p:nvSpPr>
        <p:spPr>
          <a:xfrm>
            <a:off x="-24246" y="2963197"/>
            <a:ext cx="1887536" cy="1327511"/>
          </a:xfrm>
          <a:prstGeom prst="rect">
            <a:avLst/>
          </a:prstGeom>
        </p:spPr>
        <p:txBody>
          <a:bodyPr wrap="square" lIns="137160" rIns="137160" anchor="ctr">
            <a:noAutofit/>
          </a:bodyPr>
          <a:lstStyle/>
          <a:p>
            <a:pPr algn="ctr" defTabSz="457200" fontAlgn="auto">
              <a:spcBef>
                <a:spcPts val="0"/>
              </a:spcBef>
              <a:spcAft>
                <a:spcPts val="0"/>
              </a:spcAft>
            </a:pPr>
            <a:r>
              <a:rPr lang="en-US" altLang="en-US" b="1" dirty="0">
                <a:solidFill>
                  <a:prstClr val="white"/>
                </a:solidFill>
                <a:latin typeface="Arial"/>
                <a:cs typeface="Arial" panose="020B0604020202020204" pitchFamily="34" charset="0"/>
              </a:rPr>
              <a:t>People-Centered Care</a:t>
            </a:r>
            <a:endParaRPr lang="en-US" b="1" dirty="0">
              <a:solidFill>
                <a:prstClr val="white"/>
              </a:solidFill>
              <a:latin typeface="Arial"/>
              <a:cs typeface="Arial" panose="020B0604020202020204" pitchFamily="34" charset="0"/>
            </a:endParaRPr>
          </a:p>
        </p:txBody>
      </p:sp>
      <p:sp>
        <p:nvSpPr>
          <p:cNvPr id="19" name="Rectangle 18"/>
          <p:cNvSpPr/>
          <p:nvPr/>
        </p:nvSpPr>
        <p:spPr>
          <a:xfrm>
            <a:off x="1899576" y="2963197"/>
            <a:ext cx="1758024" cy="1327511"/>
          </a:xfrm>
          <a:prstGeom prst="rect">
            <a:avLst/>
          </a:prstGeom>
        </p:spPr>
        <p:txBody>
          <a:bodyPr wrap="square" lIns="137160" rIns="137160" anchor="ctr">
            <a:noAutofit/>
          </a:bodyPr>
          <a:lstStyle/>
          <a:p>
            <a:pPr algn="ctr" defTabSz="457200" fontAlgn="auto">
              <a:spcBef>
                <a:spcPts val="0"/>
              </a:spcBef>
              <a:spcAft>
                <a:spcPts val="0"/>
              </a:spcAft>
            </a:pPr>
            <a:r>
              <a:rPr lang="en-US" b="1" dirty="0">
                <a:solidFill>
                  <a:prstClr val="white"/>
                </a:solidFill>
                <a:latin typeface="Arial"/>
                <a:cs typeface="Arial" panose="020B0604020202020204" pitchFamily="34" charset="0"/>
              </a:rPr>
              <a:t>Engaged Colleagues</a:t>
            </a:r>
          </a:p>
        </p:txBody>
      </p:sp>
      <p:sp>
        <p:nvSpPr>
          <p:cNvPr id="20" name="Rectangle 19"/>
          <p:cNvSpPr/>
          <p:nvPr/>
        </p:nvSpPr>
        <p:spPr>
          <a:xfrm>
            <a:off x="3733811" y="2963197"/>
            <a:ext cx="1764377" cy="1327511"/>
          </a:xfrm>
          <a:prstGeom prst="rect">
            <a:avLst/>
          </a:prstGeom>
        </p:spPr>
        <p:txBody>
          <a:bodyPr wrap="square" lIns="137160" rIns="137160" anchor="ctr">
            <a:noAutofit/>
          </a:bodyPr>
          <a:lstStyle/>
          <a:p>
            <a:pPr algn="ctr" defTabSz="457200" fontAlgn="auto">
              <a:spcBef>
                <a:spcPts val="0"/>
              </a:spcBef>
              <a:spcAft>
                <a:spcPts val="0"/>
              </a:spcAft>
            </a:pPr>
            <a:r>
              <a:rPr lang="en-US" b="1" dirty="0">
                <a:solidFill>
                  <a:prstClr val="white"/>
                </a:solidFill>
                <a:latin typeface="Arial"/>
                <a:cs typeface="Arial" panose="020B0604020202020204" pitchFamily="34" charset="0"/>
              </a:rPr>
              <a:t>Operational Excellence</a:t>
            </a:r>
          </a:p>
        </p:txBody>
      </p:sp>
      <p:sp>
        <p:nvSpPr>
          <p:cNvPr id="21" name="TextBox 20"/>
          <p:cNvSpPr txBox="1"/>
          <p:nvPr/>
        </p:nvSpPr>
        <p:spPr>
          <a:xfrm>
            <a:off x="0" y="4955927"/>
            <a:ext cx="9144000" cy="553995"/>
          </a:xfrm>
          <a:prstGeom prst="rect">
            <a:avLst/>
          </a:prstGeom>
          <a:solidFill>
            <a:srgbClr val="E5AA15"/>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457200" fontAlgn="auto">
              <a:spcBef>
                <a:spcPts val="0"/>
              </a:spcBef>
              <a:spcAft>
                <a:spcPts val="0"/>
              </a:spcAft>
            </a:pPr>
            <a:r>
              <a:rPr lang="en-US" b="1" dirty="0">
                <a:solidFill>
                  <a:prstClr val="white"/>
                </a:solidFill>
                <a:cs typeface="Arial" panose="020B0604020202020204" pitchFamily="34" charset="0"/>
              </a:rPr>
              <a:t>Physician and Clinician Collaboration</a:t>
            </a:r>
          </a:p>
        </p:txBody>
      </p:sp>
      <p:grpSp>
        <p:nvGrpSpPr>
          <p:cNvPr id="22" name="Group 21"/>
          <p:cNvGrpSpPr/>
          <p:nvPr/>
        </p:nvGrpSpPr>
        <p:grpSpPr>
          <a:xfrm>
            <a:off x="-4751" y="1631940"/>
            <a:ext cx="9153525" cy="1613050"/>
            <a:chOff x="0" y="5426266"/>
            <a:chExt cx="9153525" cy="1613050"/>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22636" y="5761492"/>
              <a:ext cx="2430889" cy="1277824"/>
            </a:xfrm>
            <a:prstGeom prst="rect">
              <a:avLst/>
            </a:prstGeom>
            <a:effectLst>
              <a:outerShdw blurRad="63500" sx="102000" sy="102000" algn="ctr" rotWithShape="0">
                <a:prstClr val="black">
                  <a:alpha val="40000"/>
                </a:prstClr>
              </a:outerShdw>
            </a:effectLst>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32702" y="5426266"/>
              <a:ext cx="4884121" cy="1613050"/>
            </a:xfrm>
            <a:prstGeom prst="rect">
              <a:avLst/>
            </a:prstGeom>
            <a:effectLst>
              <a:outerShdw blurRad="63500" sx="102000" sy="102000" algn="ctr" rotWithShape="0">
                <a:prstClr val="black">
                  <a:alpha val="40000"/>
                </a:prstClr>
              </a:outerShdw>
            </a:effectLst>
          </p:spPr>
        </p:pic>
        <p:pic>
          <p:nvPicPr>
            <p:cNvPr id="25" name="Picture 2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619717"/>
              <a:ext cx="2671972" cy="1419599"/>
            </a:xfrm>
            <a:prstGeom prst="rect">
              <a:avLst/>
            </a:prstGeom>
            <a:effectLst>
              <a:outerShdw blurRad="63500" sx="102000" sy="102000" algn="ctr" rotWithShape="0">
                <a:prstClr val="black">
                  <a:alpha val="40000"/>
                </a:prstClr>
              </a:outerShdw>
            </a:effectLst>
          </p:spPr>
        </p:pic>
      </p:gr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100" y="4138322"/>
            <a:ext cx="1024884" cy="568811"/>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8797" y="4091018"/>
            <a:ext cx="744971" cy="666750"/>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6595" y="4022498"/>
            <a:ext cx="522187" cy="819835"/>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2151" y="4022497"/>
            <a:ext cx="688458" cy="791727"/>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29281" y="4026131"/>
            <a:ext cx="796524" cy="796524"/>
          </a:xfrm>
          <a:prstGeom prst="rect">
            <a:avLst/>
          </a:prstGeom>
        </p:spPr>
      </p:pic>
    </p:spTree>
    <p:extLst>
      <p:ext uri="{BB962C8B-B14F-4D97-AF65-F5344CB8AC3E}">
        <p14:creationId xmlns:p14="http://schemas.microsoft.com/office/powerpoint/2010/main" val="3097992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7530D-6118-4DD9-AFD0-5782BC8CF5E6}"/>
              </a:ext>
            </a:extLst>
          </p:cNvPr>
          <p:cNvSpPr>
            <a:spLocks noGrp="1"/>
          </p:cNvSpPr>
          <p:nvPr>
            <p:ph type="title"/>
          </p:nvPr>
        </p:nvSpPr>
        <p:spPr>
          <a:xfrm>
            <a:off x="731678" y="1709584"/>
            <a:ext cx="4599865" cy="1009604"/>
          </a:xfrm>
        </p:spPr>
        <p:txBody>
          <a:bodyPr/>
          <a:lstStyle/>
          <a:p>
            <a:r>
              <a:rPr lang="en-US"/>
              <a:t>Introduction to Trinity Health</a:t>
            </a:r>
          </a:p>
        </p:txBody>
      </p:sp>
    </p:spTree>
    <p:extLst>
      <p:ext uri="{BB962C8B-B14F-4D97-AF65-F5344CB8AC3E}">
        <p14:creationId xmlns:p14="http://schemas.microsoft.com/office/powerpoint/2010/main" val="2414977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4"/>
          <p:cNvSpPr>
            <a:spLocks noGrp="1"/>
          </p:cNvSpPr>
          <p:nvPr>
            <p:ph type="title" idx="4294967295"/>
          </p:nvPr>
        </p:nvSpPr>
        <p:spPr>
          <a:xfrm>
            <a:off x="0" y="1828800"/>
            <a:ext cx="9144000" cy="1143000"/>
          </a:xfrm>
        </p:spPr>
        <p:txBody>
          <a:bodyPr>
            <a:normAutofit fontScale="90000"/>
          </a:bodyPr>
          <a:lstStyle/>
          <a:p>
            <a:r>
              <a:rPr lang="en-US" altLang="en-US" dirty="0"/>
              <a:t>Meet our Administrators</a:t>
            </a:r>
            <a:br>
              <a:rPr lang="en-US" altLang="en-US" dirty="0"/>
            </a:br>
            <a:r>
              <a:rPr lang="en-US" altLang="en-US" dirty="0"/>
              <a:t>(</a:t>
            </a:r>
            <a:r>
              <a:rPr lang="en-US" altLang="en-US" dirty="0">
                <a:hlinkClick r:id="rId2"/>
              </a:rPr>
              <a:t>click here</a:t>
            </a:r>
            <a:r>
              <a:rPr lang="en-US" altLang="en-US" dirty="0"/>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a:xfrm>
            <a:off x="0" y="274638"/>
            <a:ext cx="9144000" cy="1020762"/>
          </a:xfrm>
        </p:spPr>
        <p:txBody>
          <a:bodyPr/>
          <a:lstStyle/>
          <a:p>
            <a:pPr eaLnBrk="1" hangingPunct="1"/>
            <a:r>
              <a:rPr lang="en-US" altLang="en-US" dirty="0"/>
              <a:t>Hospital POLICIES</a:t>
            </a:r>
          </a:p>
        </p:txBody>
      </p:sp>
      <p:sp>
        <p:nvSpPr>
          <p:cNvPr id="8195" name="TextBox 2"/>
          <p:cNvSpPr txBox="1">
            <a:spLocks noChangeArrowheads="1"/>
          </p:cNvSpPr>
          <p:nvPr/>
        </p:nvSpPr>
        <p:spPr bwMode="auto">
          <a:xfrm>
            <a:off x="533400" y="1981200"/>
            <a:ext cx="5943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85800" indent="-6858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n-US" altLang="en-US" sz="2800" dirty="0"/>
              <a:t>Confidentiality</a:t>
            </a:r>
          </a:p>
          <a:p>
            <a:pPr eaLnBrk="1" hangingPunct="1">
              <a:spcBef>
                <a:spcPct val="0"/>
              </a:spcBef>
            </a:pPr>
            <a:r>
              <a:rPr lang="en-US" altLang="en-US" sz="2800" dirty="0"/>
              <a:t>Identification Badge</a:t>
            </a:r>
          </a:p>
          <a:p>
            <a:pPr eaLnBrk="1" hangingPunct="1">
              <a:spcBef>
                <a:spcPct val="0"/>
              </a:spcBef>
            </a:pPr>
            <a:r>
              <a:rPr lang="en-US" altLang="en-US" sz="2800" dirty="0"/>
              <a:t>Smoking</a:t>
            </a:r>
          </a:p>
          <a:p>
            <a:pPr eaLnBrk="1" hangingPunct="1">
              <a:spcBef>
                <a:spcPct val="0"/>
              </a:spcBef>
            </a:pPr>
            <a:r>
              <a:rPr lang="en-US" altLang="en-US" sz="2800" dirty="0"/>
              <a:t>Drug Free Workplace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p:cNvSpPr>
            <a:spLocks noGrp="1" noChangeArrowheads="1"/>
          </p:cNvSpPr>
          <p:nvPr>
            <p:ph type="body" idx="4294967295"/>
          </p:nvPr>
        </p:nvSpPr>
        <p:spPr>
          <a:xfrm>
            <a:off x="381000" y="1905000"/>
            <a:ext cx="8610600" cy="4114800"/>
          </a:xfrm>
        </p:spPr>
        <p:txBody>
          <a:bodyPr>
            <a:normAutofit/>
          </a:bodyPr>
          <a:lstStyle/>
          <a:p>
            <a:pPr eaLnBrk="1" hangingPunct="1">
              <a:lnSpc>
                <a:spcPct val="80000"/>
              </a:lnSpc>
              <a:spcAft>
                <a:spcPts val="600"/>
              </a:spcAft>
              <a:defRPr/>
            </a:pPr>
            <a:r>
              <a:rPr lang="en-US" sz="1400" dirty="0">
                <a:solidFill>
                  <a:schemeClr val="tx1">
                    <a:lumMod val="95000"/>
                  </a:schemeClr>
                </a:solidFill>
              </a:rPr>
              <a:t>Do not access patient information unless it </a:t>
            </a:r>
            <a:r>
              <a:rPr lang="en-US" sz="1400" dirty="0">
                <a:solidFill>
                  <a:srgbClr val="FF0000"/>
                </a:solidFill>
              </a:rPr>
              <a:t>relates</a:t>
            </a:r>
            <a:r>
              <a:rPr lang="en-US" sz="1400" dirty="0">
                <a:solidFill>
                  <a:schemeClr val="tx1">
                    <a:lumMod val="95000"/>
                  </a:schemeClr>
                </a:solidFill>
              </a:rPr>
              <a:t> to a patient under your care.</a:t>
            </a:r>
          </a:p>
          <a:p>
            <a:pPr eaLnBrk="1" hangingPunct="1">
              <a:lnSpc>
                <a:spcPct val="80000"/>
              </a:lnSpc>
              <a:spcAft>
                <a:spcPts val="600"/>
              </a:spcAft>
              <a:defRPr/>
            </a:pPr>
            <a:r>
              <a:rPr lang="en-US" sz="1400" dirty="0">
                <a:solidFill>
                  <a:schemeClr val="tx1">
                    <a:lumMod val="95000"/>
                  </a:schemeClr>
                </a:solidFill>
              </a:rPr>
              <a:t>Protect </a:t>
            </a:r>
            <a:r>
              <a:rPr lang="en-US" sz="1400" dirty="0">
                <a:solidFill>
                  <a:srgbClr val="FF0000"/>
                </a:solidFill>
              </a:rPr>
              <a:t>all</a:t>
            </a:r>
            <a:r>
              <a:rPr lang="en-US" sz="1400" dirty="0">
                <a:solidFill>
                  <a:schemeClr val="tx1">
                    <a:lumMod val="95000"/>
                  </a:schemeClr>
                </a:solidFill>
              </a:rPr>
              <a:t> printed or computerized information concerning patients from unauthorized access by other persons.</a:t>
            </a:r>
          </a:p>
          <a:p>
            <a:pPr eaLnBrk="1" hangingPunct="1">
              <a:lnSpc>
                <a:spcPct val="80000"/>
              </a:lnSpc>
              <a:spcAft>
                <a:spcPts val="600"/>
              </a:spcAft>
              <a:defRPr/>
            </a:pPr>
            <a:r>
              <a:rPr lang="en-US" sz="1400" dirty="0">
                <a:solidFill>
                  <a:schemeClr val="tx1">
                    <a:lumMod val="95000"/>
                  </a:schemeClr>
                </a:solidFill>
              </a:rPr>
              <a:t>Do not leave medical records or patient information lying out unattended and log-off of the computer application before you leave the computer.</a:t>
            </a:r>
          </a:p>
          <a:p>
            <a:pPr eaLnBrk="1" hangingPunct="1">
              <a:lnSpc>
                <a:spcPct val="80000"/>
              </a:lnSpc>
              <a:spcAft>
                <a:spcPts val="600"/>
              </a:spcAft>
              <a:defRPr/>
            </a:pPr>
            <a:r>
              <a:rPr lang="en-US" sz="1400" dirty="0">
                <a:solidFill>
                  <a:schemeClr val="tx1">
                    <a:lumMod val="95000"/>
                  </a:schemeClr>
                </a:solidFill>
              </a:rPr>
              <a:t>Do not access medical information concerning  yourself, or your family members unless you need it to do your job.</a:t>
            </a:r>
          </a:p>
          <a:p>
            <a:pPr eaLnBrk="1" hangingPunct="1">
              <a:lnSpc>
                <a:spcPct val="80000"/>
              </a:lnSpc>
              <a:spcAft>
                <a:spcPts val="600"/>
              </a:spcAft>
              <a:defRPr/>
            </a:pPr>
            <a:r>
              <a:rPr lang="en-US" sz="1400" dirty="0">
                <a:solidFill>
                  <a:schemeClr val="tx1">
                    <a:lumMod val="95000"/>
                  </a:schemeClr>
                </a:solidFill>
              </a:rPr>
              <a:t>St. Joseph’s policies on medical record confidentiality may be found in the Hospital Policy and Procedure Manual.</a:t>
            </a:r>
            <a:r>
              <a:rPr lang="en-US" sz="1400" b="1" i="1" dirty="0">
                <a:solidFill>
                  <a:schemeClr val="bg1"/>
                </a:solidFill>
              </a:rPr>
              <a:t> </a:t>
            </a:r>
          </a:p>
          <a:p>
            <a:pPr>
              <a:lnSpc>
                <a:spcPct val="80000"/>
              </a:lnSpc>
              <a:spcAft>
                <a:spcPts val="600"/>
              </a:spcAft>
              <a:defRPr/>
            </a:pPr>
            <a:r>
              <a:rPr lang="en-US" sz="1400" kern="0" dirty="0">
                <a:solidFill>
                  <a:schemeClr val="tx1">
                    <a:lumMod val="95000"/>
                  </a:schemeClr>
                </a:solidFill>
              </a:rPr>
              <a:t>Do not share computer passwords or remote access devices with anyone, including administrative assistants or secretaries.</a:t>
            </a:r>
          </a:p>
          <a:p>
            <a:pPr>
              <a:lnSpc>
                <a:spcPct val="80000"/>
              </a:lnSpc>
              <a:spcAft>
                <a:spcPts val="600"/>
              </a:spcAft>
              <a:defRPr/>
            </a:pPr>
            <a:r>
              <a:rPr lang="en-US" sz="1400" kern="0" dirty="0">
                <a:solidFill>
                  <a:schemeClr val="tx1">
                    <a:lumMod val="95000"/>
                  </a:schemeClr>
                </a:solidFill>
              </a:rPr>
              <a:t>You are responsible for all activity </a:t>
            </a:r>
            <a:r>
              <a:rPr lang="en-US" sz="1400" kern="0" dirty="0">
                <a:solidFill>
                  <a:srgbClr val="FF0000"/>
                </a:solidFill>
              </a:rPr>
              <a:t>that occurs</a:t>
            </a:r>
            <a:r>
              <a:rPr lang="en-US" sz="1400" kern="0" dirty="0">
                <a:solidFill>
                  <a:schemeClr val="tx1">
                    <a:lumMod val="95000"/>
                  </a:schemeClr>
                </a:solidFill>
              </a:rPr>
              <a:t> under your </a:t>
            </a:r>
            <a:r>
              <a:rPr lang="en-US" sz="1400" kern="0" dirty="0">
                <a:solidFill>
                  <a:srgbClr val="FF0000"/>
                </a:solidFill>
              </a:rPr>
              <a:t>personal </a:t>
            </a:r>
            <a:r>
              <a:rPr lang="en-US" sz="1400" kern="0" dirty="0">
                <a:solidFill>
                  <a:schemeClr val="tx1">
                    <a:lumMod val="95000"/>
                  </a:schemeClr>
                </a:solidFill>
              </a:rPr>
              <a:t>login (includes Physician Portal).</a:t>
            </a:r>
          </a:p>
          <a:p>
            <a:pPr>
              <a:lnSpc>
                <a:spcPct val="80000"/>
              </a:lnSpc>
              <a:spcAft>
                <a:spcPts val="600"/>
              </a:spcAft>
              <a:defRPr/>
            </a:pPr>
            <a:r>
              <a:rPr lang="en-US" sz="1400" kern="0" dirty="0">
                <a:solidFill>
                  <a:schemeClr val="tx1">
                    <a:lumMod val="95000"/>
                  </a:schemeClr>
                </a:solidFill>
              </a:rPr>
              <a:t>Should your password be used for inappropriate access, you will be subject to sanctions, up to and including  loss of staff privileges, and legal action by the hospital, patient or any other injured party.</a:t>
            </a:r>
          </a:p>
          <a:p>
            <a:pPr>
              <a:lnSpc>
                <a:spcPct val="80000"/>
              </a:lnSpc>
              <a:spcAft>
                <a:spcPts val="600"/>
              </a:spcAft>
              <a:defRPr/>
            </a:pPr>
            <a:r>
              <a:rPr lang="en-US" sz="1400" kern="0" dirty="0">
                <a:solidFill>
                  <a:schemeClr val="tx1">
                    <a:lumMod val="95000"/>
                  </a:schemeClr>
                </a:solidFill>
              </a:rPr>
              <a:t>St. Joseph’s policies on password usage and confidentiality may be found in the Hospital Policy and Procedure Manual.</a:t>
            </a:r>
          </a:p>
          <a:p>
            <a:pPr eaLnBrk="1" hangingPunct="1">
              <a:lnSpc>
                <a:spcPct val="80000"/>
              </a:lnSpc>
              <a:spcAft>
                <a:spcPts val="600"/>
              </a:spcAft>
              <a:defRPr/>
            </a:pPr>
            <a:endParaRPr lang="en-US" sz="1400" dirty="0">
              <a:solidFill>
                <a:schemeClr val="bg1"/>
              </a:solidFill>
            </a:endParaRPr>
          </a:p>
        </p:txBody>
      </p:sp>
      <p:sp>
        <p:nvSpPr>
          <p:cNvPr id="2" name="TextBox 1"/>
          <p:cNvSpPr txBox="1"/>
          <p:nvPr/>
        </p:nvSpPr>
        <p:spPr>
          <a:xfrm>
            <a:off x="0" y="489871"/>
            <a:ext cx="9143999" cy="1151084"/>
          </a:xfrm>
          <a:prstGeom prst="rect">
            <a:avLst/>
          </a:prstGeom>
          <a:noFill/>
        </p:spPr>
        <p:txBody>
          <a:bodyPr wrap="square" rtlCol="0">
            <a:spAutoFit/>
          </a:bodyPr>
          <a:lstStyle/>
          <a:p>
            <a:pPr algn="ctr" eaLnBrk="1" hangingPunct="1">
              <a:lnSpc>
                <a:spcPct val="80000"/>
              </a:lnSpc>
              <a:buFontTx/>
              <a:buNone/>
              <a:defRPr/>
            </a:pPr>
            <a:r>
              <a:rPr lang="en-US" sz="3200" dirty="0">
                <a:latin typeface="+mj-lt"/>
              </a:rPr>
              <a:t>CONFIDENTIALITY OF PATIENT INFORMATION</a:t>
            </a:r>
          </a:p>
          <a:p>
            <a:pPr algn="ctr" eaLnBrk="1" hangingPunct="1">
              <a:lnSpc>
                <a:spcPct val="80000"/>
              </a:lnSpc>
              <a:buFontTx/>
              <a:buNone/>
              <a:defRPr/>
            </a:pPr>
            <a:br>
              <a:rPr lang="en-US" dirty="0">
                <a:latin typeface="+mj-lt"/>
              </a:rPr>
            </a:br>
            <a:r>
              <a:rPr lang="en-US" dirty="0">
                <a:latin typeface="+mj-lt"/>
              </a:rPr>
              <a:t>This applies to patient information in any format including paper,</a:t>
            </a:r>
          </a:p>
          <a:p>
            <a:pPr algn="ctr" eaLnBrk="1" hangingPunct="1">
              <a:lnSpc>
                <a:spcPct val="80000"/>
              </a:lnSpc>
              <a:buFontTx/>
              <a:buNone/>
              <a:defRPr/>
            </a:pPr>
            <a:r>
              <a:rPr lang="en-US" dirty="0">
                <a:latin typeface="+mj-lt"/>
              </a:rPr>
              <a:t>electronic and verbal communication.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ChangeArrowheads="1"/>
          </p:cNvSpPr>
          <p:nvPr>
            <p:ph type="body" idx="4294967295"/>
          </p:nvPr>
        </p:nvSpPr>
        <p:spPr>
          <a:xfrm>
            <a:off x="457200" y="1524000"/>
            <a:ext cx="8153400" cy="3200400"/>
          </a:xfrm>
        </p:spPr>
        <p:txBody>
          <a:bodyPr>
            <a:normAutofit/>
          </a:bodyPr>
          <a:lstStyle/>
          <a:p>
            <a:pPr eaLnBrk="1" hangingPunct="1">
              <a:lnSpc>
                <a:spcPct val="80000"/>
              </a:lnSpc>
              <a:buFontTx/>
              <a:buNone/>
              <a:defRPr/>
            </a:pPr>
            <a:r>
              <a:rPr lang="en-US" sz="1400" dirty="0">
                <a:solidFill>
                  <a:schemeClr val="tx1">
                    <a:lumMod val="95000"/>
                  </a:schemeClr>
                </a:solidFill>
              </a:rPr>
              <a:t>Upon completion of the Physician Orientation Program, you will be issued an identification badge with your photo on it. The badge will provide authorized entry into buildings, a tool for the security of the campus. </a:t>
            </a:r>
          </a:p>
          <a:p>
            <a:pPr eaLnBrk="1" hangingPunct="1">
              <a:lnSpc>
                <a:spcPct val="80000"/>
              </a:lnSpc>
              <a:buNone/>
              <a:defRPr/>
            </a:pPr>
            <a:endParaRPr lang="en-US" sz="1400" dirty="0"/>
          </a:p>
          <a:p>
            <a:pPr eaLnBrk="1" hangingPunct="1">
              <a:lnSpc>
                <a:spcPct val="80000"/>
              </a:lnSpc>
              <a:buNone/>
              <a:defRPr/>
            </a:pPr>
            <a:r>
              <a:rPr lang="en-US" sz="1400" dirty="0"/>
              <a:t>In accordance with the New York State Department of Health Code 405: Rules and Regulations for Hospitals, all St. Joseph’s Hospital personnel working or doing business, must wear an identification badge at all times when working throughout St. Joseph’s Hospital Campuses, including owned or leased areas.</a:t>
            </a:r>
          </a:p>
          <a:p>
            <a:pPr eaLnBrk="1" hangingPunct="1">
              <a:lnSpc>
                <a:spcPct val="80000"/>
              </a:lnSpc>
              <a:buFontTx/>
              <a:buNone/>
              <a:defRPr/>
            </a:pPr>
            <a:endParaRPr lang="en-US" sz="1400" dirty="0">
              <a:solidFill>
                <a:schemeClr val="tx1">
                  <a:lumMod val="95000"/>
                </a:schemeClr>
              </a:solidFill>
            </a:endParaRPr>
          </a:p>
          <a:p>
            <a:pPr eaLnBrk="1" hangingPunct="1">
              <a:lnSpc>
                <a:spcPct val="80000"/>
              </a:lnSpc>
              <a:buFontTx/>
              <a:buNone/>
              <a:defRPr/>
            </a:pPr>
            <a:r>
              <a:rPr lang="en-US" sz="1400" dirty="0">
                <a:solidFill>
                  <a:schemeClr val="tx1">
                    <a:lumMod val="95000"/>
                  </a:schemeClr>
                </a:solidFill>
              </a:rPr>
              <a:t>The badge allows you access to the Physician Lounge.</a:t>
            </a:r>
          </a:p>
          <a:p>
            <a:pPr eaLnBrk="1" hangingPunct="1">
              <a:lnSpc>
                <a:spcPct val="80000"/>
              </a:lnSpc>
              <a:buFontTx/>
              <a:buNone/>
              <a:defRPr/>
            </a:pPr>
            <a:endParaRPr lang="en-US" sz="1400" dirty="0">
              <a:solidFill>
                <a:schemeClr val="tx1">
                  <a:lumMod val="95000"/>
                </a:schemeClr>
              </a:solidFill>
            </a:endParaRPr>
          </a:p>
          <a:p>
            <a:pPr eaLnBrk="1" hangingPunct="1">
              <a:lnSpc>
                <a:spcPct val="80000"/>
              </a:lnSpc>
              <a:buFontTx/>
              <a:buNone/>
              <a:defRPr/>
            </a:pPr>
            <a:r>
              <a:rPr lang="en-US" sz="1400" dirty="0">
                <a:solidFill>
                  <a:schemeClr val="tx1">
                    <a:lumMod val="95000"/>
                  </a:schemeClr>
                </a:solidFill>
              </a:rPr>
              <a:t>Identification badges must be worn at all times, in a visible location on the front of the upper torso, to gain access to hospital owned property.</a:t>
            </a:r>
          </a:p>
          <a:p>
            <a:pPr eaLnBrk="1" hangingPunct="1">
              <a:lnSpc>
                <a:spcPct val="80000"/>
              </a:lnSpc>
              <a:buFontTx/>
              <a:buNone/>
              <a:defRPr/>
            </a:pPr>
            <a:endParaRPr lang="en-US" sz="1400" dirty="0">
              <a:solidFill>
                <a:schemeClr val="tx1">
                  <a:lumMod val="95000"/>
                </a:schemeClr>
              </a:solidFill>
            </a:endParaRPr>
          </a:p>
          <a:p>
            <a:pPr eaLnBrk="1" hangingPunct="1">
              <a:lnSpc>
                <a:spcPct val="80000"/>
              </a:lnSpc>
              <a:buFontTx/>
              <a:buNone/>
              <a:defRPr/>
            </a:pPr>
            <a:r>
              <a:rPr lang="en-US" sz="1400" dirty="0">
                <a:solidFill>
                  <a:schemeClr val="tx1">
                    <a:lumMod val="95000"/>
                  </a:schemeClr>
                </a:solidFill>
              </a:rPr>
              <a:t>Please do not cover your SJHHC Badge with other local hospital issued badges while you are on our campus.</a:t>
            </a:r>
          </a:p>
        </p:txBody>
      </p:sp>
      <p:sp>
        <p:nvSpPr>
          <p:cNvPr id="10243" name="TextBox 4"/>
          <p:cNvSpPr txBox="1">
            <a:spLocks noChangeArrowheads="1"/>
          </p:cNvSpPr>
          <p:nvPr/>
        </p:nvSpPr>
        <p:spPr bwMode="auto">
          <a:xfrm>
            <a:off x="1600200" y="482025"/>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dirty="0"/>
              <a:t>IDENTIFICATION BADGE</a:t>
            </a:r>
          </a:p>
        </p:txBody>
      </p:sp>
      <p:sp>
        <p:nvSpPr>
          <p:cNvPr id="6" name="Rectangle 5"/>
          <p:cNvSpPr/>
          <p:nvPr/>
        </p:nvSpPr>
        <p:spPr>
          <a:xfrm>
            <a:off x="457200" y="4800600"/>
            <a:ext cx="8610600" cy="1323975"/>
          </a:xfrm>
          <a:prstGeom prst="rect">
            <a:avLst/>
          </a:prstGeom>
        </p:spPr>
        <p:txBody>
          <a:bodyPr>
            <a:spAutoFit/>
          </a:bodyPr>
          <a:lstStyle/>
          <a:p>
            <a:pPr>
              <a:lnSpc>
                <a:spcPct val="80000"/>
              </a:lnSpc>
              <a:defRPr/>
            </a:pPr>
            <a:r>
              <a:rPr lang="en-US" sz="2000" dirty="0">
                <a:solidFill>
                  <a:schemeClr val="tx1">
                    <a:lumMod val="95000"/>
                  </a:schemeClr>
                </a:solidFill>
              </a:rPr>
              <a:t>If you lose your identification badge, you must replace it immediately. </a:t>
            </a:r>
          </a:p>
          <a:p>
            <a:pPr>
              <a:lnSpc>
                <a:spcPct val="80000"/>
              </a:lnSpc>
              <a:defRPr/>
            </a:pPr>
            <a:endParaRPr lang="en-US" sz="2000" dirty="0">
              <a:solidFill>
                <a:schemeClr val="tx1">
                  <a:lumMod val="95000"/>
                </a:schemeClr>
              </a:solidFill>
            </a:endParaRPr>
          </a:p>
          <a:p>
            <a:pPr>
              <a:lnSpc>
                <a:spcPct val="80000"/>
              </a:lnSpc>
              <a:defRPr/>
            </a:pPr>
            <a:r>
              <a:rPr lang="en-US" sz="2000" b="1" dirty="0">
                <a:solidFill>
                  <a:schemeClr val="bg1">
                    <a:lumMod val="25000"/>
                    <a:lumOff val="75000"/>
                  </a:schemeClr>
                </a:solidFill>
              </a:rPr>
              <a:t>Identification badges must be surrendered to the Medical Staff Office in the event you terminate your Medical Staff Privileges.</a:t>
            </a:r>
          </a:p>
          <a:p>
            <a:pPr>
              <a:lnSpc>
                <a:spcPct val="80000"/>
              </a:lnSpc>
              <a:defRPr/>
            </a:pPr>
            <a:endParaRPr lang="en-US" sz="2000" dirty="0">
              <a:solidFill>
                <a:srgbClr val="000308"/>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Rectangle 3"/>
          <p:cNvSpPr>
            <a:spLocks noGrp="1" noChangeArrowheads="1"/>
          </p:cNvSpPr>
          <p:nvPr>
            <p:ph type="body" idx="4294967295"/>
          </p:nvPr>
        </p:nvSpPr>
        <p:spPr>
          <a:xfrm>
            <a:off x="609600" y="2057400"/>
            <a:ext cx="8077200" cy="3048000"/>
          </a:xfrm>
        </p:spPr>
        <p:txBody>
          <a:bodyPr>
            <a:normAutofit/>
          </a:bodyPr>
          <a:lstStyle/>
          <a:p>
            <a:pPr eaLnBrk="1" hangingPunct="1">
              <a:lnSpc>
                <a:spcPct val="80000"/>
              </a:lnSpc>
              <a:buFontTx/>
              <a:buNone/>
              <a:defRPr/>
            </a:pPr>
            <a:r>
              <a:rPr lang="en-US" sz="2400" dirty="0">
                <a:solidFill>
                  <a:schemeClr val="tx1">
                    <a:lumMod val="95000"/>
                  </a:schemeClr>
                </a:solidFill>
              </a:rPr>
              <a:t>It is the policy of St. Joseph's Hospital Health Center and our affiliate corporations to provide an environment free of tobacco use. </a:t>
            </a:r>
          </a:p>
          <a:p>
            <a:pPr eaLnBrk="1" hangingPunct="1">
              <a:lnSpc>
                <a:spcPct val="80000"/>
              </a:lnSpc>
              <a:buFontTx/>
              <a:buNone/>
              <a:defRPr/>
            </a:pPr>
            <a:endParaRPr lang="en-US" sz="2400" dirty="0">
              <a:solidFill>
                <a:schemeClr val="tx1">
                  <a:lumMod val="95000"/>
                </a:schemeClr>
              </a:solidFill>
            </a:endParaRPr>
          </a:p>
          <a:p>
            <a:pPr eaLnBrk="1" hangingPunct="1">
              <a:lnSpc>
                <a:spcPct val="80000"/>
              </a:lnSpc>
              <a:buFontTx/>
              <a:buNone/>
              <a:defRPr/>
            </a:pPr>
            <a:r>
              <a:rPr lang="en-US" sz="2400" dirty="0">
                <a:solidFill>
                  <a:schemeClr val="tx1">
                    <a:lumMod val="95000"/>
                  </a:schemeClr>
                </a:solidFill>
              </a:rPr>
              <a:t>Individuals covered by this policy include, but are not limited to, employees, patients, visitors, volunteers, physicians, residents, students, medical staff, contractors and vendors, with the exception of Behavioral Health Residences.</a:t>
            </a:r>
          </a:p>
        </p:txBody>
      </p:sp>
      <p:sp>
        <p:nvSpPr>
          <p:cNvPr id="11267" name="TextBox 4"/>
          <p:cNvSpPr txBox="1">
            <a:spLocks noChangeArrowheads="1"/>
          </p:cNvSpPr>
          <p:nvPr/>
        </p:nvSpPr>
        <p:spPr bwMode="auto">
          <a:xfrm>
            <a:off x="1219200" y="990600"/>
            <a:ext cx="662940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0"/>
              </a:spcBef>
              <a:buFontTx/>
              <a:buNone/>
            </a:pPr>
            <a:r>
              <a:rPr lang="en-US" altLang="en-US" dirty="0"/>
              <a:t>TOBACCO FREE CAMPUS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body" idx="4294967295"/>
          </p:nvPr>
        </p:nvSpPr>
        <p:spPr>
          <a:xfrm>
            <a:off x="457200" y="2057400"/>
            <a:ext cx="8534400" cy="4343400"/>
          </a:xfrm>
        </p:spPr>
        <p:txBody>
          <a:bodyPr>
            <a:normAutofit/>
          </a:bodyPr>
          <a:lstStyle/>
          <a:p>
            <a:pPr eaLnBrk="1" hangingPunct="1">
              <a:lnSpc>
                <a:spcPct val="90000"/>
              </a:lnSpc>
              <a:defRPr/>
            </a:pPr>
            <a:r>
              <a:rPr lang="en-US" sz="1600" dirty="0">
                <a:solidFill>
                  <a:schemeClr val="tx1">
                    <a:lumMod val="95000"/>
                  </a:schemeClr>
                </a:solidFill>
              </a:rPr>
              <a:t>On all St. Joseph’s owned and leased property and areas clearly identified as “St. Joseph’s Hospital Health Center.”</a:t>
            </a:r>
          </a:p>
          <a:p>
            <a:pPr eaLnBrk="1" hangingPunct="1">
              <a:lnSpc>
                <a:spcPct val="90000"/>
              </a:lnSpc>
              <a:defRPr/>
            </a:pPr>
            <a:endParaRPr lang="en-US" sz="1600" dirty="0">
              <a:solidFill>
                <a:schemeClr val="tx1">
                  <a:lumMod val="95000"/>
                </a:schemeClr>
              </a:solidFill>
            </a:endParaRPr>
          </a:p>
          <a:p>
            <a:pPr eaLnBrk="1" hangingPunct="1">
              <a:lnSpc>
                <a:spcPct val="90000"/>
              </a:lnSpc>
              <a:defRPr/>
            </a:pPr>
            <a:r>
              <a:rPr lang="en-US" sz="1600" dirty="0">
                <a:solidFill>
                  <a:schemeClr val="tx1">
                    <a:lumMod val="95000"/>
                  </a:schemeClr>
                </a:solidFill>
              </a:rPr>
              <a:t>In all St. Joseph’s owned and leased buildings, including the Network Sites.</a:t>
            </a:r>
          </a:p>
          <a:p>
            <a:pPr eaLnBrk="1" hangingPunct="1">
              <a:lnSpc>
                <a:spcPct val="90000"/>
              </a:lnSpc>
              <a:defRPr/>
            </a:pPr>
            <a:endParaRPr lang="en-US" sz="1600" dirty="0">
              <a:solidFill>
                <a:schemeClr val="tx1">
                  <a:lumMod val="95000"/>
                </a:schemeClr>
              </a:solidFill>
            </a:endParaRPr>
          </a:p>
          <a:p>
            <a:pPr eaLnBrk="1" hangingPunct="1">
              <a:lnSpc>
                <a:spcPct val="90000"/>
              </a:lnSpc>
              <a:defRPr/>
            </a:pPr>
            <a:r>
              <a:rPr lang="en-US" sz="1600" dirty="0">
                <a:solidFill>
                  <a:schemeClr val="tx1">
                    <a:lumMod val="95000"/>
                  </a:schemeClr>
                </a:solidFill>
              </a:rPr>
              <a:t>In parking garages and parking lots owned by St. Joseph’s.</a:t>
            </a:r>
          </a:p>
          <a:p>
            <a:pPr eaLnBrk="1" hangingPunct="1">
              <a:lnSpc>
                <a:spcPct val="90000"/>
              </a:lnSpc>
              <a:defRPr/>
            </a:pPr>
            <a:endParaRPr lang="en-US" sz="1600" dirty="0">
              <a:solidFill>
                <a:schemeClr val="tx1">
                  <a:lumMod val="95000"/>
                </a:schemeClr>
              </a:solidFill>
            </a:endParaRPr>
          </a:p>
          <a:p>
            <a:pPr eaLnBrk="1" hangingPunct="1">
              <a:lnSpc>
                <a:spcPct val="90000"/>
              </a:lnSpc>
              <a:defRPr/>
            </a:pPr>
            <a:r>
              <a:rPr lang="en-US" sz="1600" dirty="0">
                <a:solidFill>
                  <a:schemeClr val="tx1">
                    <a:lumMod val="95000"/>
                  </a:schemeClr>
                </a:solidFill>
              </a:rPr>
              <a:t>In St. Joseph’s owned vehicles and personal vehicles while on St. Joseph’s owned property.</a:t>
            </a:r>
          </a:p>
          <a:p>
            <a:pPr eaLnBrk="1" hangingPunct="1">
              <a:lnSpc>
                <a:spcPct val="90000"/>
              </a:lnSpc>
              <a:defRPr/>
            </a:pPr>
            <a:endParaRPr lang="en-US" sz="1600" dirty="0">
              <a:solidFill>
                <a:schemeClr val="tx1">
                  <a:lumMod val="95000"/>
                </a:schemeClr>
              </a:solidFill>
            </a:endParaRPr>
          </a:p>
          <a:p>
            <a:pPr eaLnBrk="1" hangingPunct="1">
              <a:lnSpc>
                <a:spcPct val="90000"/>
              </a:lnSpc>
              <a:defRPr/>
            </a:pPr>
            <a:r>
              <a:rPr lang="en-US" sz="1600" dirty="0">
                <a:solidFill>
                  <a:schemeClr val="tx1">
                    <a:lumMod val="95000"/>
                  </a:schemeClr>
                </a:solidFill>
              </a:rPr>
              <a:t>Sidewalks contiguous to the properties owned or leased by St. Joseph’s.  </a:t>
            </a:r>
          </a:p>
          <a:p>
            <a:pPr marL="0" indent="0" eaLnBrk="1" hangingPunct="1">
              <a:lnSpc>
                <a:spcPct val="90000"/>
              </a:lnSpc>
              <a:buNone/>
              <a:defRPr/>
            </a:pPr>
            <a:r>
              <a:rPr lang="en-US" sz="1600" dirty="0">
                <a:solidFill>
                  <a:schemeClr val="tx1">
                    <a:lumMod val="95000"/>
                  </a:schemeClr>
                </a:solidFill>
                <a:hlinkClick r:id="rId2" action="ppaction://hlinkfile"/>
              </a:rPr>
              <a:t>Click here fo</a:t>
            </a:r>
            <a:r>
              <a:rPr lang="en-US" sz="1600" dirty="0">
                <a:solidFill>
                  <a:schemeClr val="tx1">
                    <a:lumMod val="95000"/>
                  </a:schemeClr>
                </a:solidFill>
                <a:hlinkClick r:id="rId3" action="ppaction://hlinkfile"/>
              </a:rPr>
              <a:t>r</a:t>
            </a:r>
            <a:r>
              <a:rPr lang="en-US" sz="1600" dirty="0">
                <a:solidFill>
                  <a:schemeClr val="tx1">
                    <a:lumMod val="95000"/>
                  </a:schemeClr>
                </a:solidFill>
                <a:hlinkClick r:id="rId4"/>
              </a:rPr>
              <a:t> Full Policy</a:t>
            </a:r>
            <a:endParaRPr lang="en-US" sz="1600" dirty="0">
              <a:solidFill>
                <a:schemeClr val="tx1">
                  <a:lumMod val="95000"/>
                </a:schemeClr>
              </a:solidFill>
            </a:endParaRPr>
          </a:p>
        </p:txBody>
      </p:sp>
      <p:sp>
        <p:nvSpPr>
          <p:cNvPr id="12291" name="TextBox 5"/>
          <p:cNvSpPr txBox="1">
            <a:spLocks noChangeArrowheads="1"/>
          </p:cNvSpPr>
          <p:nvPr/>
        </p:nvSpPr>
        <p:spPr bwMode="auto">
          <a:xfrm>
            <a:off x="609600" y="304800"/>
            <a:ext cx="7620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dirty="0"/>
              <a:t>SMOKING AND TOBACCO USE IS PROHIBITED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3"/>
          <p:cNvSpPr>
            <a:spLocks noGrp="1" noChangeArrowheads="1"/>
          </p:cNvSpPr>
          <p:nvPr>
            <p:ph type="body" idx="4294967295"/>
          </p:nvPr>
        </p:nvSpPr>
        <p:spPr>
          <a:xfrm>
            <a:off x="571500" y="1600200"/>
            <a:ext cx="8001000" cy="3505200"/>
          </a:xfrm>
        </p:spPr>
        <p:txBody>
          <a:bodyPr>
            <a:normAutofit/>
          </a:bodyPr>
          <a:lstStyle/>
          <a:p>
            <a:pPr eaLnBrk="1" hangingPunct="1">
              <a:lnSpc>
                <a:spcPct val="80000"/>
              </a:lnSpc>
              <a:buFontTx/>
              <a:buNone/>
              <a:defRPr/>
            </a:pPr>
            <a:r>
              <a:rPr lang="en-US" sz="1800" dirty="0">
                <a:solidFill>
                  <a:schemeClr val="tx1">
                    <a:lumMod val="95000"/>
                  </a:schemeClr>
                </a:solidFill>
              </a:rPr>
              <a:t>St. Joseph’s Hospital Health Center recognizes that substance abuse (drugs and alcohol) creates serious health and safety problems for its workers, while also negatively affecting the quality of patient care. </a:t>
            </a:r>
          </a:p>
          <a:p>
            <a:pPr eaLnBrk="1" hangingPunct="1">
              <a:lnSpc>
                <a:spcPct val="80000"/>
              </a:lnSpc>
              <a:buFontTx/>
              <a:buNone/>
              <a:defRPr/>
            </a:pPr>
            <a:endParaRPr lang="en-US" sz="1800" dirty="0">
              <a:solidFill>
                <a:schemeClr val="tx1">
                  <a:lumMod val="95000"/>
                </a:schemeClr>
              </a:solidFill>
            </a:endParaRPr>
          </a:p>
          <a:p>
            <a:pPr eaLnBrk="1" hangingPunct="1">
              <a:lnSpc>
                <a:spcPct val="80000"/>
              </a:lnSpc>
              <a:buFontTx/>
              <a:buNone/>
              <a:defRPr/>
            </a:pPr>
            <a:r>
              <a:rPr lang="en-US" sz="1800" dirty="0">
                <a:solidFill>
                  <a:schemeClr val="tx1">
                    <a:lumMod val="95000"/>
                  </a:schemeClr>
                </a:solidFill>
              </a:rPr>
              <a:t>The Medical Staff at St. Joseph’s Hospital Health Center has an established Health Committee. A Physician may self- refer to this committee, or be referred by a colleague. </a:t>
            </a:r>
          </a:p>
          <a:p>
            <a:pPr eaLnBrk="1" hangingPunct="1">
              <a:lnSpc>
                <a:spcPct val="80000"/>
              </a:lnSpc>
              <a:buFontTx/>
              <a:buNone/>
              <a:defRPr/>
            </a:pPr>
            <a:endParaRPr lang="en-US" sz="1800" dirty="0">
              <a:solidFill>
                <a:schemeClr val="tx1">
                  <a:lumMod val="95000"/>
                </a:schemeClr>
              </a:solidFill>
            </a:endParaRPr>
          </a:p>
          <a:p>
            <a:pPr eaLnBrk="1" hangingPunct="1">
              <a:lnSpc>
                <a:spcPct val="80000"/>
              </a:lnSpc>
              <a:buFontTx/>
              <a:buNone/>
              <a:defRPr/>
            </a:pPr>
            <a:r>
              <a:rPr lang="en-US" sz="1800" dirty="0">
                <a:solidFill>
                  <a:schemeClr val="tx1">
                    <a:lumMod val="95000"/>
                  </a:schemeClr>
                </a:solidFill>
              </a:rPr>
              <a:t>Additional information regarding the Health Committee can be found in the Medical Staff Rules and Regulations.</a:t>
            </a:r>
          </a:p>
          <a:p>
            <a:pPr eaLnBrk="1" hangingPunct="1">
              <a:lnSpc>
                <a:spcPct val="80000"/>
              </a:lnSpc>
              <a:buFontTx/>
              <a:buNone/>
              <a:defRPr/>
            </a:pPr>
            <a:endParaRPr lang="en-US" sz="1800" dirty="0">
              <a:solidFill>
                <a:schemeClr val="tx1">
                  <a:lumMod val="95000"/>
                </a:schemeClr>
              </a:solidFill>
            </a:endParaRPr>
          </a:p>
          <a:p>
            <a:pPr eaLnBrk="1" hangingPunct="1">
              <a:lnSpc>
                <a:spcPct val="80000"/>
              </a:lnSpc>
              <a:buFontTx/>
              <a:buNone/>
              <a:defRPr/>
            </a:pPr>
            <a:r>
              <a:rPr lang="en-US" sz="1800" dirty="0">
                <a:solidFill>
                  <a:schemeClr val="tx1">
                    <a:lumMod val="95000"/>
                  </a:schemeClr>
                </a:solidFill>
                <a:hlinkClick r:id="rId2"/>
              </a:rPr>
              <a:t>Click here for policy</a:t>
            </a:r>
            <a:endParaRPr lang="en-US" sz="1800" dirty="0">
              <a:solidFill>
                <a:schemeClr val="tx1">
                  <a:lumMod val="95000"/>
                </a:schemeClr>
              </a:solidFill>
            </a:endParaRPr>
          </a:p>
          <a:p>
            <a:pPr eaLnBrk="1" hangingPunct="1">
              <a:lnSpc>
                <a:spcPct val="80000"/>
              </a:lnSpc>
              <a:buFontTx/>
              <a:buNone/>
              <a:defRPr/>
            </a:pPr>
            <a:endParaRPr lang="en-US" sz="1800" dirty="0"/>
          </a:p>
          <a:p>
            <a:pPr eaLnBrk="1" hangingPunct="1">
              <a:lnSpc>
                <a:spcPct val="80000"/>
              </a:lnSpc>
              <a:buFontTx/>
              <a:buNone/>
              <a:defRPr/>
            </a:pPr>
            <a:endParaRPr lang="en-US" sz="1800" dirty="0"/>
          </a:p>
        </p:txBody>
      </p:sp>
      <p:sp>
        <p:nvSpPr>
          <p:cNvPr id="13315" name="TextBox 4"/>
          <p:cNvSpPr txBox="1">
            <a:spLocks noChangeArrowheads="1"/>
          </p:cNvSpPr>
          <p:nvPr/>
        </p:nvSpPr>
        <p:spPr bwMode="auto">
          <a:xfrm>
            <a:off x="838200" y="533400"/>
            <a:ext cx="746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dirty="0"/>
              <a:t>DRUG FREE WORKPLACE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10"/>
          <p:cNvSpPr>
            <a:spLocks noChangeArrowheads="1"/>
          </p:cNvSpPr>
          <p:nvPr/>
        </p:nvSpPr>
        <p:spPr bwMode="auto">
          <a:xfrm rot="10811122" flipV="1">
            <a:off x="1588" y="602962"/>
            <a:ext cx="8759825" cy="584775"/>
          </a:xfrm>
          <a:prstGeom prst="rect">
            <a:avLst/>
          </a:prstGeom>
          <a:noFill/>
          <a:ln w="9525">
            <a:noFill/>
            <a:miter lim="800000"/>
            <a:headEnd/>
            <a:tailEnd/>
          </a:ln>
        </p:spPr>
        <p:txBody>
          <a:bodyPr>
            <a:spAutoFit/>
          </a:bodyPr>
          <a:lstStyle/>
          <a:p>
            <a:pPr algn="ctr">
              <a:defRPr/>
            </a:pPr>
            <a:r>
              <a:rPr lang="en-US" sz="3200" dirty="0"/>
              <a:t>ENVIRONMENT OF CARE AND SAFETY</a:t>
            </a:r>
          </a:p>
        </p:txBody>
      </p:sp>
      <p:sp>
        <p:nvSpPr>
          <p:cNvPr id="7" name="Rectangle 1027"/>
          <p:cNvSpPr txBox="1">
            <a:spLocks noChangeArrowheads="1"/>
          </p:cNvSpPr>
          <p:nvPr/>
        </p:nvSpPr>
        <p:spPr bwMode="auto">
          <a:xfrm>
            <a:off x="529065" y="1524000"/>
            <a:ext cx="8229600" cy="3916363"/>
          </a:xfrm>
          <a:prstGeom prst="rect">
            <a:avLst/>
          </a:prstGeom>
          <a:noFill/>
          <a:ln w="9525">
            <a:noFill/>
            <a:miter lim="800000"/>
            <a:headEnd/>
            <a:tailEnd/>
          </a:ln>
          <a:effectLst/>
        </p:spPr>
        <p:txBody>
          <a:bodyPr/>
          <a:lstStyle/>
          <a:p>
            <a:pPr marL="914400" lvl="1" indent="-457200">
              <a:spcBef>
                <a:spcPct val="20000"/>
              </a:spcBef>
              <a:defRPr/>
            </a:pPr>
            <a:r>
              <a:rPr lang="en-US" sz="2800" kern="0" dirty="0">
                <a:latin typeface="+mn-lt"/>
              </a:rPr>
              <a:t>Emergency response codes</a:t>
            </a:r>
          </a:p>
          <a:p>
            <a:pPr marL="914400" lvl="1" indent="-457200">
              <a:spcBef>
                <a:spcPct val="20000"/>
              </a:spcBef>
              <a:defRPr/>
            </a:pPr>
            <a:endParaRPr lang="en-US" sz="1000" kern="0" dirty="0">
              <a:latin typeface="+mn-lt"/>
            </a:endParaRPr>
          </a:p>
          <a:p>
            <a:pPr marL="914400" lvl="1" indent="-457200">
              <a:spcBef>
                <a:spcPct val="20000"/>
              </a:spcBef>
              <a:defRPr/>
            </a:pPr>
            <a:r>
              <a:rPr lang="en-US" sz="2800" kern="0" dirty="0">
                <a:latin typeface="+mn-lt"/>
              </a:rPr>
              <a:t>Fire response procedures (R.A.C.E.E.)</a:t>
            </a:r>
          </a:p>
          <a:p>
            <a:pPr marL="914400" lvl="1" indent="-457200">
              <a:spcBef>
                <a:spcPct val="20000"/>
              </a:spcBef>
              <a:defRPr/>
            </a:pPr>
            <a:endParaRPr lang="en-US" sz="1000" kern="0" dirty="0">
              <a:latin typeface="+mn-lt"/>
            </a:endParaRPr>
          </a:p>
          <a:p>
            <a:pPr marL="914400" lvl="1" indent="-457200">
              <a:spcBef>
                <a:spcPct val="20000"/>
              </a:spcBef>
              <a:defRPr/>
            </a:pPr>
            <a:r>
              <a:rPr lang="en-US" sz="2800" kern="0" dirty="0">
                <a:latin typeface="+mn-lt"/>
              </a:rPr>
              <a:t>Radiation Safety</a:t>
            </a:r>
          </a:p>
          <a:p>
            <a:pPr marL="914400" lvl="1" indent="-457200">
              <a:spcBef>
                <a:spcPct val="20000"/>
              </a:spcBef>
              <a:defRPr/>
            </a:pPr>
            <a:endParaRPr lang="en-US" sz="1000" kern="0" dirty="0">
              <a:latin typeface="+mn-lt"/>
            </a:endParaRPr>
          </a:p>
          <a:p>
            <a:pPr marL="914400" lvl="1" indent="-457200">
              <a:spcBef>
                <a:spcPct val="20000"/>
              </a:spcBef>
              <a:defRPr/>
            </a:pPr>
            <a:r>
              <a:rPr lang="en-US" sz="2800" kern="0" dirty="0">
                <a:latin typeface="+mn-lt"/>
              </a:rPr>
              <a:t>Hazardous Materials &amp; Waste</a:t>
            </a:r>
          </a:p>
          <a:p>
            <a:pPr marL="914400" lvl="1" indent="-457200">
              <a:spcBef>
                <a:spcPct val="20000"/>
              </a:spcBef>
              <a:defRPr/>
            </a:pPr>
            <a:endParaRPr lang="en-US" sz="1000" kern="0" dirty="0">
              <a:latin typeface="+mn-lt"/>
            </a:endParaRPr>
          </a:p>
          <a:p>
            <a:pPr marL="914400" lvl="1" indent="-457200">
              <a:spcBef>
                <a:spcPct val="20000"/>
              </a:spcBef>
              <a:defRPr/>
            </a:pPr>
            <a:r>
              <a:rPr lang="en-US" sz="2800" kern="0" dirty="0">
                <a:latin typeface="+mn-lt"/>
              </a:rPr>
              <a:t>Security Contact  &amp; Additional Information</a:t>
            </a:r>
          </a:p>
          <a:p>
            <a:pPr marL="914400" lvl="1" indent="-457200">
              <a:spcBef>
                <a:spcPct val="20000"/>
              </a:spcBef>
              <a:defRPr/>
            </a:pPr>
            <a:endParaRPr lang="en-US" sz="1000" kern="0" dirty="0">
              <a:latin typeface="+mn-lt"/>
            </a:endParaRPr>
          </a:p>
          <a:p>
            <a:pPr marL="914400" lvl="1" indent="-457200">
              <a:spcBef>
                <a:spcPct val="20000"/>
              </a:spcBef>
              <a:defRPr/>
            </a:pPr>
            <a:r>
              <a:rPr lang="en-US" sz="2800" kern="0" dirty="0">
                <a:latin typeface="+mn-lt"/>
              </a:rPr>
              <a:t>Infection Control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0" y="76200"/>
            <a:ext cx="9144000" cy="1219200"/>
          </a:xfrm>
        </p:spPr>
        <p:txBody>
          <a:bodyPr>
            <a:normAutofit/>
          </a:bodyPr>
          <a:lstStyle/>
          <a:p>
            <a:pPr eaLnBrk="1" hangingPunct="1"/>
            <a:r>
              <a:rPr lang="en-US" altLang="en-US" sz="3200" dirty="0"/>
              <a:t>Emergency/Disaster Operations Plan</a:t>
            </a:r>
            <a:br>
              <a:rPr lang="en-US" altLang="en-US" sz="3200" dirty="0"/>
            </a:br>
            <a:r>
              <a:rPr lang="en-US" altLang="en-US" sz="3200" dirty="0"/>
              <a:t>E-DOP Overhead Paging System CODES (1/2013)</a:t>
            </a:r>
          </a:p>
        </p:txBody>
      </p:sp>
      <p:graphicFrame>
        <p:nvGraphicFramePr>
          <p:cNvPr id="3" name="Table 2"/>
          <p:cNvGraphicFramePr>
            <a:graphicFrameLocks noGrp="1"/>
          </p:cNvGraphicFramePr>
          <p:nvPr>
            <p:extLst>
              <p:ext uri="{D42A27DB-BD31-4B8C-83A1-F6EECF244321}">
                <p14:modId xmlns:p14="http://schemas.microsoft.com/office/powerpoint/2010/main" val="2860140201"/>
              </p:ext>
            </p:extLst>
          </p:nvPr>
        </p:nvGraphicFramePr>
        <p:xfrm>
          <a:off x="838200" y="1503013"/>
          <a:ext cx="7315200" cy="4059587"/>
        </p:xfrm>
        <a:graphic>
          <a:graphicData uri="http://schemas.openxmlformats.org/drawingml/2006/table">
            <a:tbl>
              <a:tblPr firstRow="1" bandRow="1">
                <a:tableStyleId>{C4B1156A-380E-4F78-BDF5-A606A8083BF9}</a:tableStyleId>
              </a:tblPr>
              <a:tblGrid>
                <a:gridCol w="1640793">
                  <a:extLst>
                    <a:ext uri="{9D8B030D-6E8A-4147-A177-3AD203B41FA5}">
                      <a16:colId xmlns:a16="http://schemas.microsoft.com/office/drawing/2014/main" val="20000"/>
                    </a:ext>
                  </a:extLst>
                </a:gridCol>
                <a:gridCol w="5674407">
                  <a:extLst>
                    <a:ext uri="{9D8B030D-6E8A-4147-A177-3AD203B41FA5}">
                      <a16:colId xmlns:a16="http://schemas.microsoft.com/office/drawing/2014/main" val="20001"/>
                    </a:ext>
                  </a:extLst>
                </a:gridCol>
              </a:tblGrid>
              <a:tr h="287139">
                <a:tc>
                  <a:txBody>
                    <a:bodyPr/>
                    <a:lstStyle/>
                    <a:p>
                      <a:r>
                        <a:rPr lang="en-US" sz="1000" b="1" dirty="0">
                          <a:solidFill>
                            <a:schemeClr val="accent4">
                              <a:lumMod val="25000"/>
                            </a:schemeClr>
                          </a:solidFill>
                        </a:rPr>
                        <a:t>Code A - Alpha</a:t>
                      </a:r>
                      <a:endParaRPr lang="en-US" sz="1000" dirty="0">
                        <a:solidFill>
                          <a:schemeClr val="accent4">
                            <a:lumMod val="25000"/>
                          </a:schemeClr>
                        </a:solidFill>
                      </a:endParaRPr>
                    </a:p>
                  </a:txBody>
                  <a:tcPr marL="82040" marR="82040" marT="41019" marB="410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accent4">
                              <a:lumMod val="25000"/>
                            </a:schemeClr>
                          </a:solidFill>
                        </a:rPr>
                        <a:t>Alerts staff of an infant/Minor abduction</a:t>
                      </a:r>
                    </a:p>
                  </a:txBody>
                  <a:tcPr marL="82040" marR="82040" marT="41019" marB="41019"/>
                </a:tc>
                <a:extLst>
                  <a:ext uri="{0D108BD9-81ED-4DB2-BD59-A6C34878D82A}">
                    <a16:rowId xmlns:a16="http://schemas.microsoft.com/office/drawing/2014/main" val="10000"/>
                  </a:ext>
                </a:extLst>
              </a:tr>
              <a:tr h="2597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accent4">
                              <a:lumMod val="25000"/>
                            </a:schemeClr>
                          </a:solidFill>
                        </a:rPr>
                        <a:t>Code B - Bravo</a:t>
                      </a:r>
                      <a:endParaRPr lang="en-US" sz="1000" dirty="0">
                        <a:solidFill>
                          <a:schemeClr val="accent4">
                            <a:lumMod val="25000"/>
                          </a:schemeClr>
                        </a:solidFill>
                      </a:endParaRPr>
                    </a:p>
                  </a:txBody>
                  <a:tcPr marL="82040" marR="82040" marT="41019" marB="410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accent4">
                              <a:lumMod val="25000"/>
                            </a:schemeClr>
                          </a:solidFill>
                          <a:latin typeface="+mn-lt"/>
                          <a:ea typeface="+mn-ea"/>
                          <a:cs typeface="+mn-cs"/>
                        </a:rPr>
                        <a:t>Activates the Hospital Command Center (HCC)</a:t>
                      </a:r>
                    </a:p>
                  </a:txBody>
                  <a:tcPr marL="82040" marR="82040" marT="41019" marB="41019"/>
                </a:tc>
                <a:extLst>
                  <a:ext uri="{0D108BD9-81ED-4DB2-BD59-A6C34878D82A}">
                    <a16:rowId xmlns:a16="http://schemas.microsoft.com/office/drawing/2014/main" val="10001"/>
                  </a:ext>
                </a:extLst>
              </a:tr>
              <a:tr h="2935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accent4">
                              <a:lumMod val="25000"/>
                            </a:schemeClr>
                          </a:solidFill>
                        </a:rPr>
                        <a:t>Code C - Charlie</a:t>
                      </a:r>
                      <a:endParaRPr lang="en-US" sz="1000" dirty="0">
                        <a:solidFill>
                          <a:schemeClr val="accent4">
                            <a:lumMod val="25000"/>
                          </a:schemeClr>
                        </a:solidFill>
                      </a:endParaRPr>
                    </a:p>
                  </a:txBody>
                  <a:tcPr marL="82040" marR="82040" marT="41019" marB="410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accent4">
                              <a:lumMod val="25000"/>
                            </a:schemeClr>
                          </a:solidFill>
                          <a:latin typeface="+mn-lt"/>
                          <a:ea typeface="+mn-ea"/>
                          <a:cs typeface="+mn-cs"/>
                        </a:rPr>
                        <a:t>Alerts necessary personnel for an OB Emergency</a:t>
                      </a:r>
                    </a:p>
                  </a:txBody>
                  <a:tcPr marL="82040" marR="82040" marT="41019" marB="41019"/>
                </a:tc>
                <a:extLst>
                  <a:ext uri="{0D108BD9-81ED-4DB2-BD59-A6C34878D82A}">
                    <a16:rowId xmlns:a16="http://schemas.microsoft.com/office/drawing/2014/main" val="10002"/>
                  </a:ext>
                </a:extLst>
              </a:tr>
              <a:tr h="2734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accent4">
                              <a:lumMod val="25000"/>
                            </a:schemeClr>
                          </a:solidFill>
                        </a:rPr>
                        <a:t>Code D - </a:t>
                      </a:r>
                      <a:r>
                        <a:rPr lang="en-US" sz="1000" b="1" dirty="0" err="1">
                          <a:solidFill>
                            <a:schemeClr val="accent4">
                              <a:lumMod val="25000"/>
                            </a:schemeClr>
                          </a:solidFill>
                        </a:rPr>
                        <a:t>Decon</a:t>
                      </a:r>
                      <a:endParaRPr lang="en-US" sz="1000" dirty="0">
                        <a:solidFill>
                          <a:schemeClr val="accent4">
                            <a:lumMod val="25000"/>
                          </a:schemeClr>
                        </a:solidFill>
                      </a:endParaRPr>
                    </a:p>
                  </a:txBody>
                  <a:tcPr marL="82040" marR="82040" marT="41019" marB="410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accent4">
                              <a:lumMod val="25000"/>
                            </a:schemeClr>
                          </a:solidFill>
                          <a:latin typeface="+mn-lt"/>
                          <a:ea typeface="+mn-ea"/>
                          <a:cs typeface="+mn-cs"/>
                        </a:rPr>
                        <a:t>Decontamination teams activated</a:t>
                      </a:r>
                    </a:p>
                  </a:txBody>
                  <a:tcPr marL="82040" marR="82040" marT="41019" marB="41019"/>
                </a:tc>
                <a:extLst>
                  <a:ext uri="{0D108BD9-81ED-4DB2-BD59-A6C34878D82A}">
                    <a16:rowId xmlns:a16="http://schemas.microsoft.com/office/drawing/2014/main" val="10003"/>
                  </a:ext>
                </a:extLst>
              </a:tr>
              <a:tr h="2734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accent4">
                              <a:lumMod val="25000"/>
                            </a:schemeClr>
                          </a:solidFill>
                        </a:rPr>
                        <a:t>Code F – Foxtrot</a:t>
                      </a:r>
                      <a:endParaRPr lang="en-US" sz="1000" dirty="0">
                        <a:solidFill>
                          <a:schemeClr val="accent4">
                            <a:lumMod val="25000"/>
                          </a:schemeClr>
                        </a:solidFill>
                      </a:endParaRPr>
                    </a:p>
                  </a:txBody>
                  <a:tcPr marL="82040" marR="82040" marT="41019" marB="410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accent4">
                              <a:lumMod val="25000"/>
                            </a:schemeClr>
                          </a:solidFill>
                          <a:latin typeface="+mn-lt"/>
                          <a:ea typeface="+mn-ea"/>
                          <a:cs typeface="+mn-cs"/>
                        </a:rPr>
                        <a:t>Facility evacuation as directed by Administration</a:t>
                      </a:r>
                      <a:r>
                        <a:rPr lang="en-US" sz="1000" b="0" kern="1200" baseline="0" dirty="0">
                          <a:solidFill>
                            <a:schemeClr val="accent4">
                              <a:lumMod val="25000"/>
                            </a:schemeClr>
                          </a:solidFill>
                          <a:latin typeface="+mn-lt"/>
                          <a:ea typeface="+mn-ea"/>
                          <a:cs typeface="+mn-cs"/>
                        </a:rPr>
                        <a:t> </a:t>
                      </a:r>
                      <a:r>
                        <a:rPr lang="en-US" sz="1000" b="0" kern="1200" dirty="0">
                          <a:solidFill>
                            <a:schemeClr val="accent4">
                              <a:lumMod val="25000"/>
                            </a:schemeClr>
                          </a:solidFill>
                          <a:latin typeface="+mn-lt"/>
                          <a:ea typeface="+mn-ea"/>
                          <a:cs typeface="+mn-cs"/>
                        </a:rPr>
                        <a:t>or Fire Chief</a:t>
                      </a:r>
                    </a:p>
                  </a:txBody>
                  <a:tcPr marL="82040" marR="82040" marT="41019" marB="41019"/>
                </a:tc>
                <a:extLst>
                  <a:ext uri="{0D108BD9-81ED-4DB2-BD59-A6C34878D82A}">
                    <a16:rowId xmlns:a16="http://schemas.microsoft.com/office/drawing/2014/main" val="10004"/>
                  </a:ext>
                </a:extLst>
              </a:tr>
              <a:tr h="2382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accent4">
                              <a:lumMod val="25000"/>
                            </a:schemeClr>
                          </a:solidFill>
                        </a:rPr>
                        <a:t>Code G – Gray</a:t>
                      </a:r>
                      <a:endParaRPr lang="en-US" sz="1000" dirty="0">
                        <a:solidFill>
                          <a:schemeClr val="accent4">
                            <a:lumMod val="25000"/>
                          </a:schemeClr>
                        </a:solidFill>
                      </a:endParaRPr>
                    </a:p>
                  </a:txBody>
                  <a:tcPr marL="82040" marR="82040" marT="41019" marB="41019"/>
                </a:tc>
                <a:tc>
                  <a:txBody>
                    <a:bodyPr/>
                    <a:lstStyle/>
                    <a:p>
                      <a:r>
                        <a:rPr lang="en-US" sz="1000" b="0" kern="1200" dirty="0">
                          <a:solidFill>
                            <a:schemeClr val="accent4">
                              <a:lumMod val="25000"/>
                            </a:schemeClr>
                          </a:solidFill>
                          <a:latin typeface="+mn-lt"/>
                          <a:ea typeface="+mn-ea"/>
                          <a:cs typeface="+mn-cs"/>
                        </a:rPr>
                        <a:t>Behavioral Health Rapid Response Team</a:t>
                      </a:r>
                    </a:p>
                  </a:txBody>
                  <a:tcPr marL="82040" marR="82040" marT="41019" marB="41019"/>
                </a:tc>
                <a:extLst>
                  <a:ext uri="{0D108BD9-81ED-4DB2-BD59-A6C34878D82A}">
                    <a16:rowId xmlns:a16="http://schemas.microsoft.com/office/drawing/2014/main" val="10005"/>
                  </a:ext>
                </a:extLst>
              </a:tr>
              <a:tr h="246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accent4">
                              <a:lumMod val="25000"/>
                            </a:schemeClr>
                          </a:solidFill>
                          <a:latin typeface="+mn-lt"/>
                          <a:ea typeface="+mn-ea"/>
                          <a:cs typeface="+mn-cs"/>
                        </a:rPr>
                        <a:t>Code I – Ivan</a:t>
                      </a:r>
                    </a:p>
                  </a:txBody>
                  <a:tcPr marL="82040" marR="82040" marT="41019" marB="410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accent4">
                              <a:lumMod val="25000"/>
                            </a:schemeClr>
                          </a:solidFill>
                          <a:latin typeface="+mn-lt"/>
                          <a:ea typeface="+mn-ea"/>
                          <a:cs typeface="+mn-cs"/>
                        </a:rPr>
                        <a:t>An unexpected mass influx of patients is occurring, Surge Capacity Procedures in effect</a:t>
                      </a:r>
                    </a:p>
                  </a:txBody>
                  <a:tcPr marL="82040" marR="82040" marT="41019" marB="41019"/>
                </a:tc>
                <a:extLst>
                  <a:ext uri="{0D108BD9-81ED-4DB2-BD59-A6C34878D82A}">
                    <a16:rowId xmlns:a16="http://schemas.microsoft.com/office/drawing/2014/main" val="10006"/>
                  </a:ext>
                </a:extLst>
              </a:tr>
              <a:tr h="2734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accent4">
                              <a:lumMod val="25000"/>
                            </a:schemeClr>
                          </a:solidFill>
                          <a:latin typeface="+mn-lt"/>
                          <a:ea typeface="+mn-ea"/>
                          <a:cs typeface="+mn-cs"/>
                        </a:rPr>
                        <a:t>Code L – Lockdown</a:t>
                      </a:r>
                    </a:p>
                  </a:txBody>
                  <a:tcPr marL="82040" marR="82040" marT="41019" marB="410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accent4">
                              <a:lumMod val="25000"/>
                            </a:schemeClr>
                          </a:solidFill>
                          <a:latin typeface="+mn-lt"/>
                          <a:ea typeface="+mn-ea"/>
                          <a:cs typeface="+mn-cs"/>
                        </a:rPr>
                        <a:t>Activates house lockdown and traffic control procedures for Level 1, 2 or 3 Lockdown</a:t>
                      </a:r>
                    </a:p>
                  </a:txBody>
                  <a:tcPr marL="82040" marR="82040" marT="41019" marB="41019"/>
                </a:tc>
                <a:extLst>
                  <a:ext uri="{0D108BD9-81ED-4DB2-BD59-A6C34878D82A}">
                    <a16:rowId xmlns:a16="http://schemas.microsoft.com/office/drawing/2014/main" val="10007"/>
                  </a:ext>
                </a:extLst>
              </a:tr>
              <a:tr h="2734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accent4">
                              <a:lumMod val="25000"/>
                            </a:schemeClr>
                          </a:solidFill>
                          <a:latin typeface="+mn-lt"/>
                          <a:ea typeface="+mn-ea"/>
                          <a:cs typeface="+mn-cs"/>
                        </a:rPr>
                        <a:t>Code M – Mike</a:t>
                      </a:r>
                      <a:endParaRPr lang="en-US" sz="1000" dirty="0"/>
                    </a:p>
                  </a:txBody>
                  <a:tcPr marL="82040" marR="82040" marT="41019" marB="410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accent4">
                              <a:lumMod val="25000"/>
                            </a:schemeClr>
                          </a:solidFill>
                          <a:latin typeface="+mn-lt"/>
                          <a:ea typeface="+mn-ea"/>
                          <a:cs typeface="+mn-cs"/>
                        </a:rPr>
                        <a:t>Calls additional security staff to an area</a:t>
                      </a:r>
                    </a:p>
                  </a:txBody>
                  <a:tcPr marL="82040" marR="82040" marT="41019" marB="41019"/>
                </a:tc>
                <a:extLst>
                  <a:ext uri="{0D108BD9-81ED-4DB2-BD59-A6C34878D82A}">
                    <a16:rowId xmlns:a16="http://schemas.microsoft.com/office/drawing/2014/main" val="10008"/>
                  </a:ext>
                </a:extLst>
              </a:tr>
              <a:tr h="2734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accent4">
                              <a:lumMod val="25000"/>
                            </a:schemeClr>
                          </a:solidFill>
                          <a:latin typeface="+mn-lt"/>
                          <a:ea typeface="+mn-ea"/>
                          <a:cs typeface="+mn-cs"/>
                        </a:rPr>
                        <a:t>Code P – Papa</a:t>
                      </a:r>
                      <a:endParaRPr lang="en-US" sz="1000" dirty="0"/>
                    </a:p>
                  </a:txBody>
                  <a:tcPr marL="82040" marR="82040" marT="41019" marB="410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accent4">
                              <a:lumMod val="25000"/>
                            </a:schemeClr>
                          </a:solidFill>
                          <a:latin typeface="+mn-lt"/>
                          <a:ea typeface="+mn-ea"/>
                          <a:cs typeface="+mn-cs"/>
                        </a:rPr>
                        <a:t>Patient discharge to open beds for emergency/disaster operations</a:t>
                      </a:r>
                    </a:p>
                  </a:txBody>
                  <a:tcPr marL="82040" marR="82040" marT="41019" marB="41019"/>
                </a:tc>
                <a:extLst>
                  <a:ext uri="{0D108BD9-81ED-4DB2-BD59-A6C34878D82A}">
                    <a16:rowId xmlns:a16="http://schemas.microsoft.com/office/drawing/2014/main" val="10009"/>
                  </a:ext>
                </a:extLst>
              </a:tr>
              <a:tr h="2734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accent4">
                              <a:lumMod val="25000"/>
                            </a:schemeClr>
                          </a:solidFill>
                          <a:latin typeface="+mn-lt"/>
                          <a:ea typeface="+mn-ea"/>
                          <a:cs typeface="+mn-cs"/>
                        </a:rPr>
                        <a:t>Code R – Red</a:t>
                      </a:r>
                      <a:endParaRPr lang="en-US" sz="1000" dirty="0"/>
                    </a:p>
                  </a:txBody>
                  <a:tcPr marL="82040" marR="82040" marT="41019" marB="410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accent4">
                              <a:lumMod val="25000"/>
                            </a:schemeClr>
                          </a:solidFill>
                          <a:latin typeface="+mn-lt"/>
                          <a:ea typeface="+mn-ea"/>
                          <a:cs typeface="+mn-cs"/>
                        </a:rPr>
                        <a:t>Fire Alarm (R. A. C. E. E.) Rescue, Alarm, Confine, Extinguish, Evacuate</a:t>
                      </a:r>
                    </a:p>
                  </a:txBody>
                  <a:tcPr marL="82040" marR="82040" marT="41019" marB="41019"/>
                </a:tc>
                <a:extLst>
                  <a:ext uri="{0D108BD9-81ED-4DB2-BD59-A6C34878D82A}">
                    <a16:rowId xmlns:a16="http://schemas.microsoft.com/office/drawing/2014/main" val="10010"/>
                  </a:ext>
                </a:extLst>
              </a:tr>
              <a:tr h="2734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accent4">
                              <a:lumMod val="25000"/>
                            </a:schemeClr>
                          </a:solidFill>
                          <a:latin typeface="+mn-lt"/>
                          <a:ea typeface="+mn-ea"/>
                          <a:cs typeface="+mn-cs"/>
                        </a:rPr>
                        <a:t>Code S – Sierra</a:t>
                      </a:r>
                      <a:endParaRPr lang="en-US" sz="1000" dirty="0"/>
                    </a:p>
                  </a:txBody>
                  <a:tcPr marL="82040" marR="82040" marT="41019" marB="410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accent4">
                              <a:lumMod val="25000"/>
                            </a:schemeClr>
                          </a:solidFill>
                          <a:latin typeface="+mn-lt"/>
                          <a:ea typeface="+mn-ea"/>
                          <a:cs typeface="+mn-cs"/>
                        </a:rPr>
                        <a:t>Bomb Threat</a:t>
                      </a:r>
                    </a:p>
                  </a:txBody>
                  <a:tcPr marL="82040" marR="82040" marT="41019" marB="41019"/>
                </a:tc>
                <a:extLst>
                  <a:ext uri="{0D108BD9-81ED-4DB2-BD59-A6C34878D82A}">
                    <a16:rowId xmlns:a16="http://schemas.microsoft.com/office/drawing/2014/main" val="10011"/>
                  </a:ext>
                </a:extLst>
              </a:tr>
              <a:tr h="2734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accent4">
                              <a:lumMod val="25000"/>
                            </a:schemeClr>
                          </a:solidFill>
                          <a:latin typeface="+mn-lt"/>
                          <a:ea typeface="+mn-ea"/>
                          <a:cs typeface="+mn-cs"/>
                        </a:rPr>
                        <a:t>Code T – Tango</a:t>
                      </a:r>
                      <a:endParaRPr lang="en-US" sz="1000" dirty="0"/>
                    </a:p>
                  </a:txBody>
                  <a:tcPr marL="82040" marR="82040" marT="41019" marB="410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accent4">
                              <a:lumMod val="25000"/>
                            </a:schemeClr>
                          </a:solidFill>
                          <a:latin typeface="+mn-lt"/>
                          <a:ea typeface="+mn-ea"/>
                          <a:cs typeface="+mn-cs"/>
                        </a:rPr>
                        <a:t>Active Shooter Response</a:t>
                      </a:r>
                    </a:p>
                  </a:txBody>
                  <a:tcPr marL="82040" marR="82040" marT="41019" marB="41019"/>
                </a:tc>
                <a:extLst>
                  <a:ext uri="{0D108BD9-81ED-4DB2-BD59-A6C34878D82A}">
                    <a16:rowId xmlns:a16="http://schemas.microsoft.com/office/drawing/2014/main" val="10012"/>
                  </a:ext>
                </a:extLst>
              </a:tr>
              <a:tr h="2734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accent4">
                              <a:lumMod val="25000"/>
                            </a:schemeClr>
                          </a:solidFill>
                          <a:latin typeface="+mn-lt"/>
                          <a:ea typeface="+mn-ea"/>
                          <a:cs typeface="+mn-cs"/>
                        </a:rPr>
                        <a:t>Code W – Weather</a:t>
                      </a:r>
                      <a:endParaRPr lang="en-US" sz="1000" dirty="0"/>
                    </a:p>
                  </a:txBody>
                  <a:tcPr marL="82040" marR="82040" marT="41019" marB="410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accent4">
                              <a:lumMod val="25000"/>
                            </a:schemeClr>
                          </a:solidFill>
                          <a:latin typeface="+mn-lt"/>
                          <a:ea typeface="+mn-ea"/>
                          <a:cs typeface="+mn-cs"/>
                        </a:rPr>
                        <a:t>Severe weather warning. Staff cannot leave without contacting manager/administrative coordinator</a:t>
                      </a:r>
                    </a:p>
                  </a:txBody>
                  <a:tcPr marL="82040" marR="82040" marT="41019" marB="41019"/>
                </a:tc>
                <a:extLst>
                  <a:ext uri="{0D108BD9-81ED-4DB2-BD59-A6C34878D82A}">
                    <a16:rowId xmlns:a16="http://schemas.microsoft.com/office/drawing/2014/main" val="10013"/>
                  </a:ext>
                </a:extLst>
              </a:tr>
              <a:tr h="2734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kern="1200" dirty="0">
                          <a:solidFill>
                            <a:schemeClr val="accent4">
                              <a:lumMod val="25000"/>
                            </a:schemeClr>
                          </a:solidFill>
                          <a:latin typeface="+mn-lt"/>
                          <a:ea typeface="+mn-ea"/>
                          <a:cs typeface="+mn-cs"/>
                        </a:rPr>
                        <a:t>Code X – X-Ray</a:t>
                      </a:r>
                      <a:endParaRPr lang="en-US" sz="1000" dirty="0"/>
                    </a:p>
                  </a:txBody>
                  <a:tcPr marL="82040" marR="82040" marT="41019" marB="410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accent4">
                              <a:lumMod val="25000"/>
                            </a:schemeClr>
                          </a:solidFill>
                          <a:latin typeface="+mn-lt"/>
                          <a:ea typeface="+mn-ea"/>
                          <a:cs typeface="+mn-cs"/>
                        </a:rPr>
                        <a:t>Chemical, Biological, Radiological, Nuclear, Explosive (CBRNE) Event Response</a:t>
                      </a:r>
                    </a:p>
                  </a:txBody>
                  <a:tcPr marL="82040" marR="82040" marT="41019" marB="41019"/>
                </a:tc>
                <a:extLst>
                  <a:ext uri="{0D108BD9-81ED-4DB2-BD59-A6C34878D82A}">
                    <a16:rowId xmlns:a16="http://schemas.microsoft.com/office/drawing/2014/main" val="10014"/>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0" y="274638"/>
            <a:ext cx="9144000" cy="1096962"/>
          </a:xfrm>
        </p:spPr>
        <p:txBody>
          <a:bodyPr/>
          <a:lstStyle/>
          <a:p>
            <a:pPr eaLnBrk="1" hangingPunct="1"/>
            <a:r>
              <a:rPr lang="en-US" altLang="en-US" dirty="0"/>
              <a:t>FIRE DRILLS</a:t>
            </a:r>
          </a:p>
        </p:txBody>
      </p:sp>
      <p:sp>
        <p:nvSpPr>
          <p:cNvPr id="17411" name="Rectangle 3"/>
          <p:cNvSpPr>
            <a:spLocks noGrp="1" noChangeArrowheads="1"/>
          </p:cNvSpPr>
          <p:nvPr>
            <p:ph type="body" idx="4294967295"/>
          </p:nvPr>
        </p:nvSpPr>
        <p:spPr>
          <a:xfrm>
            <a:off x="533400" y="1600200"/>
            <a:ext cx="8229600" cy="4525963"/>
          </a:xfrm>
        </p:spPr>
        <p:txBody>
          <a:bodyPr>
            <a:normAutofit/>
          </a:bodyPr>
          <a:lstStyle/>
          <a:p>
            <a:pPr eaLnBrk="1" hangingPunct="1">
              <a:lnSpc>
                <a:spcPct val="90000"/>
              </a:lnSpc>
              <a:buFontTx/>
              <a:buNone/>
            </a:pPr>
            <a:r>
              <a:rPr lang="en-US" altLang="en-US" sz="2400" dirty="0"/>
              <a:t>St. Joseph’s conducts fire drills in accordance with regulatory requirements.</a:t>
            </a:r>
          </a:p>
          <a:p>
            <a:pPr lvl="1" eaLnBrk="1" hangingPunct="1">
              <a:lnSpc>
                <a:spcPct val="90000"/>
              </a:lnSpc>
            </a:pPr>
            <a:r>
              <a:rPr lang="en-US" altLang="en-US" sz="2400" dirty="0">
                <a:solidFill>
                  <a:srgbClr val="FF0000"/>
                </a:solidFill>
              </a:rPr>
              <a:t>Clinical Areas: 1 drill per shift per quarter</a:t>
            </a:r>
          </a:p>
          <a:p>
            <a:pPr lvl="1" eaLnBrk="1" hangingPunct="1">
              <a:lnSpc>
                <a:spcPct val="90000"/>
              </a:lnSpc>
            </a:pPr>
            <a:endParaRPr lang="en-US" altLang="en-US" sz="2400" dirty="0">
              <a:solidFill>
                <a:srgbClr val="FFFF00"/>
              </a:solidFill>
            </a:endParaRPr>
          </a:p>
          <a:p>
            <a:pPr eaLnBrk="1" hangingPunct="1">
              <a:lnSpc>
                <a:spcPct val="90000"/>
              </a:lnSpc>
              <a:buFontTx/>
              <a:buNone/>
            </a:pPr>
            <a:r>
              <a:rPr lang="en-US" altLang="en-US" sz="2400" dirty="0"/>
              <a:t>All staff are required to participate in fire drills.</a:t>
            </a:r>
          </a:p>
          <a:p>
            <a:pPr eaLnBrk="1" hangingPunct="1">
              <a:lnSpc>
                <a:spcPct val="90000"/>
              </a:lnSpc>
              <a:buFontTx/>
              <a:buNone/>
            </a:pPr>
            <a:endParaRPr lang="en-US" altLang="en-US" sz="2400" dirty="0"/>
          </a:p>
          <a:p>
            <a:pPr eaLnBrk="1" hangingPunct="1">
              <a:lnSpc>
                <a:spcPct val="90000"/>
              </a:lnSpc>
              <a:buFontTx/>
              <a:buNone/>
            </a:pPr>
            <a:r>
              <a:rPr lang="en-US" altLang="en-US" sz="2400" dirty="0"/>
              <a:t>All fire drills are evaluated to identify deficiencies and opportunities for improvement.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84D1612D-8AA5-494B-8405-D501D1744E85}"/>
              </a:ext>
            </a:extLst>
          </p:cNvPr>
          <p:cNvSpPr>
            <a:spLocks noGrp="1"/>
          </p:cNvSpPr>
          <p:nvPr>
            <p:ph type="ftr" sz="quarter" idx="3"/>
          </p:nvPr>
        </p:nvSpPr>
        <p:spPr>
          <a:xfrm>
            <a:off x="4874632" y="5739621"/>
            <a:ext cx="3835387" cy="186901"/>
          </a:xfrm>
        </p:spPr>
        <p:txBody>
          <a:bodyPr/>
          <a:lstStyle/>
          <a:p>
            <a:r>
              <a:rPr lang="en-US"/>
              <a:t>©2019 Trinity Health</a:t>
            </a:r>
          </a:p>
        </p:txBody>
      </p:sp>
      <p:sp>
        <p:nvSpPr>
          <p:cNvPr id="11" name="Slide Number Placeholder 4">
            <a:extLst>
              <a:ext uri="{FF2B5EF4-FFF2-40B4-BE49-F238E27FC236}">
                <a16:creationId xmlns:a16="http://schemas.microsoft.com/office/drawing/2014/main" id="{97063222-029F-534C-A5E3-68F3EB70EF12}"/>
              </a:ext>
            </a:extLst>
          </p:cNvPr>
          <p:cNvSpPr>
            <a:spLocks noGrp="1"/>
          </p:cNvSpPr>
          <p:nvPr>
            <p:ph type="sldNum" sz="quarter" idx="4"/>
          </p:nvPr>
        </p:nvSpPr>
        <p:spPr>
          <a:xfrm>
            <a:off x="8573392" y="5689578"/>
            <a:ext cx="406692" cy="273844"/>
          </a:xfrm>
        </p:spPr>
        <p:txBody>
          <a:bodyPr/>
          <a:lstStyle/>
          <a:p>
            <a:fld id="{489F9553-C816-6842-8939-EE75ECF7EB2B}" type="slidenum">
              <a:rPr lang="en-US" smtClean="0"/>
              <a:pPr/>
              <a:t>3</a:t>
            </a:fld>
            <a:endParaRPr lang="en-US"/>
          </a:p>
        </p:txBody>
      </p:sp>
      <p:sp>
        <p:nvSpPr>
          <p:cNvPr id="42" name="Title 4">
            <a:extLst>
              <a:ext uri="{FF2B5EF4-FFF2-40B4-BE49-F238E27FC236}">
                <a16:creationId xmlns:a16="http://schemas.microsoft.com/office/drawing/2014/main" id="{1455296C-0403-1549-BC19-69D0C490801C}"/>
              </a:ext>
            </a:extLst>
          </p:cNvPr>
          <p:cNvSpPr>
            <a:spLocks noGrp="1"/>
          </p:cNvSpPr>
          <p:nvPr>
            <p:ph type="title"/>
          </p:nvPr>
        </p:nvSpPr>
        <p:spPr>
          <a:xfrm>
            <a:off x="272427" y="349170"/>
            <a:ext cx="5588139" cy="869529"/>
          </a:xfrm>
        </p:spPr>
        <p:txBody>
          <a:bodyPr>
            <a:noAutofit/>
          </a:bodyPr>
          <a:lstStyle/>
          <a:p>
            <a:pPr>
              <a:lnSpc>
                <a:spcPct val="100000"/>
              </a:lnSpc>
            </a:pPr>
            <a:r>
              <a:rPr lang="en-US" sz="3600" dirty="0">
                <a:solidFill>
                  <a:srgbClr val="6E2585"/>
                </a:solidFill>
              </a:rPr>
              <a:t>Trinity Health’s 22-state </a:t>
            </a:r>
            <a:br>
              <a:rPr lang="en-US" sz="3600" dirty="0">
                <a:solidFill>
                  <a:srgbClr val="6E2585"/>
                </a:solidFill>
              </a:rPr>
            </a:br>
            <a:r>
              <a:rPr lang="en-US" sz="3600" dirty="0">
                <a:solidFill>
                  <a:srgbClr val="6E2585"/>
                </a:solidFill>
              </a:rPr>
              <a:t>diversified system today</a:t>
            </a:r>
            <a:endParaRPr lang="en-US" sz="3600" dirty="0"/>
          </a:p>
        </p:txBody>
      </p:sp>
      <p:sp>
        <p:nvSpPr>
          <p:cNvPr id="43" name="Text Box 16">
            <a:extLst>
              <a:ext uri="{FF2B5EF4-FFF2-40B4-BE49-F238E27FC236}">
                <a16:creationId xmlns:a16="http://schemas.microsoft.com/office/drawing/2014/main" id="{18ADFEA3-CACE-DF47-B9DC-A3E9F8BC130D}"/>
              </a:ext>
            </a:extLst>
          </p:cNvPr>
          <p:cNvSpPr txBox="1">
            <a:spLocks noChangeArrowheads="1"/>
          </p:cNvSpPr>
          <p:nvPr/>
        </p:nvSpPr>
        <p:spPr bwMode="auto">
          <a:xfrm>
            <a:off x="2167323" y="5632365"/>
            <a:ext cx="1768408" cy="130625"/>
          </a:xfrm>
          <a:prstGeom prst="rect">
            <a:avLst/>
          </a:prstGeom>
          <a:noFill/>
          <a:ln w="9525">
            <a:noFill/>
            <a:miter lim="800000"/>
            <a:headEnd/>
            <a:tailEnd/>
          </a:ln>
        </p:spPr>
        <p:txBody>
          <a:bodyPr lIns="0" tIns="0" rIns="0" bIns="0" anchor="b" anchorCtr="0"/>
          <a:lstStyle/>
          <a:p>
            <a:pPr>
              <a:lnSpc>
                <a:spcPts val="525"/>
              </a:lnSpc>
              <a:spcBef>
                <a:spcPts val="225"/>
              </a:spcBef>
            </a:pPr>
            <a:r>
              <a:rPr lang="en-US" sz="700">
                <a:solidFill>
                  <a:srgbClr val="312C2B"/>
                </a:solidFill>
                <a:cs typeface="Arial" charset="0"/>
              </a:rPr>
              <a:t>*Owned, managed or in JOAs or JVs.</a:t>
            </a:r>
          </a:p>
        </p:txBody>
      </p:sp>
      <p:grpSp>
        <p:nvGrpSpPr>
          <p:cNvPr id="44" name="Group 43">
            <a:extLst>
              <a:ext uri="{FF2B5EF4-FFF2-40B4-BE49-F238E27FC236}">
                <a16:creationId xmlns:a16="http://schemas.microsoft.com/office/drawing/2014/main" id="{4AA836E8-AEA4-6746-96FA-5D26E1DC5290}"/>
              </a:ext>
            </a:extLst>
          </p:cNvPr>
          <p:cNvGrpSpPr/>
          <p:nvPr/>
        </p:nvGrpSpPr>
        <p:grpSpPr>
          <a:xfrm>
            <a:off x="320550" y="4715730"/>
            <a:ext cx="2705266" cy="498598"/>
            <a:chOff x="320550" y="2856973"/>
            <a:chExt cx="2705266" cy="498598"/>
          </a:xfrm>
        </p:grpSpPr>
        <p:sp>
          <p:nvSpPr>
            <p:cNvPr id="45" name="Rectangle 44">
              <a:extLst>
                <a:ext uri="{FF2B5EF4-FFF2-40B4-BE49-F238E27FC236}">
                  <a16:creationId xmlns:a16="http://schemas.microsoft.com/office/drawing/2014/main" id="{271F2EC9-EEEB-144E-8C50-6A862CC2C45B}"/>
                </a:ext>
              </a:extLst>
            </p:cNvPr>
            <p:cNvSpPr/>
            <p:nvPr/>
          </p:nvSpPr>
          <p:spPr>
            <a:xfrm>
              <a:off x="876726" y="2915969"/>
              <a:ext cx="2149090" cy="393954"/>
            </a:xfrm>
            <a:prstGeom prst="rect">
              <a:avLst/>
            </a:prstGeom>
          </p:spPr>
          <p:txBody>
            <a:bodyPr wrap="square" lIns="0" tIns="0" rIns="0" bIns="0" anchor="ctr" anchorCtr="0">
              <a:spAutoFit/>
            </a:bodyPr>
            <a:lstStyle/>
            <a:p>
              <a:pPr eaLnBrk="0" hangingPunct="0">
                <a:lnSpc>
                  <a:spcPct val="80000"/>
                </a:lnSpc>
              </a:pPr>
              <a:r>
                <a:rPr lang="en-US" sz="1600">
                  <a:solidFill>
                    <a:srgbClr val="000000"/>
                  </a:solidFill>
                  <a:ea typeface="Arial" charset="0"/>
                  <a:cs typeface="Arial" charset="0"/>
                </a:rPr>
                <a:t>Hospitals* </a:t>
              </a:r>
              <a:br>
                <a:rPr lang="en-US" sz="1600">
                  <a:solidFill>
                    <a:srgbClr val="000000"/>
                  </a:solidFill>
                  <a:ea typeface="Arial" charset="0"/>
                  <a:cs typeface="Arial" charset="0"/>
                </a:rPr>
              </a:br>
              <a:r>
                <a:rPr lang="en-US" sz="1600">
                  <a:solidFill>
                    <a:srgbClr val="000000"/>
                  </a:solidFill>
                  <a:ea typeface="Arial" charset="0"/>
                  <a:cs typeface="Arial" charset="0"/>
                </a:rPr>
                <a:t>in 22 states</a:t>
              </a:r>
            </a:p>
          </p:txBody>
        </p:sp>
        <p:sp>
          <p:nvSpPr>
            <p:cNvPr id="46" name="Rectangle 45">
              <a:extLst>
                <a:ext uri="{FF2B5EF4-FFF2-40B4-BE49-F238E27FC236}">
                  <a16:creationId xmlns:a16="http://schemas.microsoft.com/office/drawing/2014/main" id="{A907D3E8-A932-444F-B014-C139ED3CFB1D}"/>
                </a:ext>
              </a:extLst>
            </p:cNvPr>
            <p:cNvSpPr/>
            <p:nvPr/>
          </p:nvSpPr>
          <p:spPr>
            <a:xfrm>
              <a:off x="320550" y="2856973"/>
              <a:ext cx="1630721" cy="498598"/>
            </a:xfrm>
            <a:prstGeom prst="rect">
              <a:avLst/>
            </a:prstGeom>
          </p:spPr>
          <p:txBody>
            <a:bodyPr wrap="square" lIns="0" tIns="0" rIns="0" bIns="0" anchor="ctr" anchorCtr="0">
              <a:spAutoFit/>
            </a:bodyPr>
            <a:lstStyle/>
            <a:p>
              <a:pPr>
                <a:lnSpc>
                  <a:spcPct val="90000"/>
                </a:lnSpc>
              </a:pPr>
              <a:r>
                <a:rPr lang="en-US" sz="3600" b="1" dirty="0">
                  <a:solidFill>
                    <a:schemeClr val="accent1"/>
                  </a:solidFill>
                  <a:ea typeface="Arial" charset="0"/>
                  <a:cs typeface="Arial" charset="0"/>
                </a:rPr>
                <a:t>91</a:t>
              </a:r>
              <a:endParaRPr lang="en-US" sz="3000" b="1" baseline="30000" dirty="0">
                <a:solidFill>
                  <a:schemeClr val="accent1"/>
                </a:solidFill>
                <a:ea typeface="Arial" charset="0"/>
                <a:cs typeface="Arial" charset="0"/>
              </a:endParaRPr>
            </a:p>
          </p:txBody>
        </p:sp>
      </p:grpSp>
      <p:grpSp>
        <p:nvGrpSpPr>
          <p:cNvPr id="47" name="Group 46">
            <a:extLst>
              <a:ext uri="{FF2B5EF4-FFF2-40B4-BE49-F238E27FC236}">
                <a16:creationId xmlns:a16="http://schemas.microsoft.com/office/drawing/2014/main" id="{7ED78FA4-45AE-5C40-A051-E50E3D48C951}"/>
              </a:ext>
            </a:extLst>
          </p:cNvPr>
          <p:cNvGrpSpPr/>
          <p:nvPr/>
        </p:nvGrpSpPr>
        <p:grpSpPr>
          <a:xfrm>
            <a:off x="2873697" y="3930857"/>
            <a:ext cx="3067224" cy="498598"/>
            <a:chOff x="6110272" y="5660677"/>
            <a:chExt cx="3922630" cy="664796"/>
          </a:xfrm>
        </p:grpSpPr>
        <p:sp>
          <p:nvSpPr>
            <p:cNvPr id="48" name="Rectangle 47">
              <a:extLst>
                <a:ext uri="{FF2B5EF4-FFF2-40B4-BE49-F238E27FC236}">
                  <a16:creationId xmlns:a16="http://schemas.microsoft.com/office/drawing/2014/main" id="{96662C16-691F-DD49-B991-3DD3A26DFA28}"/>
                </a:ext>
              </a:extLst>
            </p:cNvPr>
            <p:cNvSpPr/>
            <p:nvPr/>
          </p:nvSpPr>
          <p:spPr>
            <a:xfrm>
              <a:off x="7504153" y="5744512"/>
              <a:ext cx="2528749" cy="525271"/>
            </a:xfrm>
            <a:prstGeom prst="rect">
              <a:avLst/>
            </a:prstGeom>
          </p:spPr>
          <p:txBody>
            <a:bodyPr wrap="square" lIns="0" tIns="0" rIns="0" bIns="0" anchor="ctr" anchorCtr="0">
              <a:spAutoFit/>
            </a:bodyPr>
            <a:lstStyle/>
            <a:p>
              <a:pPr lvl="0" eaLnBrk="0" hangingPunct="0">
                <a:lnSpc>
                  <a:spcPct val="80000"/>
                </a:lnSpc>
                <a:defRPr/>
              </a:pPr>
              <a:r>
                <a:rPr lang="en-US" sz="1600">
                  <a:solidFill>
                    <a:srgbClr val="000000"/>
                  </a:solidFill>
                  <a:ea typeface="Arial" charset="0"/>
                  <a:cs typeface="Arial" charset="0"/>
                </a:rPr>
                <a:t>Employed Physicians </a:t>
              </a:r>
              <a:br>
                <a:rPr lang="en-US" sz="1600">
                  <a:solidFill>
                    <a:srgbClr val="000000"/>
                  </a:solidFill>
                  <a:ea typeface="Arial" charset="0"/>
                  <a:cs typeface="Arial" charset="0"/>
                </a:rPr>
              </a:br>
              <a:r>
                <a:rPr lang="en-US" sz="1600">
                  <a:solidFill>
                    <a:srgbClr val="000000"/>
                  </a:solidFill>
                  <a:ea typeface="Arial" charset="0"/>
                  <a:cs typeface="Arial" charset="0"/>
                </a:rPr>
                <a:t>&amp; Clinicians</a:t>
              </a:r>
            </a:p>
          </p:txBody>
        </p:sp>
        <p:sp>
          <p:nvSpPr>
            <p:cNvPr id="49" name="Rectangle 48">
              <a:extLst>
                <a:ext uri="{FF2B5EF4-FFF2-40B4-BE49-F238E27FC236}">
                  <a16:creationId xmlns:a16="http://schemas.microsoft.com/office/drawing/2014/main" id="{BAC8FA49-378A-7F46-8126-A9FF05E38E0C}"/>
                </a:ext>
              </a:extLst>
            </p:cNvPr>
            <p:cNvSpPr/>
            <p:nvPr/>
          </p:nvSpPr>
          <p:spPr>
            <a:xfrm>
              <a:off x="6110272" y="5660677"/>
              <a:ext cx="1632652" cy="664796"/>
            </a:xfrm>
            <a:prstGeom prst="rect">
              <a:avLst/>
            </a:prstGeom>
          </p:spPr>
          <p:txBody>
            <a:bodyPr wrap="square" lIns="0" tIns="0" rIns="0" bIns="0" anchor="ctr" anchorCtr="0">
              <a:spAutoFit/>
            </a:bodyPr>
            <a:lstStyle/>
            <a:p>
              <a:pPr>
                <a:lnSpc>
                  <a:spcPct val="90000"/>
                </a:lnSpc>
              </a:pPr>
              <a:r>
                <a:rPr lang="en-US" sz="3600" b="1">
                  <a:solidFill>
                    <a:schemeClr val="accent1"/>
                  </a:solidFill>
                  <a:ea typeface="Arial" charset="0"/>
                  <a:cs typeface="Arial" charset="0"/>
                </a:rPr>
                <a:t>7.5K</a:t>
              </a:r>
            </a:p>
          </p:txBody>
        </p:sp>
      </p:grpSp>
      <p:grpSp>
        <p:nvGrpSpPr>
          <p:cNvPr id="50" name="Group 49">
            <a:extLst>
              <a:ext uri="{FF2B5EF4-FFF2-40B4-BE49-F238E27FC236}">
                <a16:creationId xmlns:a16="http://schemas.microsoft.com/office/drawing/2014/main" id="{83EA7DA7-9E7B-714C-9F90-0F356A664074}"/>
              </a:ext>
            </a:extLst>
          </p:cNvPr>
          <p:cNvGrpSpPr/>
          <p:nvPr/>
        </p:nvGrpSpPr>
        <p:grpSpPr>
          <a:xfrm>
            <a:off x="282631" y="3184153"/>
            <a:ext cx="2169003" cy="498598"/>
            <a:chOff x="3436417" y="5667135"/>
            <a:chExt cx="2892003" cy="664795"/>
          </a:xfrm>
        </p:grpSpPr>
        <p:sp>
          <p:nvSpPr>
            <p:cNvPr id="51" name="Rectangle 50">
              <a:extLst>
                <a:ext uri="{FF2B5EF4-FFF2-40B4-BE49-F238E27FC236}">
                  <a16:creationId xmlns:a16="http://schemas.microsoft.com/office/drawing/2014/main" id="{B3476FD2-8990-B340-84EE-573A92A5E3D2}"/>
                </a:ext>
              </a:extLst>
            </p:cNvPr>
            <p:cNvSpPr/>
            <p:nvPr/>
          </p:nvSpPr>
          <p:spPr>
            <a:xfrm>
              <a:off x="5002707" y="5753045"/>
              <a:ext cx="1325713" cy="525270"/>
            </a:xfrm>
            <a:prstGeom prst="rect">
              <a:avLst/>
            </a:prstGeom>
          </p:spPr>
          <p:txBody>
            <a:bodyPr wrap="square" lIns="0" tIns="0" rIns="0" bIns="0" anchor="ctr" anchorCtr="0">
              <a:spAutoFit/>
            </a:bodyPr>
            <a:lstStyle/>
            <a:p>
              <a:pPr eaLnBrk="0" hangingPunct="0">
                <a:lnSpc>
                  <a:spcPct val="80000"/>
                </a:lnSpc>
              </a:pPr>
              <a:r>
                <a:rPr lang="en-US" sz="1600">
                  <a:solidFill>
                    <a:srgbClr val="000000"/>
                  </a:solidFill>
                  <a:ea typeface="Arial" charset="0"/>
                  <a:cs typeface="Arial" charset="0"/>
                </a:rPr>
                <a:t>Attributed Lives</a:t>
              </a:r>
            </a:p>
          </p:txBody>
        </p:sp>
        <p:sp>
          <p:nvSpPr>
            <p:cNvPr id="52" name="Rectangle 51">
              <a:extLst>
                <a:ext uri="{FF2B5EF4-FFF2-40B4-BE49-F238E27FC236}">
                  <a16:creationId xmlns:a16="http://schemas.microsoft.com/office/drawing/2014/main" id="{EDE09416-E7AE-984C-B018-00194A54EB7D}"/>
                </a:ext>
              </a:extLst>
            </p:cNvPr>
            <p:cNvSpPr/>
            <p:nvPr/>
          </p:nvSpPr>
          <p:spPr>
            <a:xfrm>
              <a:off x="3436417" y="5667135"/>
              <a:ext cx="1910777" cy="664795"/>
            </a:xfrm>
            <a:prstGeom prst="rect">
              <a:avLst/>
            </a:prstGeom>
          </p:spPr>
          <p:txBody>
            <a:bodyPr wrap="square" lIns="0" tIns="0" rIns="0" bIns="0" anchor="ctr" anchorCtr="0">
              <a:spAutoFit/>
            </a:bodyPr>
            <a:lstStyle/>
            <a:p>
              <a:pPr>
                <a:lnSpc>
                  <a:spcPct val="90000"/>
                </a:lnSpc>
              </a:pPr>
              <a:r>
                <a:rPr lang="en-US" sz="3600" b="1">
                  <a:solidFill>
                    <a:schemeClr val="accent1"/>
                  </a:solidFill>
                  <a:ea typeface="Arial" charset="0"/>
                  <a:cs typeface="Arial" charset="0"/>
                </a:rPr>
                <a:t>1.5M</a:t>
              </a:r>
            </a:p>
          </p:txBody>
        </p:sp>
      </p:grpSp>
      <p:grpSp>
        <p:nvGrpSpPr>
          <p:cNvPr id="53" name="Group 52">
            <a:extLst>
              <a:ext uri="{FF2B5EF4-FFF2-40B4-BE49-F238E27FC236}">
                <a16:creationId xmlns:a16="http://schemas.microsoft.com/office/drawing/2014/main" id="{56A7AB3D-9B47-8B4B-8C07-5681D4E6E0C2}"/>
              </a:ext>
            </a:extLst>
          </p:cNvPr>
          <p:cNvGrpSpPr/>
          <p:nvPr/>
        </p:nvGrpSpPr>
        <p:grpSpPr>
          <a:xfrm>
            <a:off x="6324601" y="3930854"/>
            <a:ext cx="2721977" cy="627040"/>
            <a:chOff x="4911588" y="4110046"/>
            <a:chExt cx="2721977" cy="627040"/>
          </a:xfrm>
        </p:grpSpPr>
        <p:sp>
          <p:nvSpPr>
            <p:cNvPr id="54" name="Rectangle 53">
              <a:extLst>
                <a:ext uri="{FF2B5EF4-FFF2-40B4-BE49-F238E27FC236}">
                  <a16:creationId xmlns:a16="http://schemas.microsoft.com/office/drawing/2014/main" id="{4DCF651B-95A3-CC46-905A-72D754D0855E}"/>
                </a:ext>
              </a:extLst>
            </p:cNvPr>
            <p:cNvSpPr/>
            <p:nvPr/>
          </p:nvSpPr>
          <p:spPr>
            <a:xfrm>
              <a:off x="6278038" y="4121533"/>
              <a:ext cx="1355527" cy="615553"/>
            </a:xfrm>
            <a:prstGeom prst="rect">
              <a:avLst/>
            </a:prstGeom>
          </p:spPr>
          <p:txBody>
            <a:bodyPr wrap="square" lIns="0" tIns="0" rIns="0" bIns="0" anchor="ctr" anchorCtr="0">
              <a:spAutoFit/>
            </a:bodyPr>
            <a:lstStyle/>
            <a:p>
              <a:pPr lvl="0" eaLnBrk="0" hangingPunct="0">
                <a:lnSpc>
                  <a:spcPct val="80000"/>
                </a:lnSpc>
                <a:defRPr/>
              </a:pPr>
              <a:r>
                <a:rPr lang="en-US" sz="1600">
                  <a:solidFill>
                    <a:srgbClr val="000000"/>
                  </a:solidFill>
                  <a:ea typeface="Arial" charset="0"/>
                  <a:cs typeface="Arial" charset="0"/>
                </a:rPr>
                <a:t>Affiliated </a:t>
              </a:r>
            </a:p>
            <a:p>
              <a:pPr lvl="0" eaLnBrk="0" hangingPunct="0">
                <a:lnSpc>
                  <a:spcPct val="80000"/>
                </a:lnSpc>
                <a:defRPr/>
              </a:pPr>
              <a:r>
                <a:rPr lang="en-US" sz="1600">
                  <a:solidFill>
                    <a:srgbClr val="000000"/>
                  </a:solidFill>
                  <a:ea typeface="Arial" charset="0"/>
                  <a:cs typeface="Arial" charset="0"/>
                </a:rPr>
                <a:t>Physicians</a:t>
              </a:r>
            </a:p>
            <a:p>
              <a:pPr eaLnBrk="0" hangingPunct="0">
                <a:lnSpc>
                  <a:spcPct val="80000"/>
                </a:lnSpc>
              </a:pPr>
              <a:endParaRPr lang="en-US">
                <a:solidFill>
                  <a:srgbClr val="000000"/>
                </a:solidFill>
                <a:latin typeface="Arial" charset="0"/>
                <a:ea typeface="Arial" charset="0"/>
                <a:cs typeface="Arial" charset="0"/>
              </a:endParaRPr>
            </a:p>
          </p:txBody>
        </p:sp>
        <p:sp>
          <p:nvSpPr>
            <p:cNvPr id="55" name="Rectangle 54">
              <a:extLst>
                <a:ext uri="{FF2B5EF4-FFF2-40B4-BE49-F238E27FC236}">
                  <a16:creationId xmlns:a16="http://schemas.microsoft.com/office/drawing/2014/main" id="{4ADBB5E8-524F-2446-AA75-E216E56EDB11}"/>
                </a:ext>
              </a:extLst>
            </p:cNvPr>
            <p:cNvSpPr/>
            <p:nvPr/>
          </p:nvSpPr>
          <p:spPr>
            <a:xfrm>
              <a:off x="4911588" y="4110046"/>
              <a:ext cx="1433083" cy="498598"/>
            </a:xfrm>
            <a:prstGeom prst="rect">
              <a:avLst/>
            </a:prstGeom>
          </p:spPr>
          <p:txBody>
            <a:bodyPr wrap="square" lIns="0" tIns="0" rIns="0" bIns="0" anchor="ctr" anchorCtr="0">
              <a:spAutoFit/>
            </a:bodyPr>
            <a:lstStyle/>
            <a:p>
              <a:pPr lvl="0">
                <a:lnSpc>
                  <a:spcPct val="90000"/>
                </a:lnSpc>
                <a:defRPr/>
              </a:pPr>
              <a:r>
                <a:rPr lang="en-US" sz="3600" b="1">
                  <a:solidFill>
                    <a:srgbClr val="6E2585"/>
                  </a:solidFill>
                  <a:ea typeface="Arial" charset="0"/>
                  <a:cs typeface="Arial" charset="0"/>
                </a:rPr>
                <a:t>27.5K</a:t>
              </a:r>
            </a:p>
          </p:txBody>
        </p:sp>
      </p:grpSp>
      <p:cxnSp>
        <p:nvCxnSpPr>
          <p:cNvPr id="56" name="Straight Connector 55">
            <a:extLst>
              <a:ext uri="{FF2B5EF4-FFF2-40B4-BE49-F238E27FC236}">
                <a16:creationId xmlns:a16="http://schemas.microsoft.com/office/drawing/2014/main" id="{FC380B39-358A-F246-B1A2-3843DA068AE3}"/>
              </a:ext>
            </a:extLst>
          </p:cNvPr>
          <p:cNvCxnSpPr/>
          <p:nvPr/>
        </p:nvCxnSpPr>
        <p:spPr>
          <a:xfrm>
            <a:off x="358044" y="3067917"/>
            <a:ext cx="6590092"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C76BAAF6-2883-6848-A07B-C1A84D847086}"/>
              </a:ext>
            </a:extLst>
          </p:cNvPr>
          <p:cNvCxnSpPr/>
          <p:nvPr/>
        </p:nvCxnSpPr>
        <p:spPr>
          <a:xfrm>
            <a:off x="358043" y="3777643"/>
            <a:ext cx="8592774" cy="0"/>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003BA5C1-CC60-B249-85F3-FBEF6479E0B9}"/>
              </a:ext>
            </a:extLst>
          </p:cNvPr>
          <p:cNvCxnSpPr/>
          <p:nvPr/>
        </p:nvCxnSpPr>
        <p:spPr>
          <a:xfrm flipV="1">
            <a:off x="358044" y="4524977"/>
            <a:ext cx="8533487" cy="1"/>
          </a:xfrm>
          <a:prstGeom prst="line">
            <a:avLst/>
          </a:prstGeom>
          <a:ln w="635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59" name="Picture 58">
            <a:extLst>
              <a:ext uri="{FF2B5EF4-FFF2-40B4-BE49-F238E27FC236}">
                <a16:creationId xmlns:a16="http://schemas.microsoft.com/office/drawing/2014/main" id="{74610551-A99B-C74B-A209-E636C3E428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57800" y="1557605"/>
            <a:ext cx="3865775" cy="2404795"/>
          </a:xfrm>
          <a:prstGeom prst="rect">
            <a:avLst/>
          </a:prstGeom>
        </p:spPr>
      </p:pic>
      <p:grpSp>
        <p:nvGrpSpPr>
          <p:cNvPr id="60" name="Group 59">
            <a:extLst>
              <a:ext uri="{FF2B5EF4-FFF2-40B4-BE49-F238E27FC236}">
                <a16:creationId xmlns:a16="http://schemas.microsoft.com/office/drawing/2014/main" id="{81B6179A-7B80-1A4D-8A42-70E687E5FB65}"/>
              </a:ext>
            </a:extLst>
          </p:cNvPr>
          <p:cNvGrpSpPr/>
          <p:nvPr/>
        </p:nvGrpSpPr>
        <p:grpSpPr>
          <a:xfrm>
            <a:off x="2659406" y="3184146"/>
            <a:ext cx="3227664" cy="498598"/>
            <a:chOff x="6215789" y="4867875"/>
            <a:chExt cx="4303558" cy="664796"/>
          </a:xfrm>
        </p:grpSpPr>
        <p:sp>
          <p:nvSpPr>
            <p:cNvPr id="61" name="Rectangle 60">
              <a:extLst>
                <a:ext uri="{FF2B5EF4-FFF2-40B4-BE49-F238E27FC236}">
                  <a16:creationId xmlns:a16="http://schemas.microsoft.com/office/drawing/2014/main" id="{5267543F-B420-BB47-ADF8-4D15E82C5490}"/>
                </a:ext>
              </a:extLst>
            </p:cNvPr>
            <p:cNvSpPr/>
            <p:nvPr/>
          </p:nvSpPr>
          <p:spPr>
            <a:xfrm>
              <a:off x="8026540" y="4941858"/>
              <a:ext cx="2492807" cy="525271"/>
            </a:xfrm>
            <a:prstGeom prst="rect">
              <a:avLst/>
            </a:prstGeom>
          </p:spPr>
          <p:txBody>
            <a:bodyPr wrap="square" lIns="0" tIns="0" rIns="0" bIns="0" anchor="ctr" anchorCtr="0">
              <a:spAutoFit/>
            </a:bodyPr>
            <a:lstStyle/>
            <a:p>
              <a:pPr eaLnBrk="0" hangingPunct="0">
                <a:lnSpc>
                  <a:spcPct val="80000"/>
                </a:lnSpc>
              </a:pPr>
              <a:r>
                <a:rPr lang="en-US" sz="1600">
                  <a:solidFill>
                    <a:srgbClr val="000000"/>
                  </a:solidFill>
                  <a:ea typeface="Arial" charset="0"/>
                  <a:cs typeface="Arial" charset="0"/>
                </a:rPr>
                <a:t>Community </a:t>
              </a:r>
            </a:p>
            <a:p>
              <a:pPr eaLnBrk="0" hangingPunct="0">
                <a:lnSpc>
                  <a:spcPct val="80000"/>
                </a:lnSpc>
              </a:pPr>
              <a:r>
                <a:rPr lang="en-US" sz="1600">
                  <a:solidFill>
                    <a:srgbClr val="000000"/>
                  </a:solidFill>
                  <a:ea typeface="Arial" charset="0"/>
                  <a:cs typeface="Arial" charset="0"/>
                </a:rPr>
                <a:t>Benefit Ministry</a:t>
              </a:r>
            </a:p>
          </p:txBody>
        </p:sp>
        <p:sp>
          <p:nvSpPr>
            <p:cNvPr id="62" name="Rectangle 61">
              <a:extLst>
                <a:ext uri="{FF2B5EF4-FFF2-40B4-BE49-F238E27FC236}">
                  <a16:creationId xmlns:a16="http://schemas.microsoft.com/office/drawing/2014/main" id="{E06A78F6-D66F-4549-87AA-4408E45419D5}"/>
                </a:ext>
              </a:extLst>
            </p:cNvPr>
            <p:cNvSpPr/>
            <p:nvPr/>
          </p:nvSpPr>
          <p:spPr>
            <a:xfrm>
              <a:off x="6215789" y="4867875"/>
              <a:ext cx="2495975" cy="664796"/>
            </a:xfrm>
            <a:prstGeom prst="rect">
              <a:avLst/>
            </a:prstGeom>
          </p:spPr>
          <p:txBody>
            <a:bodyPr wrap="square" lIns="0" tIns="0" rIns="0" bIns="0" anchor="ctr" anchorCtr="0">
              <a:spAutoFit/>
            </a:bodyPr>
            <a:lstStyle/>
            <a:p>
              <a:pPr>
                <a:lnSpc>
                  <a:spcPct val="90000"/>
                </a:lnSpc>
              </a:pPr>
              <a:r>
                <a:rPr lang="en-US" sz="3600" b="1">
                  <a:solidFill>
                    <a:schemeClr val="accent1"/>
                  </a:solidFill>
                  <a:ea typeface="Arial" charset="0"/>
                  <a:cs typeface="Arial" charset="0"/>
                </a:rPr>
                <a:t>$1.1B</a:t>
              </a:r>
            </a:p>
          </p:txBody>
        </p:sp>
      </p:grpSp>
      <p:grpSp>
        <p:nvGrpSpPr>
          <p:cNvPr id="63" name="Group 62">
            <a:extLst>
              <a:ext uri="{FF2B5EF4-FFF2-40B4-BE49-F238E27FC236}">
                <a16:creationId xmlns:a16="http://schemas.microsoft.com/office/drawing/2014/main" id="{9BF45D3F-ED90-3F4C-979D-712C2C8C1158}"/>
              </a:ext>
            </a:extLst>
          </p:cNvPr>
          <p:cNvGrpSpPr/>
          <p:nvPr/>
        </p:nvGrpSpPr>
        <p:grpSpPr>
          <a:xfrm>
            <a:off x="308164" y="2469217"/>
            <a:ext cx="3746707" cy="498598"/>
            <a:chOff x="3313711" y="4848527"/>
            <a:chExt cx="4995608" cy="664796"/>
          </a:xfrm>
        </p:grpSpPr>
        <p:sp>
          <p:nvSpPr>
            <p:cNvPr id="64" name="Rectangle 63">
              <a:extLst>
                <a:ext uri="{FF2B5EF4-FFF2-40B4-BE49-F238E27FC236}">
                  <a16:creationId xmlns:a16="http://schemas.microsoft.com/office/drawing/2014/main" id="{6E0B25C2-ABE5-6A40-A9E7-7DB1C4DA99CB}"/>
                </a:ext>
              </a:extLst>
            </p:cNvPr>
            <p:cNvSpPr/>
            <p:nvPr/>
          </p:nvSpPr>
          <p:spPr>
            <a:xfrm>
              <a:off x="5394413" y="5160294"/>
              <a:ext cx="2914906" cy="262635"/>
            </a:xfrm>
            <a:prstGeom prst="rect">
              <a:avLst/>
            </a:prstGeom>
          </p:spPr>
          <p:txBody>
            <a:bodyPr wrap="square" lIns="0" tIns="0" rIns="0" bIns="0" anchor="ctr" anchorCtr="0">
              <a:spAutoFit/>
            </a:bodyPr>
            <a:lstStyle/>
            <a:p>
              <a:pPr eaLnBrk="0" hangingPunct="0">
                <a:lnSpc>
                  <a:spcPct val="80000"/>
                </a:lnSpc>
              </a:pPr>
              <a:r>
                <a:rPr lang="en-US" sz="1600">
                  <a:solidFill>
                    <a:srgbClr val="000000"/>
                  </a:solidFill>
                  <a:ea typeface="Arial" charset="0"/>
                  <a:cs typeface="Arial" charset="0"/>
                </a:rPr>
                <a:t>In Revenue</a:t>
              </a:r>
            </a:p>
          </p:txBody>
        </p:sp>
        <p:sp>
          <p:nvSpPr>
            <p:cNvPr id="65" name="Rectangle 64">
              <a:extLst>
                <a:ext uri="{FF2B5EF4-FFF2-40B4-BE49-F238E27FC236}">
                  <a16:creationId xmlns:a16="http://schemas.microsoft.com/office/drawing/2014/main" id="{CF78C013-A294-8743-AB1F-CAB0F128E641}"/>
                </a:ext>
              </a:extLst>
            </p:cNvPr>
            <p:cNvSpPr/>
            <p:nvPr/>
          </p:nvSpPr>
          <p:spPr>
            <a:xfrm>
              <a:off x="3313711" y="4848527"/>
              <a:ext cx="3603320" cy="664796"/>
            </a:xfrm>
            <a:prstGeom prst="rect">
              <a:avLst/>
            </a:prstGeom>
          </p:spPr>
          <p:txBody>
            <a:bodyPr wrap="square" lIns="0" tIns="0" rIns="0" bIns="0" anchor="ctr" anchorCtr="0">
              <a:spAutoFit/>
            </a:bodyPr>
            <a:lstStyle/>
            <a:p>
              <a:pPr>
                <a:lnSpc>
                  <a:spcPct val="90000"/>
                </a:lnSpc>
              </a:pPr>
              <a:r>
                <a:rPr lang="en-US" sz="3600" b="1">
                  <a:solidFill>
                    <a:schemeClr val="accent1"/>
                  </a:solidFill>
                  <a:ea typeface="Arial" charset="0"/>
                  <a:cs typeface="Arial" charset="0"/>
                </a:rPr>
                <a:t>$19.3B</a:t>
              </a:r>
            </a:p>
          </p:txBody>
        </p:sp>
      </p:grpSp>
      <p:grpSp>
        <p:nvGrpSpPr>
          <p:cNvPr id="66" name="Group 65">
            <a:extLst>
              <a:ext uri="{FF2B5EF4-FFF2-40B4-BE49-F238E27FC236}">
                <a16:creationId xmlns:a16="http://schemas.microsoft.com/office/drawing/2014/main" id="{2F33C1A4-8C84-E74A-A399-4E811D7A2521}"/>
              </a:ext>
            </a:extLst>
          </p:cNvPr>
          <p:cNvGrpSpPr/>
          <p:nvPr/>
        </p:nvGrpSpPr>
        <p:grpSpPr>
          <a:xfrm>
            <a:off x="2167322" y="4715729"/>
            <a:ext cx="2692569" cy="498598"/>
            <a:chOff x="312775" y="4029575"/>
            <a:chExt cx="2692569" cy="498598"/>
          </a:xfrm>
        </p:grpSpPr>
        <p:sp>
          <p:nvSpPr>
            <p:cNvPr id="67" name="Rectangle 66">
              <a:extLst>
                <a:ext uri="{FF2B5EF4-FFF2-40B4-BE49-F238E27FC236}">
                  <a16:creationId xmlns:a16="http://schemas.microsoft.com/office/drawing/2014/main" id="{92151668-DCA7-8645-987C-4CE9B31D379D}"/>
                </a:ext>
              </a:extLst>
            </p:cNvPr>
            <p:cNvSpPr/>
            <p:nvPr/>
          </p:nvSpPr>
          <p:spPr>
            <a:xfrm>
              <a:off x="312775" y="4029575"/>
              <a:ext cx="1508828" cy="498598"/>
            </a:xfrm>
            <a:prstGeom prst="rect">
              <a:avLst/>
            </a:prstGeom>
          </p:spPr>
          <p:txBody>
            <a:bodyPr wrap="square" lIns="0" tIns="0" rIns="0" bIns="0" anchor="ctr" anchorCtr="0">
              <a:spAutoFit/>
            </a:bodyPr>
            <a:lstStyle/>
            <a:p>
              <a:pPr>
                <a:lnSpc>
                  <a:spcPct val="90000"/>
                </a:lnSpc>
              </a:pPr>
              <a:r>
                <a:rPr lang="en-US" sz="3600" b="1">
                  <a:solidFill>
                    <a:schemeClr val="accent1"/>
                  </a:solidFill>
                  <a:ea typeface="Arial" charset="0"/>
                  <a:cs typeface="Arial" charset="0"/>
                </a:rPr>
                <a:t>18</a:t>
              </a:r>
            </a:p>
          </p:txBody>
        </p:sp>
        <p:sp>
          <p:nvSpPr>
            <p:cNvPr id="68" name="Rectangle 67">
              <a:extLst>
                <a:ext uri="{FF2B5EF4-FFF2-40B4-BE49-F238E27FC236}">
                  <a16:creationId xmlns:a16="http://schemas.microsoft.com/office/drawing/2014/main" id="{2844D260-04FD-8547-8F36-9293B1FDD40F}"/>
                </a:ext>
              </a:extLst>
            </p:cNvPr>
            <p:cNvSpPr/>
            <p:nvPr/>
          </p:nvSpPr>
          <p:spPr>
            <a:xfrm>
              <a:off x="825560" y="4033207"/>
              <a:ext cx="2179784" cy="486287"/>
            </a:xfrm>
            <a:prstGeom prst="rect">
              <a:avLst/>
            </a:prstGeom>
          </p:spPr>
          <p:txBody>
            <a:bodyPr wrap="square">
              <a:spAutoFit/>
            </a:bodyPr>
            <a:lstStyle/>
            <a:p>
              <a:pPr lvl="0" eaLnBrk="0" hangingPunct="0">
                <a:lnSpc>
                  <a:spcPct val="80000"/>
                </a:lnSpc>
              </a:pPr>
              <a:r>
                <a:rPr lang="en-US" sz="1600">
                  <a:solidFill>
                    <a:srgbClr val="000000"/>
                  </a:solidFill>
                  <a:ea typeface="Arial" charset="0"/>
                  <a:cs typeface="Arial" charset="0"/>
                </a:rPr>
                <a:t>Clinically Integrated Networks</a:t>
              </a:r>
            </a:p>
          </p:txBody>
        </p:sp>
      </p:grpSp>
      <p:grpSp>
        <p:nvGrpSpPr>
          <p:cNvPr id="69" name="Group 68">
            <a:extLst>
              <a:ext uri="{FF2B5EF4-FFF2-40B4-BE49-F238E27FC236}">
                <a16:creationId xmlns:a16="http://schemas.microsoft.com/office/drawing/2014/main" id="{6AE8E4B2-8848-2E45-A26C-F6E1DC897BDA}"/>
              </a:ext>
            </a:extLst>
          </p:cNvPr>
          <p:cNvGrpSpPr/>
          <p:nvPr/>
        </p:nvGrpSpPr>
        <p:grpSpPr>
          <a:xfrm>
            <a:off x="6722106" y="4715729"/>
            <a:ext cx="2251300" cy="498598"/>
            <a:chOff x="5562307" y="4006257"/>
            <a:chExt cx="2251300" cy="498598"/>
          </a:xfrm>
        </p:grpSpPr>
        <p:sp>
          <p:nvSpPr>
            <p:cNvPr id="70" name="Rectangle 69">
              <a:extLst>
                <a:ext uri="{FF2B5EF4-FFF2-40B4-BE49-F238E27FC236}">
                  <a16:creationId xmlns:a16="http://schemas.microsoft.com/office/drawing/2014/main" id="{8812BA10-8C21-2B46-85A1-45BDEE45995B}"/>
                </a:ext>
              </a:extLst>
            </p:cNvPr>
            <p:cNvSpPr/>
            <p:nvPr/>
          </p:nvSpPr>
          <p:spPr>
            <a:xfrm>
              <a:off x="6382597" y="4058704"/>
              <a:ext cx="1431010" cy="393954"/>
            </a:xfrm>
            <a:prstGeom prst="rect">
              <a:avLst/>
            </a:prstGeom>
          </p:spPr>
          <p:txBody>
            <a:bodyPr wrap="square" lIns="0" tIns="0" rIns="0" bIns="0" anchor="ctr" anchorCtr="0">
              <a:spAutoFit/>
            </a:bodyPr>
            <a:lstStyle/>
            <a:p>
              <a:pPr eaLnBrk="0" hangingPunct="0">
                <a:lnSpc>
                  <a:spcPct val="80000"/>
                </a:lnSpc>
              </a:pPr>
              <a:r>
                <a:rPr lang="en-US" sz="1600">
                  <a:solidFill>
                    <a:srgbClr val="000000"/>
                  </a:solidFill>
                  <a:ea typeface="Arial" charset="0"/>
                  <a:cs typeface="Arial" charset="0"/>
                </a:rPr>
                <a:t>Continuing </a:t>
              </a:r>
              <a:br>
                <a:rPr lang="en-US" sz="1600">
                  <a:solidFill>
                    <a:srgbClr val="000000"/>
                  </a:solidFill>
                  <a:ea typeface="Arial" charset="0"/>
                  <a:cs typeface="Arial" charset="0"/>
                </a:rPr>
              </a:br>
              <a:r>
                <a:rPr lang="en-US" sz="1600">
                  <a:solidFill>
                    <a:srgbClr val="000000"/>
                  </a:solidFill>
                  <a:ea typeface="Arial" charset="0"/>
                  <a:cs typeface="Arial" charset="0"/>
                </a:rPr>
                <a:t>Care Locations</a:t>
              </a:r>
            </a:p>
          </p:txBody>
        </p:sp>
        <p:sp>
          <p:nvSpPr>
            <p:cNvPr id="71" name="Rectangle 70">
              <a:extLst>
                <a:ext uri="{FF2B5EF4-FFF2-40B4-BE49-F238E27FC236}">
                  <a16:creationId xmlns:a16="http://schemas.microsoft.com/office/drawing/2014/main" id="{5FF8F747-F356-7E42-BE62-6DA96D77C046}"/>
                </a:ext>
              </a:extLst>
            </p:cNvPr>
            <p:cNvSpPr/>
            <p:nvPr/>
          </p:nvSpPr>
          <p:spPr>
            <a:xfrm>
              <a:off x="5562307" y="4006257"/>
              <a:ext cx="1311758" cy="498598"/>
            </a:xfrm>
            <a:prstGeom prst="rect">
              <a:avLst/>
            </a:prstGeom>
          </p:spPr>
          <p:txBody>
            <a:bodyPr wrap="square" lIns="0" tIns="0" rIns="0" bIns="0" anchor="ctr" anchorCtr="0">
              <a:spAutoFit/>
            </a:bodyPr>
            <a:lstStyle/>
            <a:p>
              <a:pPr>
                <a:lnSpc>
                  <a:spcPct val="90000"/>
                </a:lnSpc>
              </a:pPr>
              <a:r>
                <a:rPr lang="en-US" sz="3600" b="1">
                  <a:solidFill>
                    <a:schemeClr val="accent1"/>
                  </a:solidFill>
                  <a:ea typeface="Arial" charset="0"/>
                  <a:cs typeface="Arial" charset="0"/>
                </a:rPr>
                <a:t>106</a:t>
              </a:r>
            </a:p>
          </p:txBody>
        </p:sp>
      </p:grpSp>
      <p:grpSp>
        <p:nvGrpSpPr>
          <p:cNvPr id="72" name="Group 71">
            <a:extLst>
              <a:ext uri="{FF2B5EF4-FFF2-40B4-BE49-F238E27FC236}">
                <a16:creationId xmlns:a16="http://schemas.microsoft.com/office/drawing/2014/main" id="{9E8EB386-9F87-C940-8932-07C3977FAC61}"/>
              </a:ext>
            </a:extLst>
          </p:cNvPr>
          <p:cNvGrpSpPr/>
          <p:nvPr/>
        </p:nvGrpSpPr>
        <p:grpSpPr>
          <a:xfrm>
            <a:off x="4703732" y="4715737"/>
            <a:ext cx="1984255" cy="498598"/>
            <a:chOff x="2773487" y="4057827"/>
            <a:chExt cx="1984255" cy="498598"/>
          </a:xfrm>
        </p:grpSpPr>
        <p:sp>
          <p:nvSpPr>
            <p:cNvPr id="73" name="Rectangle 72">
              <a:extLst>
                <a:ext uri="{FF2B5EF4-FFF2-40B4-BE49-F238E27FC236}">
                  <a16:creationId xmlns:a16="http://schemas.microsoft.com/office/drawing/2014/main" id="{E29AEA97-420D-5545-842F-B043180FFC45}"/>
                </a:ext>
              </a:extLst>
            </p:cNvPr>
            <p:cNvSpPr/>
            <p:nvPr/>
          </p:nvSpPr>
          <p:spPr>
            <a:xfrm>
              <a:off x="2773487" y="4057827"/>
              <a:ext cx="1508828" cy="498598"/>
            </a:xfrm>
            <a:prstGeom prst="rect">
              <a:avLst/>
            </a:prstGeom>
          </p:spPr>
          <p:txBody>
            <a:bodyPr wrap="square" lIns="0" tIns="0" rIns="0" bIns="0" anchor="ctr" anchorCtr="0">
              <a:spAutoFit/>
            </a:bodyPr>
            <a:lstStyle/>
            <a:p>
              <a:pPr>
                <a:lnSpc>
                  <a:spcPct val="90000"/>
                </a:lnSpc>
              </a:pPr>
              <a:r>
                <a:rPr lang="en-US" sz="3600" b="1">
                  <a:solidFill>
                    <a:schemeClr val="accent1"/>
                  </a:solidFill>
                  <a:ea typeface="Arial" charset="0"/>
                  <a:cs typeface="Arial" charset="0"/>
                </a:rPr>
                <a:t>13</a:t>
              </a:r>
            </a:p>
          </p:txBody>
        </p:sp>
        <p:sp>
          <p:nvSpPr>
            <p:cNvPr id="74" name="Rectangle 73">
              <a:extLst>
                <a:ext uri="{FF2B5EF4-FFF2-40B4-BE49-F238E27FC236}">
                  <a16:creationId xmlns:a16="http://schemas.microsoft.com/office/drawing/2014/main" id="{1E45DF6E-436F-5D44-81F0-15A954A8968C}"/>
                </a:ext>
              </a:extLst>
            </p:cNvPr>
            <p:cNvSpPr/>
            <p:nvPr/>
          </p:nvSpPr>
          <p:spPr>
            <a:xfrm>
              <a:off x="3349445" y="4119420"/>
              <a:ext cx="1408297" cy="393954"/>
            </a:xfrm>
            <a:prstGeom prst="rect">
              <a:avLst/>
            </a:prstGeom>
          </p:spPr>
          <p:txBody>
            <a:bodyPr wrap="square" lIns="0" tIns="0" rIns="0" bIns="0" anchor="ctr" anchorCtr="0">
              <a:spAutoFit/>
            </a:bodyPr>
            <a:lstStyle/>
            <a:p>
              <a:pPr eaLnBrk="0" hangingPunct="0">
                <a:lnSpc>
                  <a:spcPct val="80000"/>
                </a:lnSpc>
              </a:pPr>
              <a:r>
                <a:rPr lang="en-US" sz="1600">
                  <a:solidFill>
                    <a:srgbClr val="000000"/>
                  </a:solidFill>
                  <a:ea typeface="Arial" charset="0"/>
                  <a:cs typeface="Arial" charset="0"/>
                </a:rPr>
                <a:t>PACE Center </a:t>
              </a:r>
              <a:br>
                <a:rPr lang="en-US" sz="1600">
                  <a:solidFill>
                    <a:srgbClr val="000000"/>
                  </a:solidFill>
                  <a:ea typeface="Arial" charset="0"/>
                  <a:cs typeface="Arial" charset="0"/>
                </a:rPr>
              </a:br>
              <a:r>
                <a:rPr lang="en-US" sz="1600">
                  <a:solidFill>
                    <a:srgbClr val="000000"/>
                  </a:solidFill>
                  <a:ea typeface="Arial" charset="0"/>
                  <a:cs typeface="Arial" charset="0"/>
                </a:rPr>
                <a:t>Locations</a:t>
              </a:r>
            </a:p>
          </p:txBody>
        </p:sp>
      </p:grpSp>
      <p:grpSp>
        <p:nvGrpSpPr>
          <p:cNvPr id="75" name="Group 74">
            <a:extLst>
              <a:ext uri="{FF2B5EF4-FFF2-40B4-BE49-F238E27FC236}">
                <a16:creationId xmlns:a16="http://schemas.microsoft.com/office/drawing/2014/main" id="{6C8A6E9A-071B-0144-9E88-41238BAE586D}"/>
              </a:ext>
            </a:extLst>
          </p:cNvPr>
          <p:cNvGrpSpPr/>
          <p:nvPr/>
        </p:nvGrpSpPr>
        <p:grpSpPr>
          <a:xfrm>
            <a:off x="288595" y="3930853"/>
            <a:ext cx="2223107" cy="498598"/>
            <a:chOff x="281920" y="3170826"/>
            <a:chExt cx="2223107" cy="498598"/>
          </a:xfrm>
        </p:grpSpPr>
        <p:sp>
          <p:nvSpPr>
            <p:cNvPr id="76" name="Rectangle 75">
              <a:extLst>
                <a:ext uri="{FF2B5EF4-FFF2-40B4-BE49-F238E27FC236}">
                  <a16:creationId xmlns:a16="http://schemas.microsoft.com/office/drawing/2014/main" id="{904D3659-6855-2341-A039-C9EF296E37F9}"/>
                </a:ext>
              </a:extLst>
            </p:cNvPr>
            <p:cNvSpPr/>
            <p:nvPr/>
          </p:nvSpPr>
          <p:spPr>
            <a:xfrm>
              <a:off x="1435499" y="3321761"/>
              <a:ext cx="1069528" cy="196977"/>
            </a:xfrm>
            <a:prstGeom prst="rect">
              <a:avLst/>
            </a:prstGeom>
          </p:spPr>
          <p:txBody>
            <a:bodyPr wrap="square" lIns="0" tIns="0" rIns="0" bIns="0" anchor="ctr" anchorCtr="0">
              <a:spAutoFit/>
            </a:bodyPr>
            <a:lstStyle/>
            <a:p>
              <a:pPr lvl="0" eaLnBrk="0" hangingPunct="0">
                <a:lnSpc>
                  <a:spcPct val="80000"/>
                </a:lnSpc>
                <a:defRPr/>
              </a:pPr>
              <a:r>
                <a:rPr lang="en-US" sz="1600">
                  <a:solidFill>
                    <a:srgbClr val="000000"/>
                  </a:solidFill>
                  <a:ea typeface="Arial" charset="0"/>
                  <a:cs typeface="Arial" charset="0"/>
                </a:rPr>
                <a:t>Colleagues</a:t>
              </a:r>
            </a:p>
          </p:txBody>
        </p:sp>
        <p:sp>
          <p:nvSpPr>
            <p:cNvPr id="77" name="Rectangle 76">
              <a:extLst>
                <a:ext uri="{FF2B5EF4-FFF2-40B4-BE49-F238E27FC236}">
                  <a16:creationId xmlns:a16="http://schemas.microsoft.com/office/drawing/2014/main" id="{431040E2-ADCF-A445-BB14-CEDE2789F3BB}"/>
                </a:ext>
              </a:extLst>
            </p:cNvPr>
            <p:cNvSpPr/>
            <p:nvPr/>
          </p:nvSpPr>
          <p:spPr>
            <a:xfrm>
              <a:off x="281920" y="3170826"/>
              <a:ext cx="1311758" cy="498598"/>
            </a:xfrm>
            <a:prstGeom prst="rect">
              <a:avLst/>
            </a:prstGeom>
          </p:spPr>
          <p:txBody>
            <a:bodyPr wrap="square" lIns="0" tIns="0" rIns="0" bIns="0" anchor="ctr" anchorCtr="0">
              <a:spAutoFit/>
            </a:bodyPr>
            <a:lstStyle/>
            <a:p>
              <a:pPr>
                <a:lnSpc>
                  <a:spcPct val="90000"/>
                </a:lnSpc>
              </a:pPr>
              <a:r>
                <a:rPr lang="en-US" sz="3600" b="1">
                  <a:solidFill>
                    <a:schemeClr val="accent1"/>
                  </a:solidFill>
                  <a:ea typeface="Arial" charset="0"/>
                  <a:cs typeface="Arial" charset="0"/>
                </a:rPr>
                <a:t>125K</a:t>
              </a:r>
            </a:p>
          </p:txBody>
        </p:sp>
      </p:grpSp>
    </p:spTree>
    <p:extLst>
      <p:ext uri="{BB962C8B-B14F-4D97-AF65-F5344CB8AC3E}">
        <p14:creationId xmlns:p14="http://schemas.microsoft.com/office/powerpoint/2010/main" val="56613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84179" y="1750764"/>
            <a:ext cx="3606821" cy="3735636"/>
          </a:xfrm>
          <a:prstGeom prst="roundRect">
            <a:avLst/>
          </a:prstGeom>
          <a:solidFill>
            <a:schemeClr val="tx1">
              <a:lumMod val="95000"/>
              <a:lumOff val="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Rectangle 2"/>
          <p:cNvSpPr>
            <a:spLocks noGrp="1" noChangeArrowheads="1"/>
          </p:cNvSpPr>
          <p:nvPr>
            <p:ph type="title" idx="4294967295"/>
          </p:nvPr>
        </p:nvSpPr>
        <p:spPr>
          <a:xfrm>
            <a:off x="0" y="762000"/>
            <a:ext cx="9144000" cy="914400"/>
          </a:xfrm>
        </p:spPr>
        <p:txBody>
          <a:bodyPr>
            <a:noAutofit/>
          </a:bodyPr>
          <a:lstStyle/>
          <a:p>
            <a:pPr eaLnBrk="1" hangingPunct="1"/>
            <a:r>
              <a:rPr lang="en-US" altLang="en-US" sz="4000" dirty="0"/>
              <a:t>“R.A.C.E.E.” </a:t>
            </a:r>
            <a:br>
              <a:rPr lang="en-US" altLang="en-US" sz="4000" dirty="0"/>
            </a:br>
            <a:endParaRPr lang="en-US" altLang="en-US" sz="4000" dirty="0"/>
          </a:p>
        </p:txBody>
      </p:sp>
      <p:sp>
        <p:nvSpPr>
          <p:cNvPr id="18435" name="Rectangle 3"/>
          <p:cNvSpPr>
            <a:spLocks noGrp="1" noChangeArrowheads="1"/>
          </p:cNvSpPr>
          <p:nvPr>
            <p:ph type="body" sz="half" idx="4294967295"/>
          </p:nvPr>
        </p:nvSpPr>
        <p:spPr>
          <a:xfrm>
            <a:off x="4495800" y="2057400"/>
            <a:ext cx="4648200" cy="4114800"/>
          </a:xfrm>
        </p:spPr>
        <p:txBody>
          <a:bodyPr/>
          <a:lstStyle/>
          <a:p>
            <a:pPr eaLnBrk="1" hangingPunct="1">
              <a:lnSpc>
                <a:spcPct val="90000"/>
              </a:lnSpc>
              <a:buFontTx/>
              <a:buNone/>
            </a:pPr>
            <a:r>
              <a:rPr lang="en-US" altLang="en-US" dirty="0"/>
              <a:t>R. – Rescue </a:t>
            </a:r>
          </a:p>
          <a:p>
            <a:pPr eaLnBrk="1" hangingPunct="1">
              <a:lnSpc>
                <a:spcPct val="90000"/>
              </a:lnSpc>
              <a:buFontTx/>
              <a:buNone/>
            </a:pPr>
            <a:r>
              <a:rPr lang="en-US" altLang="en-US" dirty="0"/>
              <a:t>A. – Alarm </a:t>
            </a:r>
          </a:p>
          <a:p>
            <a:pPr eaLnBrk="1" hangingPunct="1">
              <a:lnSpc>
                <a:spcPct val="90000"/>
              </a:lnSpc>
              <a:buFontTx/>
              <a:buNone/>
            </a:pPr>
            <a:r>
              <a:rPr lang="en-US" altLang="en-US" dirty="0"/>
              <a:t>C. – Confine </a:t>
            </a:r>
          </a:p>
          <a:p>
            <a:pPr eaLnBrk="1" hangingPunct="1">
              <a:lnSpc>
                <a:spcPct val="90000"/>
              </a:lnSpc>
              <a:buFontTx/>
              <a:buNone/>
            </a:pPr>
            <a:r>
              <a:rPr lang="en-US" altLang="en-US" dirty="0"/>
              <a:t>E. – Extinguish</a:t>
            </a:r>
          </a:p>
          <a:p>
            <a:pPr eaLnBrk="1" hangingPunct="1">
              <a:lnSpc>
                <a:spcPct val="90000"/>
              </a:lnSpc>
              <a:buFontTx/>
              <a:buNone/>
            </a:pPr>
            <a:r>
              <a:rPr lang="en-US" altLang="en-US" dirty="0"/>
              <a:t>		(if comfortable)</a:t>
            </a:r>
          </a:p>
          <a:p>
            <a:pPr eaLnBrk="1" hangingPunct="1">
              <a:lnSpc>
                <a:spcPct val="90000"/>
              </a:lnSpc>
              <a:buFontTx/>
              <a:buNone/>
            </a:pPr>
            <a:r>
              <a:rPr lang="en-US" altLang="en-US" dirty="0"/>
              <a:t>E. – Evacuate </a:t>
            </a:r>
          </a:p>
        </p:txBody>
      </p:sp>
      <p:sp>
        <p:nvSpPr>
          <p:cNvPr id="293892" name="WordArt 4"/>
          <p:cNvSpPr>
            <a:spLocks noChangeArrowheads="1" noChangeShapeType="1" noTextEdit="1"/>
          </p:cNvSpPr>
          <p:nvPr/>
        </p:nvSpPr>
        <p:spPr bwMode="auto">
          <a:xfrm>
            <a:off x="914400" y="2195269"/>
            <a:ext cx="2862549" cy="2833931"/>
          </a:xfrm>
          <a:prstGeom prst="rect">
            <a:avLst/>
          </a:prstGeom>
        </p:spPr>
        <p:txBody>
          <a:bodyPr wrap="none" fromWordArt="1">
            <a:prstTxWarp prst="textPlain">
              <a:avLst>
                <a:gd name="adj" fmla="val 50000"/>
              </a:avLst>
            </a:prstTxWarp>
          </a:bodyPr>
          <a:lstStyle/>
          <a:p>
            <a:pPr algn="ctr">
              <a:defRPr/>
            </a:pPr>
            <a:r>
              <a:rPr lang="en-US" sz="3600" kern="10" dirty="0">
                <a:ln w="9525">
                  <a:noFill/>
                  <a:round/>
                  <a:headEnd/>
                  <a:tailEnd/>
                </a:ln>
                <a:gradFill rotWithShape="1">
                  <a:gsLst>
                    <a:gs pos="0">
                      <a:srgbClr val="FF9933"/>
                    </a:gs>
                    <a:gs pos="100000">
                      <a:srgbClr val="FF3300"/>
                    </a:gs>
                  </a:gsLst>
                  <a:path path="rect">
                    <a:fillToRect l="50000" t="50000" r="50000" b="50000"/>
                  </a:path>
                </a:gradFill>
                <a:latin typeface="Impact"/>
              </a:rPr>
              <a:t>"</a:t>
            </a:r>
            <a:r>
              <a:rPr lang="en-US" sz="3600" kern="10" dirty="0">
                <a:ln w="9525">
                  <a:noFill/>
                  <a:round/>
                  <a:headEnd/>
                  <a:tailEnd/>
                </a:ln>
                <a:gradFill rotWithShape="1">
                  <a:gsLst>
                    <a:gs pos="0">
                      <a:srgbClr val="FFFF00"/>
                    </a:gs>
                    <a:gs pos="100000">
                      <a:srgbClr val="FF3300"/>
                    </a:gs>
                  </a:gsLst>
                  <a:path path="rect">
                    <a:fillToRect l="50000" t="50000" r="50000" b="50000"/>
                  </a:path>
                </a:gradFill>
                <a:latin typeface="Impact"/>
              </a:rPr>
              <a:t>Code</a:t>
            </a:r>
          </a:p>
          <a:p>
            <a:pPr algn="ctr">
              <a:defRPr/>
            </a:pPr>
            <a:r>
              <a:rPr lang="en-US" sz="3600" kern="10" dirty="0">
                <a:ln w="9525">
                  <a:noFill/>
                  <a:round/>
                  <a:headEnd/>
                  <a:tailEnd/>
                </a:ln>
                <a:gradFill rotWithShape="1">
                  <a:gsLst>
                    <a:gs pos="0">
                      <a:srgbClr val="FF9933"/>
                    </a:gs>
                    <a:gs pos="100000">
                      <a:srgbClr val="FF3300"/>
                    </a:gs>
                  </a:gsLst>
                  <a:path path="rect">
                    <a:fillToRect l="50000" t="50000" r="50000" b="50000"/>
                  </a:path>
                </a:gradFill>
                <a:latin typeface="Impact"/>
              </a:rPr>
              <a:t>   R - Red"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93892"/>
                                        </p:tgtEl>
                                        <p:attrNameLst>
                                          <p:attrName>style.visibility</p:attrName>
                                        </p:attrNameLst>
                                      </p:cBhvr>
                                      <p:to>
                                        <p:strVal val="visible"/>
                                      </p:to>
                                    </p:set>
                                    <p:anim calcmode="lin" valueType="num">
                                      <p:cBhvr>
                                        <p:cTn id="7" dur="500" fill="hold"/>
                                        <p:tgtEl>
                                          <p:spTgt spid="293892"/>
                                        </p:tgtEl>
                                        <p:attrNameLst>
                                          <p:attrName>ppt_w</p:attrName>
                                        </p:attrNameLst>
                                      </p:cBhvr>
                                      <p:tavLst>
                                        <p:tav tm="0">
                                          <p:val>
                                            <p:fltVal val="0"/>
                                          </p:val>
                                        </p:tav>
                                        <p:tav tm="100000">
                                          <p:val>
                                            <p:strVal val="#ppt_w"/>
                                          </p:val>
                                        </p:tav>
                                      </p:tavLst>
                                    </p:anim>
                                    <p:anim calcmode="lin" valueType="num">
                                      <p:cBhvr>
                                        <p:cTn id="8" dur="500" fill="hold"/>
                                        <p:tgtEl>
                                          <p:spTgt spid="2938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3"/>
          <p:cNvSpPr>
            <a:spLocks noGrp="1" noChangeArrowheads="1"/>
          </p:cNvSpPr>
          <p:nvPr>
            <p:ph type="body" idx="4294967295"/>
          </p:nvPr>
        </p:nvSpPr>
        <p:spPr>
          <a:xfrm>
            <a:off x="1219200" y="685800"/>
            <a:ext cx="7696200" cy="4692651"/>
          </a:xfrm>
        </p:spPr>
        <p:txBody>
          <a:bodyPr>
            <a:normAutofit/>
          </a:bodyPr>
          <a:lstStyle/>
          <a:p>
            <a:pPr marL="0" indent="0">
              <a:spcBef>
                <a:spcPts val="0"/>
              </a:spcBef>
              <a:buNone/>
            </a:pPr>
            <a:r>
              <a:rPr lang="en-US" altLang="en-US" sz="2000" dirty="0"/>
              <a:t>RESCUE or remove all individuals from the immediate area.</a:t>
            </a:r>
          </a:p>
          <a:p>
            <a:pPr marL="0" indent="0">
              <a:spcBef>
                <a:spcPts val="0"/>
              </a:spcBef>
              <a:buNone/>
            </a:pPr>
            <a:br>
              <a:rPr lang="en-US" altLang="en-US" sz="2000" dirty="0"/>
            </a:br>
            <a:endParaRPr lang="en-US" altLang="en-US" sz="2000" dirty="0"/>
          </a:p>
          <a:p>
            <a:pPr marL="0" indent="0">
              <a:spcBef>
                <a:spcPts val="0"/>
              </a:spcBef>
              <a:buNone/>
            </a:pPr>
            <a:r>
              <a:rPr lang="en-US" altLang="en-US" sz="2000" dirty="0"/>
              <a:t>Pull fire ALARM  </a:t>
            </a:r>
            <a:r>
              <a:rPr lang="en-US" altLang="en-US" sz="2000" u="sng" dirty="0"/>
              <a:t>AND </a:t>
            </a:r>
            <a:r>
              <a:rPr lang="en-US" altLang="en-US" sz="2000" dirty="0"/>
              <a:t>Call Security: On-Campus: 5555 Off Campus: 911</a:t>
            </a:r>
          </a:p>
          <a:p>
            <a:pPr marL="0" indent="0">
              <a:spcBef>
                <a:spcPts val="0"/>
              </a:spcBef>
              <a:buNone/>
            </a:pPr>
            <a:br>
              <a:rPr lang="en-US" altLang="en-US" sz="2000" dirty="0"/>
            </a:br>
            <a:endParaRPr lang="en-US" altLang="en-US" sz="2000" dirty="0"/>
          </a:p>
          <a:p>
            <a:pPr marL="0" indent="0">
              <a:spcBef>
                <a:spcPts val="0"/>
              </a:spcBef>
              <a:buNone/>
            </a:pPr>
            <a:r>
              <a:rPr lang="en-US" altLang="en-US" sz="2000" dirty="0"/>
              <a:t>CONFINE  the fire by closing </a:t>
            </a:r>
            <a:r>
              <a:rPr lang="en-US" altLang="en-US" sz="2000" u="sng" dirty="0"/>
              <a:t>ALL</a:t>
            </a:r>
            <a:r>
              <a:rPr lang="en-US" altLang="en-US" sz="2000" dirty="0"/>
              <a:t> doors: At the fire’s point of origin,  </a:t>
            </a:r>
            <a:br>
              <a:rPr lang="en-US" altLang="en-US" sz="2000" dirty="0"/>
            </a:br>
            <a:r>
              <a:rPr lang="en-US" altLang="en-US" sz="2000" dirty="0"/>
              <a:t>  Patient Rooms, corridors, offices ….</a:t>
            </a:r>
          </a:p>
          <a:p>
            <a:pPr marL="0" indent="0">
              <a:spcBef>
                <a:spcPts val="0"/>
              </a:spcBef>
              <a:buNone/>
            </a:pPr>
            <a:br>
              <a:rPr lang="en-US" altLang="en-US" sz="2000" dirty="0"/>
            </a:br>
            <a:endParaRPr lang="en-US" altLang="en-US" sz="2000" dirty="0"/>
          </a:p>
          <a:p>
            <a:pPr marL="0" indent="0">
              <a:spcBef>
                <a:spcPts val="0"/>
              </a:spcBef>
              <a:buNone/>
            </a:pPr>
            <a:r>
              <a:rPr lang="en-US" sz="2000" dirty="0">
                <a:solidFill>
                  <a:schemeClr val="tx1">
                    <a:lumMod val="95000"/>
                  </a:schemeClr>
                </a:solidFill>
              </a:rPr>
              <a:t>EXTINGUISH the fire if you are comfortable with using Fire Extinguisher</a:t>
            </a:r>
          </a:p>
          <a:p>
            <a:pPr marL="0" indent="0">
              <a:spcBef>
                <a:spcPts val="0"/>
              </a:spcBef>
              <a:buNone/>
            </a:pPr>
            <a:endParaRPr lang="en-US" sz="2000" dirty="0">
              <a:solidFill>
                <a:schemeClr val="tx1">
                  <a:lumMod val="95000"/>
                </a:schemeClr>
              </a:solidFill>
            </a:endParaRPr>
          </a:p>
          <a:p>
            <a:pPr marL="0" indent="0">
              <a:spcBef>
                <a:spcPts val="0"/>
              </a:spcBef>
              <a:buNone/>
              <a:defRPr/>
            </a:pPr>
            <a:br>
              <a:rPr lang="en-US" sz="2000" dirty="0"/>
            </a:br>
            <a:r>
              <a:rPr lang="en-US" sz="2000" dirty="0"/>
              <a:t>EVACUATE patients IF ONLY directed by Fire Chief</a:t>
            </a:r>
          </a:p>
          <a:p>
            <a:pPr marL="0" indent="0">
              <a:spcBef>
                <a:spcPts val="0"/>
              </a:spcBef>
              <a:buNone/>
              <a:defRPr/>
            </a:pPr>
            <a:r>
              <a:rPr lang="en-US" sz="2000" dirty="0"/>
              <a:t>  Follow the area specific fire evacuation plan or route </a:t>
            </a:r>
          </a:p>
        </p:txBody>
      </p:sp>
      <p:sp>
        <p:nvSpPr>
          <p:cNvPr id="8" name="Rectangle 7"/>
          <p:cNvSpPr/>
          <p:nvPr/>
        </p:nvSpPr>
        <p:spPr>
          <a:xfrm>
            <a:off x="1447800" y="4343400"/>
            <a:ext cx="7467600" cy="646331"/>
          </a:xfrm>
          <a:prstGeom prst="rect">
            <a:avLst/>
          </a:prstGeom>
        </p:spPr>
        <p:txBody>
          <a:bodyPr>
            <a:spAutoFit/>
          </a:bodyPr>
          <a:lstStyle/>
          <a:p>
            <a:pPr>
              <a:defRPr/>
            </a:pPr>
            <a:endParaRPr lang="en-US" dirty="0">
              <a:solidFill>
                <a:schemeClr val="tx1">
                  <a:lumMod val="95000"/>
                </a:schemeClr>
              </a:solidFill>
            </a:endParaRPr>
          </a:p>
          <a:p>
            <a:pPr>
              <a:defRPr/>
            </a:pPr>
            <a:endParaRPr lang="en-US" dirty="0">
              <a:solidFill>
                <a:schemeClr val="tx1">
                  <a:lumMod val="95000"/>
                </a:schemeClr>
              </a:solidFill>
            </a:endParaRPr>
          </a:p>
        </p:txBody>
      </p:sp>
      <p:sp>
        <p:nvSpPr>
          <p:cNvPr id="2" name="Rectangle 1"/>
          <p:cNvSpPr/>
          <p:nvPr/>
        </p:nvSpPr>
        <p:spPr>
          <a:xfrm>
            <a:off x="381000" y="685800"/>
            <a:ext cx="537068" cy="461665"/>
          </a:xfrm>
          <a:prstGeom prst="rect">
            <a:avLst/>
          </a:prstGeom>
        </p:spPr>
        <p:txBody>
          <a:bodyPr wrap="square">
            <a:spAutoFit/>
          </a:bodyPr>
          <a:lstStyle/>
          <a:p>
            <a:r>
              <a:rPr lang="en-US" altLang="en-US" sz="2400" b="1" dirty="0">
                <a:solidFill>
                  <a:schemeClr val="tx1">
                    <a:lumMod val="95000"/>
                    <a:lumOff val="5000"/>
                  </a:schemeClr>
                </a:solidFill>
              </a:rPr>
              <a:t>R.</a:t>
            </a:r>
            <a:endParaRPr lang="en-US" sz="2400" dirty="0"/>
          </a:p>
        </p:txBody>
      </p:sp>
      <p:sp>
        <p:nvSpPr>
          <p:cNvPr id="3" name="Rectangle 2"/>
          <p:cNvSpPr/>
          <p:nvPr/>
        </p:nvSpPr>
        <p:spPr>
          <a:xfrm>
            <a:off x="381000" y="1600200"/>
            <a:ext cx="537068" cy="461665"/>
          </a:xfrm>
          <a:prstGeom prst="rect">
            <a:avLst/>
          </a:prstGeom>
        </p:spPr>
        <p:txBody>
          <a:bodyPr wrap="square">
            <a:spAutoFit/>
          </a:bodyPr>
          <a:lstStyle/>
          <a:p>
            <a:r>
              <a:rPr lang="en-US" altLang="en-US" sz="2400" b="1" dirty="0">
                <a:solidFill>
                  <a:schemeClr val="tx1">
                    <a:lumMod val="95000"/>
                    <a:lumOff val="5000"/>
                  </a:schemeClr>
                </a:solidFill>
              </a:rPr>
              <a:t>A.</a:t>
            </a:r>
            <a:endParaRPr lang="en-US" sz="2400" dirty="0"/>
          </a:p>
        </p:txBody>
      </p:sp>
      <p:sp>
        <p:nvSpPr>
          <p:cNvPr id="4" name="Rectangle 3"/>
          <p:cNvSpPr/>
          <p:nvPr/>
        </p:nvSpPr>
        <p:spPr>
          <a:xfrm>
            <a:off x="381000" y="2514600"/>
            <a:ext cx="537068" cy="461665"/>
          </a:xfrm>
          <a:prstGeom prst="rect">
            <a:avLst/>
          </a:prstGeom>
        </p:spPr>
        <p:txBody>
          <a:bodyPr wrap="square">
            <a:spAutoFit/>
          </a:bodyPr>
          <a:lstStyle/>
          <a:p>
            <a:r>
              <a:rPr lang="en-US" altLang="en-US" sz="2400" b="1" dirty="0">
                <a:solidFill>
                  <a:schemeClr val="tx1">
                    <a:lumMod val="95000"/>
                    <a:lumOff val="5000"/>
                  </a:schemeClr>
                </a:solidFill>
              </a:rPr>
              <a:t>C.</a:t>
            </a:r>
            <a:endParaRPr lang="en-US" sz="2400" dirty="0"/>
          </a:p>
        </p:txBody>
      </p:sp>
      <p:sp>
        <p:nvSpPr>
          <p:cNvPr id="5" name="Rectangle 4"/>
          <p:cNvSpPr/>
          <p:nvPr/>
        </p:nvSpPr>
        <p:spPr>
          <a:xfrm>
            <a:off x="393823" y="3733800"/>
            <a:ext cx="520491" cy="461665"/>
          </a:xfrm>
          <a:prstGeom prst="rect">
            <a:avLst/>
          </a:prstGeom>
        </p:spPr>
        <p:txBody>
          <a:bodyPr wrap="square">
            <a:spAutoFit/>
          </a:bodyPr>
          <a:lstStyle/>
          <a:p>
            <a:r>
              <a:rPr lang="en-US" altLang="en-US" sz="2400" b="1" dirty="0">
                <a:solidFill>
                  <a:schemeClr val="tx1">
                    <a:lumMod val="95000"/>
                    <a:lumOff val="5000"/>
                  </a:schemeClr>
                </a:solidFill>
              </a:rPr>
              <a:t>E.</a:t>
            </a:r>
            <a:endParaRPr lang="en-US" sz="2400" dirty="0"/>
          </a:p>
        </p:txBody>
      </p:sp>
      <p:sp>
        <p:nvSpPr>
          <p:cNvPr id="6" name="Rectangle 5"/>
          <p:cNvSpPr/>
          <p:nvPr/>
        </p:nvSpPr>
        <p:spPr>
          <a:xfrm>
            <a:off x="380999" y="4704206"/>
            <a:ext cx="520491" cy="461665"/>
          </a:xfrm>
          <a:prstGeom prst="rect">
            <a:avLst/>
          </a:prstGeom>
        </p:spPr>
        <p:txBody>
          <a:bodyPr wrap="square">
            <a:spAutoFit/>
          </a:bodyPr>
          <a:lstStyle/>
          <a:p>
            <a:r>
              <a:rPr lang="en-US" altLang="en-US" sz="2400" b="1" dirty="0">
                <a:solidFill>
                  <a:schemeClr val="tx1">
                    <a:lumMod val="95000"/>
                    <a:lumOff val="5000"/>
                  </a:schemeClr>
                </a:solidFill>
              </a:rPr>
              <a:t>E.</a:t>
            </a:r>
            <a:endParaRPr lang="en-US"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idx="4294967295"/>
          </p:nvPr>
        </p:nvSpPr>
        <p:spPr>
          <a:xfrm>
            <a:off x="0" y="252413"/>
            <a:ext cx="9144000" cy="1119187"/>
          </a:xfrm>
        </p:spPr>
        <p:txBody>
          <a:bodyPr>
            <a:normAutofit/>
          </a:bodyPr>
          <a:lstStyle/>
          <a:p>
            <a:r>
              <a:rPr lang="en-US" altLang="en-US" sz="4000" dirty="0"/>
              <a:t>Radiation Safety</a:t>
            </a:r>
          </a:p>
        </p:txBody>
      </p:sp>
      <p:sp>
        <p:nvSpPr>
          <p:cNvPr id="20483" name="Content Placeholder 4"/>
          <p:cNvSpPr>
            <a:spLocks noGrp="1"/>
          </p:cNvSpPr>
          <p:nvPr>
            <p:ph sz="half" idx="4294967295"/>
          </p:nvPr>
        </p:nvSpPr>
        <p:spPr>
          <a:xfrm>
            <a:off x="457200" y="1371600"/>
            <a:ext cx="7543800" cy="4038600"/>
          </a:xfrm>
        </p:spPr>
        <p:txBody>
          <a:bodyPr>
            <a:normAutofit/>
          </a:bodyPr>
          <a:lstStyle/>
          <a:p>
            <a:pPr>
              <a:spcAft>
                <a:spcPts val="600"/>
              </a:spcAft>
            </a:pPr>
            <a:r>
              <a:rPr lang="en-US" altLang="en-US" sz="1800" dirty="0"/>
              <a:t>In the hospital we use radiation producing equipment and radioactive materials to diagnose and treat patients. Radiation exposure to workers should always be ALARA (as-low-as-reasonably-achievable). There are several radiation areas throughout the hospital. If there is a potential for radiation exposure there will always be a radiation warning sign nearby, like the one shown here.</a:t>
            </a:r>
          </a:p>
          <a:p>
            <a:pPr>
              <a:spcAft>
                <a:spcPts val="600"/>
              </a:spcAft>
            </a:pPr>
            <a:r>
              <a:rPr lang="en-US" altLang="en-US" sz="1800" dirty="0"/>
              <a:t>If you are asked to work in an area where this sign is posted, you should receive instruction before working in this area. If you do not know, then ask your supervisor or a staff person working there</a:t>
            </a:r>
          </a:p>
          <a:p>
            <a:pPr>
              <a:spcAft>
                <a:spcPts val="600"/>
              </a:spcAft>
            </a:pPr>
            <a:r>
              <a:rPr lang="en-US" altLang="en-US" sz="1800" dirty="0"/>
              <a:t>If there is an emergency involving a radiation area, then call Security at x5555 as you would for any emergency. Security knows who to contact to take care of these areas. Never be afraid to ask questions!!</a:t>
            </a:r>
          </a:p>
          <a:p>
            <a:pPr>
              <a:spcAft>
                <a:spcPts val="600"/>
              </a:spcAft>
            </a:pPr>
            <a:endParaRPr lang="en-US" altLang="en-US" sz="1800" dirty="0"/>
          </a:p>
        </p:txBody>
      </p:sp>
      <p:pic>
        <p:nvPicPr>
          <p:cNvPr id="20484" name="Content Placeholder 7" descr="radi01.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8001000" y="1981200"/>
            <a:ext cx="1143000" cy="1439863"/>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a:xfrm>
            <a:off x="0" y="274638"/>
            <a:ext cx="9144000" cy="1173162"/>
          </a:xfrm>
        </p:spPr>
        <p:txBody>
          <a:bodyPr>
            <a:normAutofit/>
          </a:bodyPr>
          <a:lstStyle/>
          <a:p>
            <a:r>
              <a:rPr lang="en-US" altLang="en-US" sz="4000" dirty="0"/>
              <a:t>Hazardous Materials &amp; Waste</a:t>
            </a:r>
          </a:p>
        </p:txBody>
      </p:sp>
      <p:sp>
        <p:nvSpPr>
          <p:cNvPr id="21507" name="Content Placeholder 2"/>
          <p:cNvSpPr>
            <a:spLocks noGrp="1"/>
          </p:cNvSpPr>
          <p:nvPr>
            <p:ph idx="4294967295"/>
          </p:nvPr>
        </p:nvSpPr>
        <p:spPr>
          <a:xfrm>
            <a:off x="381000" y="1447800"/>
            <a:ext cx="8229600" cy="4343400"/>
          </a:xfrm>
        </p:spPr>
        <p:txBody>
          <a:bodyPr>
            <a:normAutofit fontScale="92500" lnSpcReduction="10000"/>
          </a:bodyPr>
          <a:lstStyle/>
          <a:p>
            <a:pPr>
              <a:buFontTx/>
              <a:buNone/>
            </a:pPr>
            <a:r>
              <a:rPr lang="en-US" altLang="en-US" sz="3000" dirty="0"/>
              <a:t>Material Safety Data Sheet (MSDS)</a:t>
            </a:r>
          </a:p>
          <a:p>
            <a:pPr>
              <a:spcAft>
                <a:spcPts val="600"/>
              </a:spcAft>
            </a:pPr>
            <a:r>
              <a:rPr lang="en-US" altLang="en-US" sz="1600" dirty="0"/>
              <a:t>MSDS's contain information such as the names of chemicals, name of the manufacturer, specific health hazards, first aid, PPE(Personal Protective Equipment) to be used, spill procedures, disposal procedures, and much more.</a:t>
            </a:r>
          </a:p>
          <a:p>
            <a:pPr>
              <a:spcAft>
                <a:spcPts val="600"/>
              </a:spcAft>
            </a:pPr>
            <a:r>
              <a:rPr lang="en-US" altLang="en-US" sz="1600" dirty="0"/>
              <a:t>A master listing of MSDS's is maintained in the Employee Health Office and in the Emergency Department.</a:t>
            </a:r>
          </a:p>
          <a:p>
            <a:pPr>
              <a:spcAft>
                <a:spcPts val="600"/>
              </a:spcAft>
            </a:pPr>
            <a:r>
              <a:rPr lang="en-US" altLang="en-US" sz="1600" dirty="0"/>
              <a:t>Part of the Right-to-know includes ready access to Materials Data Safety Sheets (MSDS) for the chemicals that you are required to use. Materials Data Safety Sheets for all chemicals used in the hospital can be obtained from:</a:t>
            </a:r>
          </a:p>
          <a:p>
            <a:pPr lvl="1">
              <a:spcAft>
                <a:spcPts val="600"/>
              </a:spcAft>
            </a:pPr>
            <a:r>
              <a:rPr lang="en-US" altLang="en-US" sz="1200" dirty="0"/>
              <a:t>The hospital intranet using MSDSPRO </a:t>
            </a:r>
          </a:p>
          <a:p>
            <a:pPr lvl="1">
              <a:spcAft>
                <a:spcPts val="600"/>
              </a:spcAft>
            </a:pPr>
            <a:r>
              <a:rPr lang="en-US" altLang="en-US" sz="1200" dirty="0"/>
              <a:t>The Employee Health Office </a:t>
            </a:r>
          </a:p>
          <a:p>
            <a:pPr lvl="1">
              <a:spcAft>
                <a:spcPts val="600"/>
              </a:spcAft>
            </a:pPr>
            <a:r>
              <a:rPr lang="en-US" altLang="en-US" sz="1200" dirty="0"/>
              <a:t>The Emergency Department </a:t>
            </a:r>
          </a:p>
          <a:p>
            <a:pPr lvl="1">
              <a:spcAft>
                <a:spcPts val="600"/>
              </a:spcAft>
            </a:pPr>
            <a:r>
              <a:rPr lang="en-US" altLang="en-US" sz="1200" dirty="0"/>
              <a:t>Or from your supervisor </a:t>
            </a:r>
          </a:p>
          <a:p>
            <a:pPr>
              <a:spcAft>
                <a:spcPts val="600"/>
              </a:spcAft>
            </a:pPr>
            <a:r>
              <a:rPr lang="en-US" altLang="en-US" sz="1600" dirty="0"/>
              <a:t>All Hazardous Materials require a Hazardous Materials Label. When transferring a hazardous material from one container to another unmarked container you are responsible to label the new container.</a:t>
            </a:r>
          </a:p>
          <a:p>
            <a:endParaRPr lang="en-US" altLang="en-US" sz="1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descr="faci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6764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itle 1"/>
          <p:cNvSpPr>
            <a:spLocks noGrp="1"/>
          </p:cNvSpPr>
          <p:nvPr>
            <p:ph type="title" idx="4294967295"/>
          </p:nvPr>
        </p:nvSpPr>
        <p:spPr>
          <a:xfrm>
            <a:off x="0" y="0"/>
            <a:ext cx="9144000" cy="838200"/>
          </a:xfrm>
        </p:spPr>
        <p:txBody>
          <a:bodyPr>
            <a:normAutofit/>
          </a:bodyPr>
          <a:lstStyle/>
          <a:p>
            <a:r>
              <a:rPr lang="en-US" altLang="en-US" sz="4000" dirty="0"/>
              <a:t>Hazardous Materials &amp; Waste (cont.)</a:t>
            </a:r>
          </a:p>
        </p:txBody>
      </p:sp>
      <p:sp>
        <p:nvSpPr>
          <p:cNvPr id="22531" name="Content Placeholder 2"/>
          <p:cNvSpPr>
            <a:spLocks noGrp="1"/>
          </p:cNvSpPr>
          <p:nvPr>
            <p:ph sz="half" idx="4294967295"/>
          </p:nvPr>
        </p:nvSpPr>
        <p:spPr>
          <a:xfrm>
            <a:off x="152400" y="1219200"/>
            <a:ext cx="5029200" cy="4191000"/>
          </a:xfrm>
        </p:spPr>
        <p:txBody>
          <a:bodyPr>
            <a:normAutofit/>
          </a:bodyPr>
          <a:lstStyle/>
          <a:p>
            <a:pPr>
              <a:spcAft>
                <a:spcPts val="600"/>
              </a:spcAft>
            </a:pPr>
            <a:r>
              <a:rPr lang="en-US" altLang="en-US" sz="1600" dirty="0"/>
              <a:t>Labeling of Hazardous Chemicals</a:t>
            </a:r>
          </a:p>
          <a:p>
            <a:pPr>
              <a:spcAft>
                <a:spcPts val="600"/>
              </a:spcAft>
            </a:pPr>
            <a:r>
              <a:rPr lang="en-US" altLang="en-US" sz="1600" dirty="0"/>
              <a:t>All chemical containers must be labeled and at a minimum, the label must contain the proper name of the chemical, name and address of the manufacturer, and the hazard associated with that chemical.</a:t>
            </a:r>
          </a:p>
          <a:p>
            <a:pPr>
              <a:spcAft>
                <a:spcPts val="600"/>
              </a:spcAft>
            </a:pPr>
            <a:r>
              <a:rPr lang="en-US" altLang="en-US" sz="1600" dirty="0"/>
              <a:t>If a chemical is transferred from its original container into another container for any other reason you must label that container.</a:t>
            </a:r>
          </a:p>
          <a:p>
            <a:pPr>
              <a:spcAft>
                <a:spcPts val="600"/>
              </a:spcAft>
            </a:pPr>
            <a:r>
              <a:rPr lang="en-US" altLang="en-US" sz="1600" dirty="0"/>
              <a:t>NOTE: If the container will be in your possession only, and will be completely used up or disposed of when you are finished with it, then no labeling is required.</a:t>
            </a:r>
          </a:p>
          <a:p>
            <a:pPr>
              <a:spcAft>
                <a:spcPts val="600"/>
              </a:spcAft>
            </a:pPr>
            <a:r>
              <a:rPr lang="en-US" altLang="en-US" sz="1600" dirty="0"/>
              <a:t>Hazardous Material Labels use numbers from 0 to 4 to indicate the hazard from the least to most severe hazard. The color indicates the type of hazard.         </a:t>
            </a:r>
          </a:p>
          <a:p>
            <a:endParaRPr lang="en-US" altLang="en-US" sz="1600" dirty="0"/>
          </a:p>
        </p:txBody>
      </p:sp>
      <p:pic>
        <p:nvPicPr>
          <p:cNvPr id="22532" name="Content Placeholder 4" descr="faci01.jpg"/>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7042150" y="914400"/>
            <a:ext cx="1917700" cy="2616200"/>
          </a:xfrm>
        </p:spPr>
      </p:pic>
      <p:pic>
        <p:nvPicPr>
          <p:cNvPr id="22534" name="Picture 6" descr="faci0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3450" y="3886200"/>
            <a:ext cx="20574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Rectangle 8"/>
          <p:cNvSpPr>
            <a:spLocks noChangeArrowheads="1"/>
          </p:cNvSpPr>
          <p:nvPr/>
        </p:nvSpPr>
        <p:spPr bwMode="auto">
          <a:xfrm>
            <a:off x="6013450" y="4749800"/>
            <a:ext cx="3124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dirty="0"/>
              <a:t>Red = Fire Hazard    </a:t>
            </a:r>
          </a:p>
          <a:p>
            <a:pPr eaLnBrk="1" hangingPunct="1">
              <a:spcBef>
                <a:spcPct val="0"/>
              </a:spcBef>
              <a:buFontTx/>
              <a:buNone/>
            </a:pPr>
            <a:r>
              <a:rPr lang="en-US" altLang="en-US" sz="1400" dirty="0"/>
              <a:t>Blue = Health Hazard    </a:t>
            </a:r>
          </a:p>
          <a:p>
            <a:pPr eaLnBrk="1" hangingPunct="1">
              <a:spcBef>
                <a:spcPct val="0"/>
              </a:spcBef>
              <a:buFontTx/>
              <a:buNone/>
            </a:pPr>
            <a:r>
              <a:rPr lang="en-US" altLang="en-US" sz="1400" dirty="0"/>
              <a:t>Yellow = Reactive Hazard    </a:t>
            </a:r>
          </a:p>
          <a:p>
            <a:pPr eaLnBrk="1" hangingPunct="1">
              <a:spcBef>
                <a:spcPct val="0"/>
              </a:spcBef>
              <a:buFontTx/>
              <a:buNone/>
            </a:pPr>
            <a:r>
              <a:rPr lang="en-US" altLang="en-US" sz="1400" dirty="0"/>
              <a:t>White = Type Of Chemical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5"/>
          <p:cNvSpPr>
            <a:spLocks noGrp="1"/>
          </p:cNvSpPr>
          <p:nvPr>
            <p:ph idx="4294967295"/>
          </p:nvPr>
        </p:nvSpPr>
        <p:spPr>
          <a:xfrm>
            <a:off x="685800" y="1524000"/>
            <a:ext cx="8001000" cy="4114800"/>
          </a:xfrm>
        </p:spPr>
        <p:txBody>
          <a:bodyPr>
            <a:normAutofit/>
          </a:bodyPr>
          <a:lstStyle/>
          <a:p>
            <a:pPr>
              <a:buFontTx/>
              <a:buNone/>
            </a:pPr>
            <a:r>
              <a:rPr lang="en-US" altLang="en-US" sz="2400" dirty="0"/>
              <a:t>Hazardous Materials Spill Procedures:</a:t>
            </a:r>
          </a:p>
          <a:p>
            <a:pPr marL="651510" indent="-285750">
              <a:spcBef>
                <a:spcPts val="600"/>
              </a:spcBef>
              <a:spcAft>
                <a:spcPts val="1200"/>
              </a:spcAft>
            </a:pPr>
            <a:r>
              <a:rPr lang="en-US" altLang="en-US" sz="1600" dirty="0"/>
              <a:t>The hospital uses three 3 levels of response to a hazardous materials spill. These response levels are referred to as Tier One, Tier Two and Tier Three.</a:t>
            </a:r>
          </a:p>
          <a:p>
            <a:pPr marL="651510" indent="-285750">
              <a:spcBef>
                <a:spcPts val="600"/>
              </a:spcBef>
              <a:spcAft>
                <a:spcPts val="1200"/>
              </a:spcAft>
            </a:pPr>
            <a:r>
              <a:rPr lang="en-US" altLang="en-US" sz="1600" dirty="0"/>
              <a:t>A Tier One Spill can be cleaned up by either staff or housekeeping personnel. This type of spill does not require Personal Protective Equipment (PPE) and the waste materials can be disposed of using the municipal waste stream. </a:t>
            </a:r>
          </a:p>
          <a:p>
            <a:pPr marL="651510" indent="-285750">
              <a:spcBef>
                <a:spcPts val="600"/>
              </a:spcBef>
              <a:spcAft>
                <a:spcPts val="1200"/>
              </a:spcAft>
            </a:pPr>
            <a:r>
              <a:rPr lang="en-US" altLang="en-US" sz="1600" dirty="0"/>
              <a:t>A Tier Two Spill is cleaned up by Facilities Services Maintenance personnel using Personal Protective Equipment (PPE) and the waste materials are disposed of as Hazardous Waste. </a:t>
            </a:r>
          </a:p>
          <a:p>
            <a:pPr marL="651510" indent="-285750">
              <a:spcBef>
                <a:spcPts val="600"/>
              </a:spcBef>
              <a:spcAft>
                <a:spcPts val="1200"/>
              </a:spcAft>
            </a:pPr>
            <a:r>
              <a:rPr lang="en-US" altLang="en-US" sz="1600" dirty="0"/>
              <a:t>A Tier Three Spill is one that we cannot handle in-house. We contract with a professional hazard abatement contractor to clean up the spill. </a:t>
            </a:r>
          </a:p>
          <a:p>
            <a:endParaRPr lang="en-US" altLang="en-US" sz="1600" dirty="0"/>
          </a:p>
        </p:txBody>
      </p:sp>
      <p:sp>
        <p:nvSpPr>
          <p:cNvPr id="23555" name="Title 1"/>
          <p:cNvSpPr>
            <a:spLocks noGrp="1"/>
          </p:cNvSpPr>
          <p:nvPr>
            <p:ph type="title" idx="4294967295"/>
          </p:nvPr>
        </p:nvSpPr>
        <p:spPr>
          <a:xfrm>
            <a:off x="0" y="274638"/>
            <a:ext cx="8229600" cy="1143000"/>
          </a:xfrm>
        </p:spPr>
        <p:txBody>
          <a:bodyPr/>
          <a:lstStyle/>
          <a:p>
            <a:r>
              <a:rPr lang="en-US" altLang="en-US" sz="3600" dirty="0"/>
              <a:t>Hazardous Materials &amp; Waste (cont.)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sz="half" idx="4294967295"/>
          </p:nvPr>
        </p:nvSpPr>
        <p:spPr>
          <a:xfrm>
            <a:off x="457200" y="1676400"/>
            <a:ext cx="8229600" cy="4525963"/>
          </a:xfrm>
        </p:spPr>
        <p:txBody>
          <a:bodyPr/>
          <a:lstStyle/>
          <a:p>
            <a:pPr>
              <a:buFontTx/>
              <a:buNone/>
            </a:pPr>
            <a:r>
              <a:rPr lang="en-US" altLang="en-US" sz="2400" dirty="0"/>
              <a:t>Properly Separate Regulated Medical Waste </a:t>
            </a:r>
          </a:p>
          <a:p>
            <a:pPr>
              <a:spcAft>
                <a:spcPts val="1200"/>
              </a:spcAft>
            </a:pPr>
            <a:r>
              <a:rPr lang="en-US" altLang="en-US" sz="1600" dirty="0"/>
              <a:t>Any waste contaminated with blood or body fluids to the point of saturation is considered regulated medical waste and should be placed in Red bags. Pathological waste, while considered regulated medical waste, must be packaged separately.</a:t>
            </a:r>
          </a:p>
          <a:p>
            <a:pPr>
              <a:spcAft>
                <a:spcPts val="1200"/>
              </a:spcAft>
            </a:pPr>
            <a:r>
              <a:rPr lang="en-US" altLang="en-US" sz="1600" dirty="0"/>
              <a:t>"Sharps" are also considered Regulated Medical Waste and shall be disposed of in the appropriate "Sharps" containers.</a:t>
            </a:r>
          </a:p>
          <a:p>
            <a:pPr>
              <a:spcAft>
                <a:spcPts val="1200"/>
              </a:spcAft>
            </a:pPr>
            <a:r>
              <a:rPr lang="en-US" altLang="en-US" sz="1600" dirty="0"/>
              <a:t>If the waste does not fit the above criteria it is considered municipal waste, recyclable waste, or hazardous waste.</a:t>
            </a:r>
          </a:p>
          <a:p>
            <a:pPr>
              <a:spcAft>
                <a:spcPts val="1200"/>
              </a:spcAft>
            </a:pPr>
            <a:r>
              <a:rPr lang="en-US" altLang="en-US" sz="1600" dirty="0"/>
              <a:t>Fact: On average, 4 Housekeepers per year are stuck from needles discarded in the trash.</a:t>
            </a:r>
          </a:p>
          <a:p>
            <a:endParaRPr lang="en-US" altLang="en-US" sz="2000" dirty="0"/>
          </a:p>
        </p:txBody>
      </p:sp>
      <p:sp>
        <p:nvSpPr>
          <p:cNvPr id="24579" name="Title 1"/>
          <p:cNvSpPr>
            <a:spLocks noGrp="1"/>
          </p:cNvSpPr>
          <p:nvPr>
            <p:ph type="title" idx="4294967295"/>
          </p:nvPr>
        </p:nvSpPr>
        <p:spPr>
          <a:xfrm>
            <a:off x="0" y="274638"/>
            <a:ext cx="9144000" cy="1173162"/>
          </a:xfrm>
        </p:spPr>
        <p:txBody>
          <a:bodyPr/>
          <a:lstStyle/>
          <a:p>
            <a:r>
              <a:rPr lang="en-US" altLang="en-US" sz="3600" dirty="0"/>
              <a:t>Hazardous Materials &amp; Waste (cont.)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sz="half" idx="4294967295"/>
          </p:nvPr>
        </p:nvSpPr>
        <p:spPr>
          <a:xfrm>
            <a:off x="228600" y="1143000"/>
            <a:ext cx="8578467" cy="4648200"/>
          </a:xfrm>
        </p:spPr>
        <p:txBody>
          <a:bodyPr>
            <a:noAutofit/>
          </a:bodyPr>
          <a:lstStyle/>
          <a:p>
            <a:pPr>
              <a:buFontTx/>
              <a:buNone/>
            </a:pPr>
            <a:r>
              <a:rPr lang="en-US" altLang="en-US" sz="2400" dirty="0"/>
              <a:t>MUNICIPAL WASTE (Not considered Regulated Medical Waste:)</a:t>
            </a:r>
          </a:p>
          <a:p>
            <a:pPr>
              <a:spcAft>
                <a:spcPts val="600"/>
              </a:spcAft>
            </a:pPr>
            <a:r>
              <a:rPr lang="en-US" altLang="en-US" sz="1600" dirty="0"/>
              <a:t>Regulated waste does NOT include packaging of medical supplies, gloves, barrel syringes not in contact with infectious agents or bandages not saturated with blood or body fluids, etc. Other examples of non-regulated medical waste include IV bags and their associated tubing, urine &amp; stool (unless they contain visible blood, have been submitted as a specimen or are known to have a transmissible disease), feminine hygiene pads, and general waste from isolation rooms.</a:t>
            </a:r>
          </a:p>
          <a:p>
            <a:pPr>
              <a:spcAft>
                <a:spcPts val="600"/>
              </a:spcAft>
            </a:pPr>
            <a:r>
              <a:rPr lang="en-US" altLang="en-US" sz="1600" dirty="0"/>
              <a:t>These items are considered municipal waste and should be placed into a clear trash bag or a recyclable waste container.</a:t>
            </a:r>
          </a:p>
          <a:p>
            <a:pPr>
              <a:spcAft>
                <a:spcPts val="600"/>
              </a:spcAft>
            </a:pPr>
            <a:r>
              <a:rPr lang="en-US" altLang="en-US" sz="1600" dirty="0"/>
              <a:t>Confidential recyclable waste is handled separately on a call for pick up basis. Facilities arrange for 3rd party pick up, and they then provide documentation of destruction.</a:t>
            </a:r>
          </a:p>
          <a:p>
            <a:pPr>
              <a:spcAft>
                <a:spcPts val="600"/>
              </a:spcAft>
            </a:pPr>
            <a:r>
              <a:rPr lang="en-US" altLang="en-US" sz="1600" dirty="0"/>
              <a:t>Fact: Regulated Medical Waste costs $.20 per pound more than regular waste to dispose of and when properly separated, only makes up 20% of the total waste. If we were to consider that our current monthly volume is 107,000 lbs. the monthly cost would be $27,000.00 / month. (A reduction goal of 80% would equate to a savings of $21,436.00 / month. The yearly savings would be approximately $257,000.00.)</a:t>
            </a:r>
          </a:p>
        </p:txBody>
      </p:sp>
      <p:sp>
        <p:nvSpPr>
          <p:cNvPr id="6" name="Title 1"/>
          <p:cNvSpPr txBox="1">
            <a:spLocks/>
          </p:cNvSpPr>
          <p:nvPr/>
        </p:nvSpPr>
        <p:spPr bwMode="auto">
          <a:xfrm>
            <a:off x="0" y="0"/>
            <a:ext cx="9144000" cy="1143000"/>
          </a:xfrm>
          <a:prstGeom prst="rect">
            <a:avLst/>
          </a:prstGeom>
          <a:noFill/>
          <a:ln w="9525">
            <a:noFill/>
            <a:miter lim="800000"/>
            <a:headEnd/>
            <a:tailEnd/>
          </a:ln>
        </p:spPr>
        <p:txBody>
          <a:bodyPr anchor="ctr"/>
          <a:lstStyle/>
          <a:p>
            <a:pPr algn="ctr" eaLnBrk="0" hangingPunct="0">
              <a:defRPr/>
            </a:pPr>
            <a:r>
              <a:rPr lang="en-US" sz="3600" dirty="0"/>
              <a:t>Hazardous Materials &amp; Waste (cont.)</a:t>
            </a:r>
          </a:p>
        </p:txBody>
      </p:sp>
    </p:spTree>
    <p:extLst>
      <p:ext uri="{BB962C8B-B14F-4D97-AF65-F5344CB8AC3E}">
        <p14:creationId xmlns:p14="http://schemas.microsoft.com/office/powerpoint/2010/main" val="2637491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sz="half" idx="4294967295"/>
          </p:nvPr>
        </p:nvSpPr>
        <p:spPr>
          <a:xfrm>
            <a:off x="381000" y="1295400"/>
            <a:ext cx="8001000" cy="3352799"/>
          </a:xfrm>
        </p:spPr>
        <p:txBody>
          <a:bodyPr>
            <a:noAutofit/>
          </a:bodyPr>
          <a:lstStyle/>
          <a:p>
            <a:pPr>
              <a:buFontTx/>
              <a:buNone/>
            </a:pPr>
            <a:r>
              <a:rPr lang="en-US" altLang="en-US" sz="2400" dirty="0"/>
              <a:t>MUNICIPAL WASTE (Not considered Regulated Medical Waste:)</a:t>
            </a:r>
          </a:p>
          <a:p>
            <a:pPr>
              <a:spcAft>
                <a:spcPts val="600"/>
              </a:spcAft>
            </a:pPr>
            <a:r>
              <a:rPr lang="en-US" altLang="en-US" sz="1400" dirty="0"/>
              <a:t>Municipal waste can be disposed of in local Landfills or recycled through the Onondaga Resource Recovery Agency. (OCRRA)</a:t>
            </a:r>
          </a:p>
          <a:p>
            <a:pPr>
              <a:spcAft>
                <a:spcPts val="600"/>
              </a:spcAft>
            </a:pPr>
            <a:r>
              <a:rPr lang="en-US" altLang="en-US" sz="1400" dirty="0"/>
              <a:t>Municipal waste is placed in clear plastic bags. This waste stream includes food products, glass &amp; metals, plastic tabs, wire spirals, Styrofoam label backing, carbon paper, tyvek envelopes, and rubber bands. Glass and metals are placed in the same containers marked for municipal waste.</a:t>
            </a:r>
          </a:p>
          <a:p>
            <a:pPr>
              <a:spcAft>
                <a:spcPts val="600"/>
              </a:spcAft>
            </a:pPr>
            <a:r>
              <a:rPr lang="en-US" altLang="en-US" sz="1400" dirty="0"/>
              <a:t>Paper is placed in recycling containers for pick up and recycling. Recyclable items include white paper, fax paper, junk mail, catalogs, folders, newspapers, envelopes, colored paper, etc. Staples and labels do not have to be removed. Cardboard packages or boxes are to be broken down flat prior to pick up and recycling.</a:t>
            </a:r>
          </a:p>
          <a:p>
            <a:endParaRPr lang="en-US" altLang="en-US" sz="1400" dirty="0"/>
          </a:p>
        </p:txBody>
      </p:sp>
      <p:sp>
        <p:nvSpPr>
          <p:cNvPr id="4" name="Title 1"/>
          <p:cNvSpPr txBox="1">
            <a:spLocks/>
          </p:cNvSpPr>
          <p:nvPr/>
        </p:nvSpPr>
        <p:spPr bwMode="auto">
          <a:xfrm>
            <a:off x="0" y="0"/>
            <a:ext cx="9144000" cy="1143000"/>
          </a:xfrm>
          <a:prstGeom prst="rect">
            <a:avLst/>
          </a:prstGeom>
          <a:noFill/>
          <a:ln w="9525">
            <a:noFill/>
            <a:miter lim="800000"/>
            <a:headEnd/>
            <a:tailEnd/>
          </a:ln>
        </p:spPr>
        <p:txBody>
          <a:bodyPr anchor="ctr"/>
          <a:lstStyle/>
          <a:p>
            <a:pPr algn="ctr" eaLnBrk="0" hangingPunct="0">
              <a:defRPr/>
            </a:pPr>
            <a:r>
              <a:rPr lang="en-US" sz="3600" dirty="0"/>
              <a:t>Hazardous Materials &amp; Waste (cont.)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ChangeArrowheads="1"/>
          </p:cNvSpPr>
          <p:nvPr>
            <p:ph type="title" idx="4294967295"/>
          </p:nvPr>
        </p:nvSpPr>
        <p:spPr>
          <a:xfrm>
            <a:off x="0" y="274638"/>
            <a:ext cx="9144000" cy="868362"/>
          </a:xfrm>
        </p:spPr>
        <p:txBody>
          <a:bodyPr>
            <a:normAutofit/>
          </a:bodyPr>
          <a:lstStyle/>
          <a:p>
            <a:pPr eaLnBrk="1" hangingPunct="1"/>
            <a:r>
              <a:rPr lang="en-US" altLang="en-US" sz="3600" dirty="0"/>
              <a:t>SECURITY CONTACT INFORMATION</a:t>
            </a:r>
          </a:p>
        </p:txBody>
      </p:sp>
      <p:sp>
        <p:nvSpPr>
          <p:cNvPr id="18436" name="Rectangle 1027"/>
          <p:cNvSpPr>
            <a:spLocks noGrp="1" noChangeArrowheads="1"/>
          </p:cNvSpPr>
          <p:nvPr>
            <p:ph type="body" sz="half" idx="4294967295"/>
          </p:nvPr>
        </p:nvSpPr>
        <p:spPr>
          <a:xfrm>
            <a:off x="484188" y="1752600"/>
            <a:ext cx="4800600" cy="3200400"/>
          </a:xfrm>
        </p:spPr>
        <p:txBody>
          <a:bodyPr>
            <a:normAutofit lnSpcReduction="10000"/>
          </a:bodyPr>
          <a:lstStyle/>
          <a:p>
            <a:pPr eaLnBrk="1" hangingPunct="1">
              <a:defRPr/>
            </a:pPr>
            <a:r>
              <a:rPr lang="en-US" sz="1800" dirty="0">
                <a:solidFill>
                  <a:schemeClr val="tx1">
                    <a:lumMod val="85000"/>
                  </a:schemeClr>
                </a:solidFill>
              </a:rPr>
              <a:t>Security Personnel Posted:</a:t>
            </a:r>
          </a:p>
          <a:p>
            <a:pPr lvl="1" eaLnBrk="1" hangingPunct="1">
              <a:defRPr/>
            </a:pPr>
            <a:r>
              <a:rPr lang="en-US" sz="1800" dirty="0">
                <a:solidFill>
                  <a:schemeClr val="tx1">
                    <a:lumMod val="85000"/>
                  </a:schemeClr>
                </a:solidFill>
              </a:rPr>
              <a:t>Main Lobby</a:t>
            </a:r>
          </a:p>
          <a:p>
            <a:pPr lvl="1" eaLnBrk="1" hangingPunct="1">
              <a:defRPr/>
            </a:pPr>
            <a:r>
              <a:rPr lang="en-US" sz="1800" dirty="0">
                <a:solidFill>
                  <a:schemeClr val="tx1">
                    <a:lumMod val="85000"/>
                  </a:schemeClr>
                </a:solidFill>
              </a:rPr>
              <a:t>Emergency Department</a:t>
            </a:r>
          </a:p>
          <a:p>
            <a:pPr lvl="1" eaLnBrk="1" hangingPunct="1">
              <a:defRPr/>
            </a:pPr>
            <a:r>
              <a:rPr lang="en-US" sz="1800" dirty="0">
                <a:solidFill>
                  <a:schemeClr val="tx1">
                    <a:lumMod val="85000"/>
                  </a:schemeClr>
                </a:solidFill>
              </a:rPr>
              <a:t>Vehicle/foot patrols</a:t>
            </a:r>
          </a:p>
          <a:p>
            <a:pPr lvl="1" eaLnBrk="1" hangingPunct="1">
              <a:defRPr/>
            </a:pPr>
            <a:endParaRPr lang="en-US" sz="1800" dirty="0">
              <a:solidFill>
                <a:schemeClr val="tx1">
                  <a:lumMod val="85000"/>
                </a:schemeClr>
              </a:solidFill>
            </a:endParaRPr>
          </a:p>
          <a:p>
            <a:pPr eaLnBrk="1" hangingPunct="1">
              <a:defRPr/>
            </a:pPr>
            <a:r>
              <a:rPr lang="en-US" sz="1800" dirty="0">
                <a:solidFill>
                  <a:schemeClr val="tx1">
                    <a:lumMod val="85000"/>
                  </a:schemeClr>
                </a:solidFill>
              </a:rPr>
              <a:t>Emergency Phone Numbers: </a:t>
            </a:r>
          </a:p>
          <a:p>
            <a:pPr lvl="1" eaLnBrk="1" hangingPunct="1">
              <a:defRPr/>
            </a:pPr>
            <a:r>
              <a:rPr lang="en-US" sz="1800" b="1" u="sng" dirty="0">
                <a:solidFill>
                  <a:schemeClr val="tx1">
                    <a:lumMod val="85000"/>
                  </a:schemeClr>
                </a:solidFill>
              </a:rPr>
              <a:t>On Campus</a:t>
            </a:r>
            <a:r>
              <a:rPr lang="en-US" sz="1800" b="1" dirty="0">
                <a:solidFill>
                  <a:schemeClr val="tx1">
                    <a:lumMod val="85000"/>
                  </a:schemeClr>
                </a:solidFill>
              </a:rPr>
              <a:t>: 5555</a:t>
            </a:r>
          </a:p>
          <a:p>
            <a:pPr lvl="1" eaLnBrk="1" hangingPunct="1">
              <a:defRPr/>
            </a:pPr>
            <a:r>
              <a:rPr lang="en-US" sz="1800" b="1" u="sng" dirty="0">
                <a:solidFill>
                  <a:schemeClr val="tx1">
                    <a:lumMod val="85000"/>
                  </a:schemeClr>
                </a:solidFill>
              </a:rPr>
              <a:t>Off-Campus</a:t>
            </a:r>
            <a:r>
              <a:rPr lang="en-US" sz="1800" b="1" dirty="0">
                <a:solidFill>
                  <a:schemeClr val="tx1">
                    <a:lumMod val="85000"/>
                  </a:schemeClr>
                </a:solidFill>
              </a:rPr>
              <a:t>: 911</a:t>
            </a:r>
          </a:p>
          <a:p>
            <a:pPr marL="457200" lvl="1" indent="0" eaLnBrk="1" hangingPunct="1">
              <a:buFontTx/>
              <a:buNone/>
              <a:defRPr/>
            </a:pPr>
            <a:endParaRPr lang="en-US" sz="1800" b="1" dirty="0">
              <a:solidFill>
                <a:schemeClr val="tx1">
                  <a:lumMod val="85000"/>
                </a:schemeClr>
              </a:solidFill>
            </a:endParaRPr>
          </a:p>
          <a:p>
            <a:pPr eaLnBrk="1" hangingPunct="1">
              <a:defRPr/>
            </a:pPr>
            <a:r>
              <a:rPr lang="en-US" sz="1800" dirty="0">
                <a:solidFill>
                  <a:schemeClr val="tx1">
                    <a:lumMod val="85000"/>
                  </a:schemeClr>
                </a:solidFill>
              </a:rPr>
              <a:t>Non-Emergency: 44</a:t>
            </a:r>
            <a:r>
              <a:rPr lang="en-US" sz="1800" b="1" dirty="0">
                <a:solidFill>
                  <a:schemeClr val="tx1">
                    <a:lumMod val="85000"/>
                  </a:schemeClr>
                </a:solidFill>
              </a:rPr>
              <a:t>8-5173</a:t>
            </a:r>
          </a:p>
        </p:txBody>
      </p:sp>
      <p:pic>
        <p:nvPicPr>
          <p:cNvPr id="26628" name="Picture 1031" descr="IMG_0070"/>
          <p:cNvPicPr>
            <a:picLocks noGrp="1" noChangeAspect="1" noChangeArrowheads="1"/>
          </p:cNvPicPr>
          <p:nvPr>
            <p:ph type="clipArt" sz="half" idx="4294967295"/>
          </p:nvPr>
        </p:nvPicPr>
        <p:blipFill>
          <a:blip r:embed="rId3">
            <a:extLst>
              <a:ext uri="{28A0092B-C50C-407E-A947-70E740481C1C}">
                <a14:useLocalDpi xmlns:a14="http://schemas.microsoft.com/office/drawing/2010/main" val="0"/>
              </a:ext>
            </a:extLst>
          </a:blip>
          <a:srcRect/>
          <a:stretch>
            <a:fillRect/>
          </a:stretch>
        </p:blipFill>
        <p:spPr>
          <a:xfrm>
            <a:off x="4572000" y="1568067"/>
            <a:ext cx="3859212" cy="3569465"/>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2"/>
          </p:nvPr>
        </p:nvSpPr>
        <p:spPr>
          <a:xfrm>
            <a:off x="3410741" y="2349818"/>
            <a:ext cx="5486301" cy="3028331"/>
          </a:xfrm>
        </p:spPr>
        <p:txBody>
          <a:bodyPr>
            <a:noAutofit/>
          </a:bodyPr>
          <a:lstStyle/>
          <a:p>
            <a:pPr marL="0" indent="0">
              <a:spcAft>
                <a:spcPts val="900"/>
              </a:spcAft>
              <a:buNone/>
            </a:pPr>
            <a:r>
              <a:rPr lang="en-US" sz="2100"/>
              <a:t>Together, our colleagues and physicians serve the people in our communities as </a:t>
            </a:r>
            <a:r>
              <a:rPr lang="en-US" sz="2100" b="1">
                <a:solidFill>
                  <a:schemeClr val="accent4"/>
                </a:solidFill>
              </a:rPr>
              <a:t>members</a:t>
            </a:r>
            <a:r>
              <a:rPr lang="en-US" sz="2100">
                <a:solidFill>
                  <a:srgbClr val="7030A0"/>
                </a:solidFill>
              </a:rPr>
              <a:t> </a:t>
            </a:r>
            <a:r>
              <a:rPr lang="en-US" sz="2100"/>
              <a:t>of the Trinity Health family. </a:t>
            </a:r>
            <a:br>
              <a:rPr lang="en-US" sz="2100"/>
            </a:br>
            <a:r>
              <a:rPr lang="en-US" sz="2100"/>
              <a:t>We care for all in </a:t>
            </a:r>
            <a:r>
              <a:rPr lang="en-US" sz="2100">
                <a:solidFill>
                  <a:schemeClr val="accent4">
                    <a:lumMod val="75000"/>
                  </a:schemeClr>
                </a:solidFill>
              </a:rPr>
              <a:t>body, mind and spirit</a:t>
            </a:r>
            <a:r>
              <a:rPr lang="en-US" sz="2100"/>
              <a:t>, demonstrating that:</a:t>
            </a:r>
          </a:p>
          <a:p>
            <a:pPr marL="173030" indent="-173030">
              <a:spcAft>
                <a:spcPts val="900"/>
              </a:spcAft>
            </a:pPr>
            <a:r>
              <a:rPr lang="en-US" sz="2100" b="1">
                <a:solidFill>
                  <a:schemeClr val="tx2"/>
                </a:solidFill>
              </a:rPr>
              <a:t>We Listen</a:t>
            </a:r>
          </a:p>
          <a:p>
            <a:pPr marL="173030" indent="-173030">
              <a:spcAft>
                <a:spcPts val="900"/>
              </a:spcAft>
            </a:pPr>
            <a:r>
              <a:rPr lang="en-US" sz="2100" b="1">
                <a:solidFill>
                  <a:schemeClr val="tx2"/>
                </a:solidFill>
              </a:rPr>
              <a:t>We Partner in Achieving Health Goals</a:t>
            </a:r>
          </a:p>
          <a:p>
            <a:pPr marL="173030" indent="-173030">
              <a:spcAft>
                <a:spcPts val="900"/>
              </a:spcAft>
            </a:pPr>
            <a:r>
              <a:rPr lang="en-US" sz="2100" b="1">
                <a:solidFill>
                  <a:schemeClr val="tx2"/>
                </a:solidFill>
              </a:rPr>
              <a:t>We Make It Easy</a:t>
            </a:r>
          </a:p>
        </p:txBody>
      </p:sp>
      <p:sp>
        <p:nvSpPr>
          <p:cNvPr id="3" name="Title 2"/>
          <p:cNvSpPr>
            <a:spLocks noGrp="1"/>
          </p:cNvSpPr>
          <p:nvPr>
            <p:ph type="title"/>
          </p:nvPr>
        </p:nvSpPr>
        <p:spPr>
          <a:xfrm>
            <a:off x="3315753" y="1603356"/>
            <a:ext cx="6126772" cy="498656"/>
          </a:xfrm>
        </p:spPr>
        <p:txBody>
          <a:bodyPr/>
          <a:lstStyle/>
          <a:p>
            <a:r>
              <a:rPr lang="en-US" sz="2700"/>
              <a:t>Together</a:t>
            </a:r>
            <a:r>
              <a:rPr lang="en-US" sz="2700">
                <a:solidFill>
                  <a:schemeClr val="accent4"/>
                </a:solidFill>
              </a:rPr>
              <a:t>Health:</a:t>
            </a:r>
            <a:r>
              <a:rPr lang="en-US" sz="2700">
                <a:solidFill>
                  <a:srgbClr val="92D050"/>
                </a:solidFill>
              </a:rPr>
              <a:t> </a:t>
            </a:r>
            <a:br>
              <a:rPr lang="en-US" sz="2700">
                <a:solidFill>
                  <a:srgbClr val="92D050"/>
                </a:solidFill>
              </a:rPr>
            </a:br>
            <a:r>
              <a:rPr lang="en-US" sz="2400"/>
              <a:t>Driving Our Strategy and Culture </a:t>
            </a:r>
            <a:br>
              <a:rPr lang="en-US" sz="2400"/>
            </a:br>
            <a:r>
              <a:rPr lang="en-US" sz="2000"/>
              <a:t>- To Be </a:t>
            </a:r>
            <a:r>
              <a:rPr lang="en-US" sz="2000" i="1"/>
              <a:t>The Most Trusted Health Partner For Life</a:t>
            </a:r>
            <a:br>
              <a:rPr lang="en-US" sz="2000" i="1"/>
            </a:br>
            <a:endParaRPr lang="en-US" sz="2400" i="1"/>
          </a:p>
        </p:txBody>
      </p:sp>
      <p:sp>
        <p:nvSpPr>
          <p:cNvPr id="7" name="Rectangle 6">
            <a:extLst>
              <a:ext uri="{FF2B5EF4-FFF2-40B4-BE49-F238E27FC236}">
                <a16:creationId xmlns:a16="http://schemas.microsoft.com/office/drawing/2014/main" id="{69CAAF11-0FDD-45ED-8D6D-578A8985798C}"/>
              </a:ext>
            </a:extLst>
          </p:cNvPr>
          <p:cNvSpPr/>
          <p:nvPr/>
        </p:nvSpPr>
        <p:spPr>
          <a:xfrm>
            <a:off x="1726894" y="4997082"/>
            <a:ext cx="4572000" cy="404085"/>
          </a:xfrm>
          <a:prstGeom prst="rect">
            <a:avLst/>
          </a:prstGeom>
        </p:spPr>
        <p:txBody>
          <a:bodyPr>
            <a:spAutoFit/>
          </a:bodyPr>
          <a:lstStyle/>
          <a:p>
            <a:pPr defTabSz="685766">
              <a:defRPr/>
            </a:pPr>
            <a:br>
              <a:rPr lang="en-US" sz="1013">
                <a:solidFill>
                  <a:srgbClr val="6E2585"/>
                </a:solidFill>
              </a:rPr>
            </a:br>
            <a:endParaRPr lang="en-US" sz="1013"/>
          </a:p>
        </p:txBody>
      </p:sp>
      <p:sp>
        <p:nvSpPr>
          <p:cNvPr id="11" name="Footer Placeholder 3">
            <a:extLst>
              <a:ext uri="{FF2B5EF4-FFF2-40B4-BE49-F238E27FC236}">
                <a16:creationId xmlns:a16="http://schemas.microsoft.com/office/drawing/2014/main" id="{0F7D0E5C-B611-4C70-9586-5D437A49453E}"/>
              </a:ext>
            </a:extLst>
          </p:cNvPr>
          <p:cNvSpPr>
            <a:spLocks noGrp="1"/>
          </p:cNvSpPr>
          <p:nvPr>
            <p:ph type="ftr" sz="quarter" idx="3"/>
          </p:nvPr>
        </p:nvSpPr>
        <p:spPr>
          <a:xfrm>
            <a:off x="4874634" y="5672483"/>
            <a:ext cx="3835387" cy="186901"/>
          </a:xfrm>
        </p:spPr>
        <p:txBody>
          <a:bodyPr/>
          <a:lstStyle/>
          <a:p>
            <a:pPr defTabSz="685783">
              <a:defRPr/>
            </a:pPr>
            <a:r>
              <a:rPr lang="en-US" sz="503">
                <a:solidFill>
                  <a:srgbClr val="000000">
                    <a:lumMod val="60000"/>
                    <a:lumOff val="40000"/>
                  </a:srgbClr>
                </a:solidFill>
              </a:rPr>
              <a:t>©2020 Trinity Health, All Rights Reserved</a:t>
            </a:r>
          </a:p>
        </p:txBody>
      </p:sp>
      <p:sp>
        <p:nvSpPr>
          <p:cNvPr id="12" name="Slide Number Placeholder 4">
            <a:extLst>
              <a:ext uri="{FF2B5EF4-FFF2-40B4-BE49-F238E27FC236}">
                <a16:creationId xmlns:a16="http://schemas.microsoft.com/office/drawing/2014/main" id="{8CDC8EA2-3D5D-4921-8695-8D7E8A7C1A67}"/>
              </a:ext>
            </a:extLst>
          </p:cNvPr>
          <p:cNvSpPr>
            <a:spLocks noGrp="1"/>
          </p:cNvSpPr>
          <p:nvPr>
            <p:ph type="sldNum" sz="quarter" idx="4"/>
          </p:nvPr>
        </p:nvSpPr>
        <p:spPr>
          <a:xfrm>
            <a:off x="8573392" y="5622438"/>
            <a:ext cx="406692" cy="273844"/>
          </a:xfrm>
        </p:spPr>
        <p:txBody>
          <a:bodyPr/>
          <a:lstStyle/>
          <a:p>
            <a:pPr defTabSz="685783">
              <a:defRPr/>
            </a:pPr>
            <a:fld id="{489F9553-C816-6842-8939-EE75ECF7EB2B}" type="slidenum">
              <a:rPr lang="en-US" sz="600">
                <a:solidFill>
                  <a:srgbClr val="000000">
                    <a:lumMod val="60000"/>
                    <a:lumOff val="40000"/>
                  </a:srgbClr>
                </a:solidFill>
              </a:rPr>
              <a:pPr defTabSz="685783">
                <a:defRPr/>
              </a:pPr>
              <a:t>4</a:t>
            </a:fld>
            <a:endParaRPr lang="en-US" sz="600">
              <a:solidFill>
                <a:srgbClr val="000000">
                  <a:lumMod val="60000"/>
                  <a:lumOff val="40000"/>
                </a:srgbClr>
              </a:solidFill>
            </a:endParaRPr>
          </a:p>
        </p:txBody>
      </p:sp>
      <p:pic>
        <p:nvPicPr>
          <p:cNvPr id="13" name="Picture 12">
            <a:extLst>
              <a:ext uri="{FF2B5EF4-FFF2-40B4-BE49-F238E27FC236}">
                <a16:creationId xmlns:a16="http://schemas.microsoft.com/office/drawing/2014/main" id="{965B9A11-8EF8-4BD3-B2C7-B76E46A2E2EE}"/>
              </a:ext>
            </a:extLst>
          </p:cNvPr>
          <p:cNvPicPr>
            <a:picLocks noChangeAspect="1"/>
          </p:cNvPicPr>
          <p:nvPr/>
        </p:nvPicPr>
        <p:blipFill rotWithShape="1">
          <a:blip r:embed="rId3">
            <a:extLst>
              <a:ext uri="{28A0092B-C50C-407E-A947-70E740481C1C}">
                <a14:useLocalDpi xmlns:a14="http://schemas.microsoft.com/office/drawing/2010/main" val="0"/>
              </a:ext>
            </a:extLst>
          </a:blip>
          <a:srcRect l="15044" r="23706"/>
          <a:stretch/>
        </p:blipFill>
        <p:spPr>
          <a:xfrm>
            <a:off x="0" y="857250"/>
            <a:ext cx="3150394" cy="5143500"/>
          </a:xfrm>
          <a:prstGeom prst="rect">
            <a:avLst/>
          </a:prstGeom>
        </p:spPr>
      </p:pic>
    </p:spTree>
    <p:extLst>
      <p:ext uri="{BB962C8B-B14F-4D97-AF65-F5344CB8AC3E}">
        <p14:creationId xmlns:p14="http://schemas.microsoft.com/office/powerpoint/2010/main" val="2238231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1027"/>
          <p:cNvSpPr>
            <a:spLocks noGrp="1" noChangeArrowheads="1"/>
          </p:cNvSpPr>
          <p:nvPr>
            <p:ph type="body" idx="4294967295"/>
          </p:nvPr>
        </p:nvSpPr>
        <p:spPr>
          <a:xfrm>
            <a:off x="914400" y="1371600"/>
            <a:ext cx="6781800" cy="3733800"/>
          </a:xfrm>
        </p:spPr>
        <p:txBody>
          <a:bodyPr>
            <a:normAutofit/>
          </a:bodyPr>
          <a:lstStyle/>
          <a:p>
            <a:pPr eaLnBrk="1" hangingPunct="1">
              <a:lnSpc>
                <a:spcPct val="90000"/>
              </a:lnSpc>
              <a:buFontTx/>
              <a:buNone/>
              <a:defRPr/>
            </a:pPr>
            <a:r>
              <a:rPr lang="en-US" sz="1800" dirty="0"/>
              <a:t>St. Joseph’s Campus is subject to the same criminal activity as the rest of the City of Syracuse.</a:t>
            </a:r>
          </a:p>
          <a:p>
            <a:pPr eaLnBrk="1" hangingPunct="1">
              <a:lnSpc>
                <a:spcPct val="90000"/>
              </a:lnSpc>
              <a:buFontTx/>
              <a:buNone/>
              <a:defRPr/>
            </a:pPr>
            <a:endParaRPr lang="en-US" sz="1800" dirty="0"/>
          </a:p>
          <a:p>
            <a:pPr eaLnBrk="1" hangingPunct="1">
              <a:lnSpc>
                <a:spcPct val="90000"/>
              </a:lnSpc>
              <a:buFontTx/>
              <a:buNone/>
              <a:defRPr/>
            </a:pPr>
            <a:r>
              <a:rPr lang="en-US" sz="1800" dirty="0"/>
              <a:t>For your Safety:</a:t>
            </a:r>
          </a:p>
          <a:p>
            <a:pPr lvl="1" eaLnBrk="1" hangingPunct="1">
              <a:lnSpc>
                <a:spcPct val="90000"/>
              </a:lnSpc>
              <a:defRPr/>
            </a:pPr>
            <a:r>
              <a:rPr lang="en-US" sz="1800" dirty="0">
                <a:solidFill>
                  <a:schemeClr val="tx1">
                    <a:lumMod val="95000"/>
                  </a:schemeClr>
                </a:solidFill>
              </a:rPr>
              <a:t>Wear your St. Joseph’s I.D. badge properly</a:t>
            </a:r>
          </a:p>
          <a:p>
            <a:pPr lvl="1" eaLnBrk="1" hangingPunct="1">
              <a:lnSpc>
                <a:spcPct val="90000"/>
              </a:lnSpc>
              <a:defRPr/>
            </a:pPr>
            <a:r>
              <a:rPr lang="en-US" sz="1800" dirty="0">
                <a:solidFill>
                  <a:schemeClr val="tx1">
                    <a:lumMod val="95000"/>
                  </a:schemeClr>
                </a:solidFill>
              </a:rPr>
              <a:t>Lock up when you leave</a:t>
            </a:r>
          </a:p>
          <a:p>
            <a:pPr lvl="1" eaLnBrk="1" hangingPunct="1">
              <a:lnSpc>
                <a:spcPct val="90000"/>
              </a:lnSpc>
              <a:defRPr/>
            </a:pPr>
            <a:r>
              <a:rPr lang="en-US" sz="1800" dirty="0">
                <a:solidFill>
                  <a:schemeClr val="tx1">
                    <a:lumMod val="95000"/>
                  </a:schemeClr>
                </a:solidFill>
              </a:rPr>
              <a:t>Secure your personal belongings </a:t>
            </a:r>
          </a:p>
          <a:p>
            <a:pPr lvl="1" eaLnBrk="1" hangingPunct="1">
              <a:lnSpc>
                <a:spcPct val="90000"/>
              </a:lnSpc>
              <a:defRPr/>
            </a:pPr>
            <a:r>
              <a:rPr lang="en-US" sz="1800" dirty="0">
                <a:solidFill>
                  <a:schemeClr val="tx1">
                    <a:lumMod val="95000"/>
                  </a:schemeClr>
                </a:solidFill>
              </a:rPr>
              <a:t>Lock your car and take your keys</a:t>
            </a:r>
          </a:p>
          <a:p>
            <a:pPr lvl="1" eaLnBrk="1" hangingPunct="1">
              <a:lnSpc>
                <a:spcPct val="90000"/>
              </a:lnSpc>
              <a:defRPr/>
            </a:pPr>
            <a:r>
              <a:rPr lang="en-US" sz="1800" dirty="0">
                <a:solidFill>
                  <a:schemeClr val="tx1">
                    <a:lumMod val="95000"/>
                  </a:schemeClr>
                </a:solidFill>
              </a:rPr>
              <a:t>Don’t leave things in your car where they can be seen </a:t>
            </a:r>
          </a:p>
          <a:p>
            <a:pPr lvl="1" eaLnBrk="1" hangingPunct="1">
              <a:lnSpc>
                <a:spcPct val="90000"/>
              </a:lnSpc>
              <a:defRPr/>
            </a:pPr>
            <a:r>
              <a:rPr lang="en-US" sz="1800" dirty="0">
                <a:solidFill>
                  <a:schemeClr val="tx1">
                    <a:lumMod val="95000"/>
                  </a:schemeClr>
                </a:solidFill>
              </a:rPr>
              <a:t>Report suspicious activity</a:t>
            </a:r>
          </a:p>
          <a:p>
            <a:pPr lvl="1" eaLnBrk="1" hangingPunct="1">
              <a:lnSpc>
                <a:spcPct val="90000"/>
              </a:lnSpc>
              <a:defRPr/>
            </a:pPr>
            <a:r>
              <a:rPr lang="en-US" sz="1800" dirty="0">
                <a:solidFill>
                  <a:schemeClr val="tx1">
                    <a:lumMod val="95000"/>
                  </a:schemeClr>
                </a:solidFill>
              </a:rPr>
              <a:t>Call for an escort to your vehicle</a:t>
            </a:r>
          </a:p>
          <a:p>
            <a:pPr eaLnBrk="1" hangingPunct="1">
              <a:lnSpc>
                <a:spcPct val="90000"/>
              </a:lnSpc>
              <a:defRPr/>
            </a:pPr>
            <a:endParaRPr lang="en-US" sz="1800" b="1" dirty="0"/>
          </a:p>
        </p:txBody>
      </p:sp>
      <p:sp>
        <p:nvSpPr>
          <p:cNvPr id="27651" name="Rectangle 1026"/>
          <p:cNvSpPr>
            <a:spLocks noGrp="1" noChangeArrowheads="1"/>
          </p:cNvSpPr>
          <p:nvPr>
            <p:ph type="title" idx="4294967295"/>
          </p:nvPr>
        </p:nvSpPr>
        <p:spPr>
          <a:xfrm>
            <a:off x="0" y="228600"/>
            <a:ext cx="9144000" cy="914400"/>
          </a:xfrm>
        </p:spPr>
        <p:txBody>
          <a:bodyPr/>
          <a:lstStyle/>
          <a:p>
            <a:pPr eaLnBrk="1" hangingPunct="1"/>
            <a:r>
              <a:rPr lang="en-US" altLang="en-US" dirty="0"/>
              <a:t>SAFETY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868362"/>
          </a:xfrm>
        </p:spPr>
        <p:txBody>
          <a:bodyPr rtlCol="0">
            <a:normAutofit/>
          </a:bodyPr>
          <a:lstStyle/>
          <a:p>
            <a:pPr eaLnBrk="1" fontAlgn="auto" hangingPunct="1">
              <a:spcAft>
                <a:spcPts val="0"/>
              </a:spcAft>
              <a:defRPr/>
            </a:pPr>
            <a:r>
              <a:rPr lang="en-US" dirty="0"/>
              <a:t>INFECTION CONTROL</a:t>
            </a:r>
          </a:p>
        </p:txBody>
      </p:sp>
      <p:sp>
        <p:nvSpPr>
          <p:cNvPr id="28675" name="Content Placeholder 2"/>
          <p:cNvSpPr>
            <a:spLocks noGrp="1"/>
          </p:cNvSpPr>
          <p:nvPr>
            <p:ph idx="4294967295"/>
          </p:nvPr>
        </p:nvSpPr>
        <p:spPr>
          <a:xfrm>
            <a:off x="533400" y="1905000"/>
            <a:ext cx="8229600" cy="2667000"/>
          </a:xfrm>
        </p:spPr>
        <p:txBody>
          <a:bodyPr>
            <a:normAutofit/>
          </a:bodyPr>
          <a:lstStyle/>
          <a:p>
            <a:pPr eaLnBrk="1" hangingPunct="1">
              <a:spcAft>
                <a:spcPts val="600"/>
              </a:spcAft>
            </a:pPr>
            <a:r>
              <a:rPr lang="en-US" altLang="en-US" sz="1800" dirty="0">
                <a:solidFill>
                  <a:srgbClr val="FF0000"/>
                </a:solidFill>
                <a:cs typeface="Arial" charset="0"/>
              </a:rPr>
              <a:t>Hand Hygiene </a:t>
            </a:r>
            <a:r>
              <a:rPr lang="en-US" altLang="en-US" sz="1800" dirty="0">
                <a:cs typeface="Arial" charset="0"/>
              </a:rPr>
              <a:t>is the </a:t>
            </a:r>
            <a:r>
              <a:rPr lang="en-US" altLang="en-US" sz="1800" u="sng" dirty="0">
                <a:cs typeface="Arial" charset="0"/>
              </a:rPr>
              <a:t>single most </a:t>
            </a:r>
            <a:r>
              <a:rPr lang="en-US" altLang="en-US" sz="1800" dirty="0">
                <a:cs typeface="Arial" charset="0"/>
              </a:rPr>
              <a:t>effective way to prevent the spread of infection among staff and patients. </a:t>
            </a:r>
          </a:p>
          <a:p>
            <a:pPr eaLnBrk="1" hangingPunct="1">
              <a:spcAft>
                <a:spcPts val="600"/>
              </a:spcAft>
            </a:pPr>
            <a:r>
              <a:rPr lang="en-US" altLang="en-US" sz="1800" dirty="0">
                <a:cs typeface="Arial" charset="0"/>
              </a:rPr>
              <a:t>All providers, including physicians, are required to perform hand hygiene using either soap and water or hand sanitizer prior to and following each patient encounter.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62000" y="1371600"/>
            <a:ext cx="7543800" cy="4343400"/>
          </a:xfrm>
        </p:spPr>
        <p:txBody>
          <a:bodyPr>
            <a:normAutofit lnSpcReduction="10000"/>
          </a:bodyPr>
          <a:lstStyle/>
          <a:p>
            <a:pPr marL="0" indent="0">
              <a:spcAft>
                <a:spcPts val="600"/>
              </a:spcAft>
              <a:buNone/>
            </a:pPr>
            <a:r>
              <a:rPr lang="en-US" sz="1600" dirty="0"/>
              <a:t>5 moments for Hand Hygiene defined by World Health Organization and CDC:</a:t>
            </a:r>
          </a:p>
          <a:p>
            <a:pPr>
              <a:spcAft>
                <a:spcPts val="600"/>
              </a:spcAft>
            </a:pPr>
            <a:r>
              <a:rPr lang="en-US" sz="1600" dirty="0"/>
              <a:t>1. Before patient contact (and between contact with different sites on the same patient)</a:t>
            </a:r>
          </a:p>
          <a:p>
            <a:pPr>
              <a:spcAft>
                <a:spcPts val="600"/>
              </a:spcAft>
            </a:pPr>
            <a:r>
              <a:rPr lang="en-US" sz="1600" dirty="0"/>
              <a:t>2. Before Aseptic Task (performing any invasive procedure/prior to putting on sterile gloves)</a:t>
            </a:r>
          </a:p>
          <a:p>
            <a:pPr>
              <a:spcAft>
                <a:spcPts val="600"/>
              </a:spcAft>
            </a:pPr>
            <a:r>
              <a:rPr lang="en-US" sz="1600" dirty="0"/>
              <a:t>3. After Body Fluid Exposure Risk</a:t>
            </a:r>
          </a:p>
          <a:p>
            <a:pPr>
              <a:spcAft>
                <a:spcPts val="600"/>
              </a:spcAft>
            </a:pPr>
            <a:r>
              <a:rPr lang="en-US" sz="1600" dirty="0"/>
              <a:t>4. After patient contact (after removing gloves)</a:t>
            </a:r>
          </a:p>
          <a:p>
            <a:pPr>
              <a:spcAft>
                <a:spcPts val="600"/>
              </a:spcAft>
            </a:pPr>
            <a:r>
              <a:rPr lang="en-US" sz="1600" dirty="0"/>
              <a:t>5. After contact with patient surroundings</a:t>
            </a:r>
          </a:p>
          <a:p>
            <a:pPr marL="688975" lvl="0">
              <a:spcAft>
                <a:spcPts val="600"/>
              </a:spcAft>
            </a:pPr>
            <a:r>
              <a:rPr lang="en-US" sz="1600" dirty="0"/>
              <a:t>Minimally, hand hygiene is required with every entry and exit of a patient’s room, regardless of anticipated contacted with the patient.</a:t>
            </a:r>
          </a:p>
          <a:p>
            <a:pPr marL="688975" lvl="0">
              <a:spcAft>
                <a:spcPts val="600"/>
              </a:spcAft>
            </a:pPr>
            <a:r>
              <a:rPr lang="en-US" sz="1600" dirty="0"/>
              <a:t>Hand wash: requires15-20 seconds of friction under running water/required for all care of patients with C. difficile on Contact Precautions</a:t>
            </a:r>
          </a:p>
          <a:p>
            <a:pPr marL="688975" lvl="0">
              <a:spcAft>
                <a:spcPts val="600"/>
              </a:spcAft>
            </a:pPr>
            <a:r>
              <a:rPr lang="en-US" sz="1600" dirty="0"/>
              <a:t>Alcohol Gel/Foam: When hands are not visibly soiled/ appropriate for same conditions listed above with exception of C. difficile patients</a:t>
            </a:r>
          </a:p>
        </p:txBody>
      </p:sp>
      <p:sp>
        <p:nvSpPr>
          <p:cNvPr id="4" name="Title 1"/>
          <p:cNvSpPr txBox="1">
            <a:spLocks/>
          </p:cNvSpPr>
          <p:nvPr/>
        </p:nvSpPr>
        <p:spPr>
          <a:xfrm>
            <a:off x="0" y="274638"/>
            <a:ext cx="91440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a:t>INFECTION CONTROL</a:t>
            </a:r>
            <a:endParaRPr lang="en-US" dirty="0"/>
          </a:p>
        </p:txBody>
      </p:sp>
    </p:spTree>
    <p:extLst>
      <p:ext uri="{BB962C8B-B14F-4D97-AF65-F5344CB8AC3E}">
        <p14:creationId xmlns:p14="http://schemas.microsoft.com/office/powerpoint/2010/main" val="30982873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524000"/>
            <a:ext cx="8229600" cy="3810000"/>
          </a:xfrm>
        </p:spPr>
        <p:txBody>
          <a:bodyPr>
            <a:normAutofit/>
          </a:bodyPr>
          <a:lstStyle/>
          <a:p>
            <a:pPr marL="0" indent="0">
              <a:buNone/>
            </a:pPr>
            <a:r>
              <a:rPr lang="en-US" sz="2400" b="1" dirty="0"/>
              <a:t>OSHA Blood Borne Pathogen Standard</a:t>
            </a:r>
            <a:endParaRPr lang="en-US" sz="2400" dirty="0"/>
          </a:p>
          <a:p>
            <a:r>
              <a:rPr lang="en-US" sz="1900" dirty="0"/>
              <a:t>Blood and body fluids of all patients are to be considered potentially infectious without regard to their medical diagnosis.  Wear a surgical mask when placing a catheter, accessing or injecting material into the spinal canal or subdural space (includes lumbar punctures, intrathecal injections, etc.)</a:t>
            </a:r>
            <a:endParaRPr lang="en-US" altLang="en-US" sz="1900" dirty="0">
              <a:cs typeface="Arial" charset="0"/>
            </a:endParaRPr>
          </a:p>
          <a:p>
            <a:pPr eaLnBrk="1" hangingPunct="1"/>
            <a:endParaRPr lang="en-US" altLang="en-US" sz="1900" dirty="0">
              <a:cs typeface="Arial" charset="0"/>
            </a:endParaRPr>
          </a:p>
          <a:p>
            <a:pPr eaLnBrk="1" hangingPunct="1"/>
            <a:r>
              <a:rPr lang="en-US" altLang="en-US" sz="1900" dirty="0">
                <a:cs typeface="Arial" charset="0"/>
              </a:rPr>
              <a:t>All physicians and other providers must use </a:t>
            </a:r>
            <a:r>
              <a:rPr lang="en-US" altLang="en-US" sz="1900" dirty="0">
                <a:solidFill>
                  <a:srgbClr val="FF0000"/>
                </a:solidFill>
                <a:cs typeface="Arial" charset="0"/>
              </a:rPr>
              <a:t>Standard Precautions </a:t>
            </a:r>
            <a:r>
              <a:rPr lang="en-US" altLang="en-US" sz="1900" dirty="0">
                <a:cs typeface="Arial" charset="0"/>
              </a:rPr>
              <a:t>to protect their skin and mucous membranes from exposure to blood or any other body fluids of another person, with the exception of sweat. </a:t>
            </a:r>
          </a:p>
          <a:p>
            <a:pPr lvl="1" eaLnBrk="1" hangingPunct="1">
              <a:spcAft>
                <a:spcPts val="600"/>
              </a:spcAft>
            </a:pPr>
            <a:r>
              <a:rPr lang="en-US" altLang="en-US" sz="1900" dirty="0">
                <a:cs typeface="Arial" charset="0"/>
              </a:rPr>
              <a:t>You must </a:t>
            </a:r>
            <a:r>
              <a:rPr lang="en-US" altLang="en-US" sz="1900" dirty="0">
                <a:solidFill>
                  <a:srgbClr val="FF0000"/>
                </a:solidFill>
                <a:cs typeface="Arial" charset="0"/>
              </a:rPr>
              <a:t>use Personal Protective Equipment (PPE), </a:t>
            </a:r>
            <a:r>
              <a:rPr lang="en-US" altLang="en-US" sz="1900" dirty="0">
                <a:cs typeface="Arial" charset="0"/>
              </a:rPr>
              <a:t>whenever there is a risk for exposure to these fluids. </a:t>
            </a:r>
          </a:p>
          <a:p>
            <a:endParaRPr lang="en-US" dirty="0"/>
          </a:p>
        </p:txBody>
      </p:sp>
      <p:sp>
        <p:nvSpPr>
          <p:cNvPr id="4" name="Title 1"/>
          <p:cNvSpPr txBox="1">
            <a:spLocks/>
          </p:cNvSpPr>
          <p:nvPr/>
        </p:nvSpPr>
        <p:spPr>
          <a:xfrm>
            <a:off x="0" y="274638"/>
            <a:ext cx="91440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a:t>INFECTION CONTROL</a:t>
            </a:r>
            <a:endParaRPr lang="en-US" dirty="0"/>
          </a:p>
        </p:txBody>
      </p:sp>
    </p:spTree>
    <p:extLst>
      <p:ext uri="{BB962C8B-B14F-4D97-AF65-F5344CB8AC3E}">
        <p14:creationId xmlns:p14="http://schemas.microsoft.com/office/powerpoint/2010/main" val="1550488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4294967295"/>
          </p:nvPr>
        </p:nvSpPr>
        <p:spPr>
          <a:xfrm>
            <a:off x="457200" y="1905000"/>
            <a:ext cx="8229600" cy="3200400"/>
          </a:xfrm>
        </p:spPr>
        <p:txBody>
          <a:bodyPr>
            <a:noAutofit/>
          </a:bodyPr>
          <a:lstStyle/>
          <a:p>
            <a:pPr eaLnBrk="1" hangingPunct="1">
              <a:defRPr/>
            </a:pPr>
            <a:r>
              <a:rPr lang="en-US" altLang="en-US" sz="1800" dirty="0">
                <a:cs typeface="Arial" charset="0"/>
              </a:rPr>
              <a:t>Types of </a:t>
            </a:r>
            <a:r>
              <a:rPr lang="en-US" altLang="en-US" sz="1800" dirty="0">
                <a:solidFill>
                  <a:srgbClr val="FF0000"/>
                </a:solidFill>
                <a:cs typeface="Arial" charset="0"/>
              </a:rPr>
              <a:t>isolation</a:t>
            </a:r>
            <a:r>
              <a:rPr lang="en-US" altLang="en-US" sz="1800" dirty="0">
                <a:cs typeface="Arial" charset="0"/>
              </a:rPr>
              <a:t> at St. Joseph’s include:</a:t>
            </a:r>
          </a:p>
          <a:p>
            <a:pPr lvl="1" eaLnBrk="1" hangingPunct="1">
              <a:defRPr/>
            </a:pPr>
            <a:r>
              <a:rPr lang="en-US" altLang="en-US" sz="1800" dirty="0">
                <a:cs typeface="Arial" charset="0"/>
              </a:rPr>
              <a:t>Contact Precautions – </a:t>
            </a:r>
            <a:r>
              <a:rPr lang="en-US" altLang="en-US" sz="1800" dirty="0" err="1">
                <a:cs typeface="Arial" charset="0"/>
              </a:rPr>
              <a:t>eg</a:t>
            </a:r>
            <a:r>
              <a:rPr lang="en-US" altLang="en-US" sz="1800" i="1" dirty="0">
                <a:cs typeface="Arial" charset="0"/>
              </a:rPr>
              <a:t> </a:t>
            </a:r>
            <a:r>
              <a:rPr lang="en-US" altLang="en-US" sz="1800" dirty="0">
                <a:cs typeface="Arial" charset="0"/>
              </a:rPr>
              <a:t>C diff, MRSA, VRE</a:t>
            </a:r>
          </a:p>
          <a:p>
            <a:pPr lvl="1" eaLnBrk="1" hangingPunct="1">
              <a:defRPr/>
            </a:pPr>
            <a:r>
              <a:rPr lang="en-US" altLang="en-US" sz="1800" dirty="0">
                <a:cs typeface="Arial" charset="0"/>
              </a:rPr>
              <a:t>Airborne Precautions – </a:t>
            </a:r>
            <a:r>
              <a:rPr lang="en-US" altLang="en-US" sz="1800" dirty="0" err="1">
                <a:cs typeface="Arial" charset="0"/>
              </a:rPr>
              <a:t>eg</a:t>
            </a:r>
            <a:r>
              <a:rPr lang="en-US" altLang="en-US" sz="1800" dirty="0">
                <a:cs typeface="Arial" charset="0"/>
              </a:rPr>
              <a:t> TB, disseminated Varicella</a:t>
            </a:r>
          </a:p>
          <a:p>
            <a:pPr lvl="1" eaLnBrk="1" hangingPunct="1">
              <a:defRPr/>
            </a:pPr>
            <a:r>
              <a:rPr lang="en-US" altLang="en-US" sz="1800" dirty="0">
                <a:cs typeface="Arial" charset="0"/>
              </a:rPr>
              <a:t>Droplet Precautions – </a:t>
            </a:r>
            <a:r>
              <a:rPr lang="en-US" altLang="en-US" sz="1800" dirty="0" err="1">
                <a:cs typeface="Arial" charset="0"/>
              </a:rPr>
              <a:t>eg</a:t>
            </a:r>
            <a:r>
              <a:rPr lang="en-US" altLang="en-US" sz="1800" dirty="0">
                <a:cs typeface="Arial" charset="0"/>
              </a:rPr>
              <a:t> flu, meningococcal meningitis</a:t>
            </a:r>
          </a:p>
          <a:p>
            <a:pPr eaLnBrk="1" hangingPunct="1">
              <a:spcAft>
                <a:spcPts val="600"/>
              </a:spcAft>
              <a:defRPr/>
            </a:pPr>
            <a:r>
              <a:rPr lang="en-US" altLang="en-US" sz="1800" dirty="0">
                <a:solidFill>
                  <a:schemeClr val="tx1">
                    <a:lumMod val="95000"/>
                    <a:lumOff val="5000"/>
                  </a:schemeClr>
                </a:solidFill>
                <a:cs typeface="Arial" charset="0"/>
              </a:rPr>
              <a:t>Read the </a:t>
            </a:r>
            <a:r>
              <a:rPr lang="en-US" altLang="en-US" sz="1800" dirty="0">
                <a:solidFill>
                  <a:srgbClr val="FF0000"/>
                </a:solidFill>
                <a:cs typeface="Arial" charset="0"/>
              </a:rPr>
              <a:t>isolation sign </a:t>
            </a:r>
            <a:r>
              <a:rPr lang="en-US" altLang="en-US" sz="1800" dirty="0">
                <a:solidFill>
                  <a:schemeClr val="tx1">
                    <a:lumMod val="95000"/>
                    <a:lumOff val="5000"/>
                  </a:schemeClr>
                </a:solidFill>
                <a:cs typeface="Arial" charset="0"/>
              </a:rPr>
              <a:t>prior to entering the room of a patient on isolation, and follow the appropriate instructions.</a:t>
            </a:r>
          </a:p>
          <a:p>
            <a:pPr eaLnBrk="1" hangingPunct="1">
              <a:spcAft>
                <a:spcPts val="600"/>
              </a:spcAft>
              <a:defRPr/>
            </a:pPr>
            <a:r>
              <a:rPr lang="en-US" altLang="en-US" sz="1800" dirty="0">
                <a:solidFill>
                  <a:schemeClr val="tx1">
                    <a:lumMod val="95000"/>
                    <a:lumOff val="5000"/>
                  </a:schemeClr>
                </a:solidFill>
                <a:cs typeface="Arial" charset="0"/>
              </a:rPr>
              <a:t>If you anticipate the need to see patients with possible tuberculosis, please call the SJHHC Employee Health Office and request </a:t>
            </a:r>
            <a:r>
              <a:rPr lang="en-US" altLang="en-US" sz="1800" dirty="0">
                <a:solidFill>
                  <a:srgbClr val="FF0000"/>
                </a:solidFill>
                <a:cs typeface="Arial" charset="0"/>
              </a:rPr>
              <a:t>fit testing </a:t>
            </a:r>
            <a:r>
              <a:rPr lang="en-US" altLang="en-US" sz="1800" dirty="0">
                <a:solidFill>
                  <a:schemeClr val="tx1">
                    <a:lumMod val="95000"/>
                    <a:lumOff val="5000"/>
                  </a:schemeClr>
                </a:solidFill>
                <a:cs typeface="Arial" charset="0"/>
              </a:rPr>
              <a:t>for the appropriate N95 mask.  This will help ensure your safety when called upon to see such patients.</a:t>
            </a:r>
          </a:p>
        </p:txBody>
      </p:sp>
      <p:sp>
        <p:nvSpPr>
          <p:cNvPr id="4" name="Title 1"/>
          <p:cNvSpPr txBox="1">
            <a:spLocks/>
          </p:cNvSpPr>
          <p:nvPr/>
        </p:nvSpPr>
        <p:spPr>
          <a:xfrm>
            <a:off x="0" y="274638"/>
            <a:ext cx="91440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a:t>INFECTION CONTROL</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4294967295"/>
          </p:nvPr>
        </p:nvSpPr>
        <p:spPr>
          <a:xfrm>
            <a:off x="419100" y="1981200"/>
            <a:ext cx="8305800" cy="1905000"/>
          </a:xfrm>
        </p:spPr>
        <p:txBody>
          <a:bodyPr>
            <a:normAutofit/>
          </a:bodyPr>
          <a:lstStyle/>
          <a:p>
            <a:pPr eaLnBrk="1" hangingPunct="1"/>
            <a:r>
              <a:rPr lang="en-US" altLang="en-US" sz="1800" dirty="0">
                <a:solidFill>
                  <a:srgbClr val="FF0000"/>
                </a:solidFill>
                <a:cs typeface="Arial" charset="0"/>
              </a:rPr>
              <a:t>Red trash bags </a:t>
            </a:r>
            <a:r>
              <a:rPr lang="en-US" altLang="en-US" sz="1800" dirty="0">
                <a:cs typeface="Arial" charset="0"/>
              </a:rPr>
              <a:t>with a biohazard label must be used for the disposal of any waste saturated with blood or body fluids</a:t>
            </a:r>
          </a:p>
          <a:p>
            <a:pPr eaLnBrk="1" hangingPunct="1"/>
            <a:r>
              <a:rPr lang="en-US" altLang="en-US" sz="1800" dirty="0">
                <a:cs typeface="Arial" charset="0"/>
              </a:rPr>
              <a:t>Compliance with hand hygiene and isolation precautions will be monitored.  Lack of compliance may be reported to the Vice President for Medical Affairs.</a:t>
            </a:r>
            <a:endParaRPr lang="en-US" altLang="en-US" sz="1800" dirty="0"/>
          </a:p>
        </p:txBody>
      </p:sp>
      <p:sp>
        <p:nvSpPr>
          <p:cNvPr id="4" name="Title 1"/>
          <p:cNvSpPr txBox="1">
            <a:spLocks/>
          </p:cNvSpPr>
          <p:nvPr/>
        </p:nvSpPr>
        <p:spPr>
          <a:xfrm>
            <a:off x="0" y="274638"/>
            <a:ext cx="91440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a:t>INFECTION CONTROL</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4294967295"/>
          </p:nvPr>
        </p:nvSpPr>
        <p:spPr>
          <a:xfrm>
            <a:off x="533400" y="1295400"/>
            <a:ext cx="8229600" cy="4419600"/>
          </a:xfrm>
        </p:spPr>
        <p:txBody>
          <a:bodyPr>
            <a:normAutofit/>
          </a:bodyPr>
          <a:lstStyle/>
          <a:p>
            <a:pPr marL="0" indent="0">
              <a:buNone/>
            </a:pPr>
            <a:r>
              <a:rPr lang="en-US" sz="1800" b="1" dirty="0"/>
              <a:t>Sepsis</a:t>
            </a:r>
          </a:p>
          <a:p>
            <a:pPr marL="0" indent="0">
              <a:buNone/>
            </a:pPr>
            <a:r>
              <a:rPr lang="en-US" sz="1800" dirty="0"/>
              <a:t>Incidence of sepsis is increasing. Severe sepsis and septic shock have substantial mortality. Early recognition and prompt institution of sepsis protocol can improve outcomes. Any patient who meets SIRS criteria or Sepsis should have a lactate level and antibiotics administered within 1 hour; time is critical.  In accordance with the international Surviving Sepsis Campaign, the following elements should all be completed within 3-hours of presentation:</a:t>
            </a:r>
          </a:p>
          <a:p>
            <a:pPr marL="457200" lvl="0" indent="-457200">
              <a:buFont typeface="+mj-lt"/>
              <a:buAutoNum type="arabicPeriod"/>
            </a:pPr>
            <a:r>
              <a:rPr lang="en-US" sz="1800" dirty="0"/>
              <a:t>Measure lactate level – Lactate levels &gt; 2mmol/L with a suspected infection is indicative of </a:t>
            </a:r>
            <a:r>
              <a:rPr lang="en-US" sz="1800" i="1" dirty="0"/>
              <a:t>Severe Sepsis</a:t>
            </a:r>
            <a:endParaRPr lang="en-US" sz="1800" dirty="0"/>
          </a:p>
          <a:p>
            <a:pPr marL="457200" lvl="0" indent="-457200">
              <a:buFont typeface="+mj-lt"/>
              <a:buAutoNum type="arabicPeriod"/>
            </a:pPr>
            <a:r>
              <a:rPr lang="en-US" sz="1800" dirty="0"/>
              <a:t>Obtain blood cultures prior to the administration of antibiotics</a:t>
            </a:r>
          </a:p>
          <a:p>
            <a:pPr marL="457200" lvl="0" indent="-457200">
              <a:buFont typeface="+mj-lt"/>
              <a:buAutoNum type="arabicPeriod"/>
            </a:pPr>
            <a:r>
              <a:rPr lang="en-US" sz="1800" dirty="0"/>
              <a:t>Administer broad spectrum antibiotics</a:t>
            </a:r>
          </a:p>
          <a:p>
            <a:pPr marL="0" indent="0">
              <a:buNone/>
            </a:pPr>
            <a:endParaRPr lang="en-US" sz="1800" dirty="0"/>
          </a:p>
          <a:p>
            <a:pPr marL="0" indent="0">
              <a:buNone/>
            </a:pPr>
            <a:r>
              <a:rPr lang="en-US" sz="1800" dirty="0"/>
              <a:t>Administer 30ml/kg crystalloid for hypotension or lactate &gt;2mmol/L</a:t>
            </a:r>
          </a:p>
          <a:p>
            <a:pPr marL="0" indent="0" eaLnBrk="1" hangingPunct="1">
              <a:buNone/>
            </a:pPr>
            <a:endParaRPr lang="en-US" altLang="en-US" sz="1800" dirty="0"/>
          </a:p>
        </p:txBody>
      </p:sp>
      <p:sp>
        <p:nvSpPr>
          <p:cNvPr id="4" name="Title 1"/>
          <p:cNvSpPr txBox="1">
            <a:spLocks/>
          </p:cNvSpPr>
          <p:nvPr/>
        </p:nvSpPr>
        <p:spPr>
          <a:xfrm>
            <a:off x="0" y="274638"/>
            <a:ext cx="91440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a:t>INFECTION CONTROL</a:t>
            </a:r>
            <a:endParaRPr lang="en-US" dirty="0"/>
          </a:p>
        </p:txBody>
      </p:sp>
    </p:spTree>
    <p:extLst>
      <p:ext uri="{BB962C8B-B14F-4D97-AF65-F5344CB8AC3E}">
        <p14:creationId xmlns:p14="http://schemas.microsoft.com/office/powerpoint/2010/main" val="1724639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3400" y="1600200"/>
            <a:ext cx="8001000" cy="3657600"/>
          </a:xfrm>
        </p:spPr>
        <p:txBody>
          <a:bodyPr>
            <a:normAutofit/>
          </a:bodyPr>
          <a:lstStyle/>
          <a:p>
            <a:pPr marL="0" indent="0">
              <a:buNone/>
            </a:pPr>
            <a:r>
              <a:rPr lang="en-US" sz="1800" b="1" dirty="0"/>
              <a:t>Evidence Based Prevention Strategies for:</a:t>
            </a:r>
            <a:endParaRPr lang="en-US" sz="1800" dirty="0"/>
          </a:p>
          <a:p>
            <a:r>
              <a:rPr lang="en-US" sz="1800" i="1" u="sng" dirty="0"/>
              <a:t>Central Line Associated Blood Stream Infections (CLABSI)</a:t>
            </a:r>
            <a:r>
              <a:rPr lang="en-US" sz="1800" u="sng" dirty="0"/>
              <a:t>:</a:t>
            </a:r>
            <a:r>
              <a:rPr lang="en-US" sz="1800" dirty="0"/>
              <a:t>  Aseptic insertion and daily review of necessity/possible alternatives</a:t>
            </a:r>
          </a:p>
          <a:p>
            <a:r>
              <a:rPr lang="en-US" sz="1800" i="1" u="sng" dirty="0"/>
              <a:t>Catheter Associated Urinary Tract Infections (CAUTI):</a:t>
            </a:r>
            <a:r>
              <a:rPr lang="en-US" sz="1800" dirty="0"/>
              <a:t>  Assessment of need prior to insertion, aseptic insertion, and daily review of necessity/possible alternative.</a:t>
            </a:r>
          </a:p>
          <a:p>
            <a:r>
              <a:rPr lang="en-US" sz="1800" i="1" u="sng" dirty="0"/>
              <a:t>Surgical Site Infections (SSI):</a:t>
            </a:r>
            <a:r>
              <a:rPr lang="en-US" sz="1800" dirty="0"/>
              <a:t>  Evidence-based preoperative antibiotics, temperature control, blood sugar control, clean closure techniques, and evidence-based postoperative dressing and wound management</a:t>
            </a:r>
          </a:p>
          <a:p>
            <a:r>
              <a:rPr lang="en-US" sz="1800" i="1" u="sng" dirty="0"/>
              <a:t>Multidrug resistant organisms (MRSA,VRE, CRE,C. difficile and others):</a:t>
            </a:r>
            <a:r>
              <a:rPr lang="en-US" sz="1800" dirty="0"/>
              <a:t> Hand hygiene, appropriate isolation, readmission notifications, high touch surface cleaning, UV light disinfection</a:t>
            </a:r>
          </a:p>
          <a:p>
            <a:endParaRPr lang="en-US" sz="1800" dirty="0"/>
          </a:p>
        </p:txBody>
      </p:sp>
      <p:sp>
        <p:nvSpPr>
          <p:cNvPr id="4" name="Title 1"/>
          <p:cNvSpPr txBox="1">
            <a:spLocks/>
          </p:cNvSpPr>
          <p:nvPr/>
        </p:nvSpPr>
        <p:spPr>
          <a:xfrm>
            <a:off x="0" y="274638"/>
            <a:ext cx="91440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a:t>INFECTION CONTROL</a:t>
            </a:r>
            <a:endParaRPr lang="en-US" dirty="0"/>
          </a:p>
        </p:txBody>
      </p:sp>
    </p:spTree>
    <p:extLst>
      <p:ext uri="{BB962C8B-B14F-4D97-AF65-F5344CB8AC3E}">
        <p14:creationId xmlns:p14="http://schemas.microsoft.com/office/powerpoint/2010/main" val="773596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3400" y="1219200"/>
            <a:ext cx="8229600" cy="4495800"/>
          </a:xfrm>
        </p:spPr>
        <p:txBody>
          <a:bodyPr>
            <a:normAutofit/>
          </a:bodyPr>
          <a:lstStyle/>
          <a:p>
            <a:pPr marL="0" indent="0">
              <a:buNone/>
            </a:pPr>
            <a:r>
              <a:rPr lang="en-US" sz="1600" b="1" dirty="0"/>
              <a:t>Reporting:</a:t>
            </a:r>
            <a:r>
              <a:rPr lang="en-US" sz="1600" dirty="0"/>
              <a:t> </a:t>
            </a:r>
          </a:p>
          <a:p>
            <a:r>
              <a:rPr lang="en-US" sz="1600" dirty="0"/>
              <a:t>Communicable Disease Exposures: Contact Employee Health Mon.-Fri. 7:30am-4PM; all other times contact Administrative Supervisor</a:t>
            </a:r>
          </a:p>
          <a:p>
            <a:r>
              <a:rPr lang="en-US" sz="1600" dirty="0"/>
              <a:t>Blood &amp; body fluid exposures: Contact Employee Health Mon.-Fri. 7:30am-4PM; all other times report to Emergency Department for evaluation and care.</a:t>
            </a:r>
          </a:p>
          <a:p>
            <a:r>
              <a:rPr lang="en-US" sz="1600" dirty="0"/>
              <a:t> </a:t>
            </a:r>
          </a:p>
          <a:p>
            <a:pPr marL="0" indent="0">
              <a:buNone/>
            </a:pPr>
            <a:r>
              <a:rPr lang="en-US" sz="1600" b="1" dirty="0"/>
              <a:t>Safe Injection Practices:</a:t>
            </a:r>
            <a:endParaRPr lang="en-US" sz="1600" dirty="0"/>
          </a:p>
          <a:p>
            <a:r>
              <a:rPr lang="en-US" sz="1600" dirty="0"/>
              <a:t>In response to national hepatitis outbreaks, the CDC and the New York State Health Department have defined safe injection practice. All licensed personnel must comply with these standards. This applies to: use of needles, cannula that replace needles, and intravenous delivery systems.</a:t>
            </a:r>
          </a:p>
          <a:p>
            <a:r>
              <a:rPr lang="en-US" sz="1600" dirty="0"/>
              <a:t>One needle, one syringe, one time. No reuse of needles or syringes for more than one patient / no reuse to draw up additional medication</a:t>
            </a:r>
          </a:p>
          <a:p>
            <a:r>
              <a:rPr lang="en-US" sz="1600" dirty="0"/>
              <a:t>Limit use of multi-dose vials and dedicate them to a single patient whenever possible</a:t>
            </a:r>
          </a:p>
          <a:p>
            <a:r>
              <a:rPr lang="en-US" sz="1600" dirty="0"/>
              <a:t>Do not administer medications from a single dose vial or IV bag to multiple patients</a:t>
            </a:r>
          </a:p>
          <a:p>
            <a:endParaRPr lang="en-US" sz="1600" dirty="0"/>
          </a:p>
        </p:txBody>
      </p:sp>
      <p:sp>
        <p:nvSpPr>
          <p:cNvPr id="4" name="Title 1"/>
          <p:cNvSpPr txBox="1">
            <a:spLocks/>
          </p:cNvSpPr>
          <p:nvPr/>
        </p:nvSpPr>
        <p:spPr>
          <a:xfrm>
            <a:off x="0" y="274638"/>
            <a:ext cx="91440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a:t>INFECTION CONTROL</a:t>
            </a:r>
            <a:endParaRPr lang="en-US" dirty="0"/>
          </a:p>
        </p:txBody>
      </p:sp>
    </p:spTree>
    <p:extLst>
      <p:ext uri="{BB962C8B-B14F-4D97-AF65-F5344CB8AC3E}">
        <p14:creationId xmlns:p14="http://schemas.microsoft.com/office/powerpoint/2010/main" val="25205785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4294967295"/>
          </p:nvPr>
        </p:nvSpPr>
        <p:spPr>
          <a:xfrm>
            <a:off x="457200" y="2286000"/>
            <a:ext cx="8229600" cy="2743200"/>
          </a:xfrm>
        </p:spPr>
        <p:txBody>
          <a:bodyPr>
            <a:normAutofit/>
          </a:bodyPr>
          <a:lstStyle/>
          <a:p>
            <a:pPr>
              <a:defRPr/>
            </a:pPr>
            <a:r>
              <a:rPr lang="en-US" sz="1800" dirty="0"/>
              <a:t>All health care personnel affiliated with St. Joseph’s, both employed and non-employed, are required to be immunized against the flu annually, either by our Employee Health Office or one of its designees, or provide proof of receiving the vaccine elsewhere.</a:t>
            </a:r>
          </a:p>
          <a:p>
            <a:pPr marL="0" indent="0">
              <a:buFontTx/>
              <a:buNone/>
              <a:defRPr/>
            </a:pPr>
            <a:endParaRPr lang="en-US" sz="1800" dirty="0"/>
          </a:p>
          <a:p>
            <a:pPr>
              <a:defRPr/>
            </a:pPr>
            <a:r>
              <a:rPr lang="en-US" sz="1800" dirty="0"/>
              <a:t>If you chose not to be vaccinated, a declination statement must be signed and on file.  Those who do not receive the vaccine will be required to wear a surgical mask for any/all patient contact during the flu season.</a:t>
            </a:r>
          </a:p>
        </p:txBody>
      </p:sp>
      <p:sp>
        <p:nvSpPr>
          <p:cNvPr id="4" name="Title 1"/>
          <p:cNvSpPr>
            <a:spLocks noGrp="1"/>
          </p:cNvSpPr>
          <p:nvPr>
            <p:ph type="title" idx="4294967295"/>
          </p:nvPr>
        </p:nvSpPr>
        <p:spPr>
          <a:xfrm>
            <a:off x="0" y="274638"/>
            <a:ext cx="9144000" cy="1173162"/>
          </a:xfrm>
        </p:spPr>
        <p:txBody>
          <a:bodyPr rtlCol="0">
            <a:normAutofit fontScale="90000"/>
          </a:bodyPr>
          <a:lstStyle/>
          <a:p>
            <a:pPr eaLnBrk="1" fontAlgn="auto" hangingPunct="1">
              <a:spcAft>
                <a:spcPts val="0"/>
              </a:spcAft>
              <a:defRPr/>
            </a:pPr>
            <a:r>
              <a:rPr lang="en-US" dirty="0"/>
              <a:t>INFECTION CONTROL – Annual Flu Vaccine Requirements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489F9553-C816-6842-8939-EE75ECF7EB2B}" type="slidenum">
              <a:rPr lang="en-US" smtClean="0"/>
              <a:pPr/>
              <a:t>5</a:t>
            </a:fld>
            <a:endParaRPr lang="en-US"/>
          </a:p>
        </p:txBody>
      </p:sp>
      <p:sp>
        <p:nvSpPr>
          <p:cNvPr id="4" name="Footer Placeholder 3"/>
          <p:cNvSpPr>
            <a:spLocks noGrp="1"/>
          </p:cNvSpPr>
          <p:nvPr>
            <p:ph type="ftr" sz="quarter" idx="3"/>
          </p:nvPr>
        </p:nvSpPr>
        <p:spPr/>
        <p:txBody>
          <a:bodyPr/>
          <a:lstStyle/>
          <a:p>
            <a:r>
              <a:rPr lang="en-US"/>
              <a:t>©2016 Trinity Health - Livonia, Mich.</a:t>
            </a:r>
          </a:p>
        </p:txBody>
      </p:sp>
      <p:sp>
        <p:nvSpPr>
          <p:cNvPr id="5" name="Title 4"/>
          <p:cNvSpPr>
            <a:spLocks noGrp="1"/>
          </p:cNvSpPr>
          <p:nvPr>
            <p:ph type="title"/>
          </p:nvPr>
        </p:nvSpPr>
        <p:spPr/>
        <p:txBody>
          <a:bodyPr>
            <a:normAutofit fontScale="90000"/>
          </a:bodyPr>
          <a:lstStyle/>
          <a:p>
            <a:r>
              <a:rPr lang="en-US"/>
              <a:t>Trinity Health Values our Medical Staff Partners</a:t>
            </a:r>
          </a:p>
        </p:txBody>
      </p:sp>
      <p:sp>
        <p:nvSpPr>
          <p:cNvPr id="9" name="Content Placeholder 8">
            <a:extLst>
              <a:ext uri="{FF2B5EF4-FFF2-40B4-BE49-F238E27FC236}">
                <a16:creationId xmlns:a16="http://schemas.microsoft.com/office/drawing/2014/main" id="{9E9EE36E-A51D-49A0-9FA5-46FA0F43AEEC}"/>
              </a:ext>
            </a:extLst>
          </p:cNvPr>
          <p:cNvSpPr txBox="1">
            <a:spLocks noGrp="1"/>
          </p:cNvSpPr>
          <p:nvPr>
            <p:ph sz="quarter" idx="12"/>
          </p:nvPr>
        </p:nvSpPr>
        <p:spPr>
          <a:xfrm>
            <a:off x="393700" y="1846264"/>
            <a:ext cx="7835900" cy="3600986"/>
          </a:xfrm>
          <a:prstGeom prst="rect">
            <a:avLst/>
          </a:prstGeom>
          <a:noFill/>
        </p:spPr>
        <p:txBody>
          <a:bodyPr wrap="square" rtlCol="0">
            <a:spAutoFit/>
          </a:bodyPr>
          <a:lstStyle/>
          <a:p>
            <a:r>
              <a:rPr lang="en-US" sz="1200" dirty="0"/>
              <a:t>We are committed to working closely with our medical staff members to build a health system to provide better care, better health at lower cost.</a:t>
            </a:r>
          </a:p>
          <a:p>
            <a:r>
              <a:rPr lang="en-US" sz="1200" dirty="0"/>
              <a:t>Our fiscally sound national ministry focuses on </a:t>
            </a:r>
            <a:r>
              <a:rPr lang="en-US" sz="1200" b="1" dirty="0"/>
              <a:t>quality</a:t>
            </a:r>
            <a:r>
              <a:rPr lang="en-US" sz="1200" dirty="0"/>
              <a:t> and provides you access to:</a:t>
            </a:r>
          </a:p>
          <a:p>
            <a:pPr marL="498859" lvl="1" indent="-285743">
              <a:buFont typeface="Arial" panose="020B0604020202020204" pitchFamily="34" charset="0"/>
              <a:buChar char="•"/>
            </a:pPr>
            <a:r>
              <a:rPr lang="en-US" sz="1200" dirty="0"/>
              <a:t>A culture based on shared mission, values and vision – and driven to be the most trusted health partner for life</a:t>
            </a:r>
          </a:p>
          <a:p>
            <a:pPr marL="498859" lvl="1" indent="-285743">
              <a:buFont typeface="Arial" panose="020B0604020202020204" pitchFamily="34" charset="0"/>
              <a:buChar char="•"/>
            </a:pPr>
            <a:r>
              <a:rPr lang="en-US" sz="1200" dirty="0"/>
              <a:t>Engaged colleagues who reflect the diversity of our communities</a:t>
            </a:r>
          </a:p>
          <a:p>
            <a:pPr marL="498859" lvl="1" indent="-285743">
              <a:buFont typeface="Arial" panose="020B0604020202020204" pitchFamily="34" charset="0"/>
              <a:buChar char="•"/>
            </a:pPr>
            <a:r>
              <a:rPr lang="en-US" sz="1200" dirty="0"/>
              <a:t>Having a voice in decision-making</a:t>
            </a:r>
          </a:p>
          <a:p>
            <a:pPr marL="498859" lvl="1" indent="-285743">
              <a:buFont typeface="Arial" panose="020B0604020202020204" pitchFamily="34" charset="0"/>
              <a:buChar char="•"/>
            </a:pPr>
            <a:r>
              <a:rPr lang="en-US" sz="1200" dirty="0"/>
              <a:t>Leadership on a national level</a:t>
            </a:r>
          </a:p>
          <a:p>
            <a:pPr marL="1657309" lvl="6" indent="-171446"/>
            <a:r>
              <a:rPr lang="en-US" sz="1000" dirty="0"/>
              <a:t>Phenomenal collective knowledge</a:t>
            </a:r>
          </a:p>
          <a:p>
            <a:pPr marL="1657309" lvl="6" indent="-171446"/>
            <a:r>
              <a:rPr lang="en-US" sz="1000" dirty="0"/>
              <a:t>Diverse clinical staffs across the country</a:t>
            </a:r>
          </a:p>
          <a:p>
            <a:pPr marL="1657309" lvl="6" indent="-171446"/>
            <a:r>
              <a:rPr lang="en-US" sz="1000" dirty="0"/>
              <a:t>Resources and the ability to leverage skills and scale</a:t>
            </a:r>
          </a:p>
          <a:p>
            <a:pPr marL="1657309" lvl="6" indent="-171446"/>
            <a:r>
              <a:rPr lang="en-US" sz="1000" dirty="0"/>
              <a:t>Advocacy at national, state and local levels</a:t>
            </a:r>
          </a:p>
          <a:p>
            <a:pPr marL="1657309" lvl="6" indent="-171446"/>
            <a:r>
              <a:rPr lang="en-US" sz="1000" dirty="0"/>
              <a:t>Payer contracting</a:t>
            </a:r>
          </a:p>
          <a:p>
            <a:pPr marL="1657309" lvl="6" indent="-171446"/>
            <a:r>
              <a:rPr lang="en-US" sz="1000" dirty="0"/>
              <a:t>Collaboratives that lead to establishment of national standards of practice</a:t>
            </a:r>
          </a:p>
          <a:p>
            <a:pPr marL="1657309" lvl="6" indent="-171446"/>
            <a:r>
              <a:rPr lang="en-US" sz="1000" dirty="0"/>
              <a:t>Trinity Health National Accrediting body –ACCME for CMEs</a:t>
            </a:r>
          </a:p>
          <a:p>
            <a:pPr marL="1657309" lvl="6" indent="-171446"/>
            <a:r>
              <a:rPr lang="en-US" sz="1000" dirty="0"/>
              <a:t>Teaching hospitals and international health programs</a:t>
            </a:r>
          </a:p>
          <a:p>
            <a:pPr marL="1657309" lvl="6" indent="-171446"/>
            <a:r>
              <a:rPr lang="en-US" sz="1000" dirty="0"/>
              <a:t>Commitment to personal and professional health and resilience</a:t>
            </a:r>
          </a:p>
          <a:p>
            <a:pPr marL="0" lvl="5" indent="0"/>
            <a:endParaRPr lang="en-US" sz="1000" dirty="0"/>
          </a:p>
        </p:txBody>
      </p:sp>
    </p:spTree>
    <p:extLst>
      <p:ext uri="{BB962C8B-B14F-4D97-AF65-F5344CB8AC3E}">
        <p14:creationId xmlns:p14="http://schemas.microsoft.com/office/powerpoint/2010/main" val="3832731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a:xfrm>
            <a:off x="0" y="274638"/>
            <a:ext cx="9144000" cy="944562"/>
          </a:xfrm>
        </p:spPr>
        <p:txBody>
          <a:bodyPr/>
          <a:lstStyle/>
          <a:p>
            <a:pPr eaLnBrk="1" hangingPunct="1"/>
            <a:r>
              <a:rPr lang="en-US" altLang="en-US" dirty="0"/>
              <a:t>General Information</a:t>
            </a:r>
          </a:p>
        </p:txBody>
      </p:sp>
      <p:sp>
        <p:nvSpPr>
          <p:cNvPr id="32771" name="TextBox 2"/>
          <p:cNvSpPr txBox="1">
            <a:spLocks noChangeArrowheads="1"/>
          </p:cNvSpPr>
          <p:nvPr/>
        </p:nvSpPr>
        <p:spPr bwMode="auto">
          <a:xfrm>
            <a:off x="990600" y="1605351"/>
            <a:ext cx="7543800" cy="372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5800" indent="-6858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50000"/>
              </a:lnSpc>
              <a:spcBef>
                <a:spcPct val="0"/>
              </a:spcBef>
            </a:pPr>
            <a:r>
              <a:rPr lang="en-US" altLang="en-US" sz="2000" dirty="0"/>
              <a:t>Parking</a:t>
            </a:r>
          </a:p>
          <a:p>
            <a:pPr eaLnBrk="1" hangingPunct="1">
              <a:lnSpc>
                <a:spcPct val="150000"/>
              </a:lnSpc>
              <a:spcBef>
                <a:spcPct val="0"/>
              </a:spcBef>
            </a:pPr>
            <a:r>
              <a:rPr lang="en-US" altLang="en-US" sz="2000" dirty="0"/>
              <a:t>Communication</a:t>
            </a:r>
          </a:p>
          <a:p>
            <a:pPr eaLnBrk="1" hangingPunct="1">
              <a:lnSpc>
                <a:spcPct val="150000"/>
              </a:lnSpc>
              <a:spcBef>
                <a:spcPct val="0"/>
              </a:spcBef>
            </a:pPr>
            <a:r>
              <a:rPr lang="en-US" altLang="en-US" sz="2000" dirty="0"/>
              <a:t>Mandatory In-services</a:t>
            </a:r>
          </a:p>
          <a:p>
            <a:pPr eaLnBrk="1" hangingPunct="1">
              <a:lnSpc>
                <a:spcPct val="150000"/>
              </a:lnSpc>
              <a:spcBef>
                <a:spcPct val="0"/>
              </a:spcBef>
            </a:pPr>
            <a:r>
              <a:rPr lang="en-US" altLang="en-US" sz="2000" dirty="0"/>
              <a:t>Portal Access</a:t>
            </a:r>
          </a:p>
          <a:p>
            <a:pPr eaLnBrk="1" hangingPunct="1">
              <a:lnSpc>
                <a:spcPct val="150000"/>
              </a:lnSpc>
              <a:spcBef>
                <a:spcPct val="0"/>
              </a:spcBef>
            </a:pPr>
            <a:r>
              <a:rPr lang="en-US" altLang="en-US" sz="2000" dirty="0"/>
              <a:t>Patient Identification</a:t>
            </a:r>
          </a:p>
          <a:p>
            <a:pPr eaLnBrk="1" hangingPunct="1">
              <a:lnSpc>
                <a:spcPct val="150000"/>
              </a:lnSpc>
              <a:spcBef>
                <a:spcPct val="0"/>
              </a:spcBef>
            </a:pPr>
            <a:r>
              <a:rPr lang="en-US" altLang="en-US" sz="2000" dirty="0"/>
              <a:t>Interpreter Services</a:t>
            </a:r>
          </a:p>
          <a:p>
            <a:pPr eaLnBrk="1" hangingPunct="1">
              <a:lnSpc>
                <a:spcPct val="150000"/>
              </a:lnSpc>
              <a:spcBef>
                <a:spcPct val="0"/>
              </a:spcBef>
            </a:pPr>
            <a:r>
              <a:rPr lang="en-US" altLang="en-US" sz="2000" dirty="0"/>
              <a:t>Peer Defusing Program</a:t>
            </a:r>
          </a:p>
          <a:p>
            <a:pPr eaLnBrk="1" hangingPunct="1">
              <a:lnSpc>
                <a:spcPct val="150000"/>
              </a:lnSpc>
              <a:spcBef>
                <a:spcPct val="0"/>
              </a:spcBef>
            </a:pPr>
            <a:r>
              <a:rPr lang="en-US" altLang="en-US" sz="2000" dirty="0" err="1"/>
              <a:t>TeamSTEPPS</a:t>
            </a:r>
            <a:endParaRPr lang="en-US" altLang="en-US" sz="20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idx="4294967295"/>
          </p:nvPr>
        </p:nvSpPr>
        <p:spPr>
          <a:xfrm>
            <a:off x="685800" y="1447800"/>
            <a:ext cx="7848600" cy="4267200"/>
          </a:xfrm>
        </p:spPr>
        <p:txBody>
          <a:bodyPr>
            <a:normAutofit/>
          </a:bodyPr>
          <a:lstStyle/>
          <a:p>
            <a:pPr marL="0" eaLnBrk="1" hangingPunct="1">
              <a:lnSpc>
                <a:spcPct val="90000"/>
              </a:lnSpc>
              <a:buFontTx/>
              <a:buNone/>
            </a:pPr>
            <a:r>
              <a:rPr lang="en-US" altLang="en-US" sz="1600" dirty="0"/>
              <a:t>There are 2 lots specifically designated for physicians at the hospital, however physicians may park in any surface lot throughout the campus.</a:t>
            </a:r>
          </a:p>
          <a:p>
            <a:pPr marL="0" eaLnBrk="1" hangingPunct="1">
              <a:lnSpc>
                <a:spcPct val="90000"/>
              </a:lnSpc>
              <a:buFontTx/>
              <a:buNone/>
            </a:pPr>
            <a:endParaRPr lang="en-US" altLang="en-US" sz="1600" dirty="0"/>
          </a:p>
          <a:p>
            <a:pPr marL="0" eaLnBrk="1" hangingPunct="1">
              <a:lnSpc>
                <a:spcPct val="90000"/>
              </a:lnSpc>
              <a:buFontTx/>
              <a:buNone/>
            </a:pPr>
            <a:r>
              <a:rPr lang="en-US" altLang="en-US" sz="1600" dirty="0"/>
              <a:t>Garage parking in either the MOC or POB is available for a monthly fee.</a:t>
            </a:r>
          </a:p>
          <a:p>
            <a:pPr marL="0" eaLnBrk="1" hangingPunct="1">
              <a:lnSpc>
                <a:spcPct val="90000"/>
              </a:lnSpc>
              <a:buFontTx/>
              <a:buNone/>
            </a:pPr>
            <a:endParaRPr lang="en-US" altLang="en-US" sz="1600" dirty="0"/>
          </a:p>
          <a:p>
            <a:pPr marL="0" eaLnBrk="1" hangingPunct="1">
              <a:lnSpc>
                <a:spcPct val="90000"/>
              </a:lnSpc>
              <a:buFontTx/>
              <a:buNone/>
            </a:pPr>
            <a:r>
              <a:rPr lang="en-US" altLang="en-US" sz="1600" dirty="0"/>
              <a:t>The Security office can assist you with registering for a parking permit, for either lot or garage parking.</a:t>
            </a:r>
          </a:p>
          <a:p>
            <a:pPr marL="0" eaLnBrk="1" hangingPunct="1">
              <a:lnSpc>
                <a:spcPct val="90000"/>
              </a:lnSpc>
              <a:buFontTx/>
              <a:buNone/>
            </a:pPr>
            <a:endParaRPr lang="en-US" altLang="en-US" sz="1600" dirty="0"/>
          </a:p>
          <a:p>
            <a:pPr marL="0" eaLnBrk="1" hangingPunct="1">
              <a:lnSpc>
                <a:spcPct val="90000"/>
              </a:lnSpc>
              <a:buFontTx/>
              <a:buNone/>
            </a:pPr>
            <a:r>
              <a:rPr lang="en-US" altLang="en-US" sz="1600" dirty="0"/>
              <a:t>Please bring vehicle information such as make, model and plate number as this is required.</a:t>
            </a:r>
          </a:p>
          <a:p>
            <a:pPr marL="0" eaLnBrk="1" hangingPunct="1">
              <a:lnSpc>
                <a:spcPct val="90000"/>
              </a:lnSpc>
              <a:buFontTx/>
              <a:buNone/>
            </a:pPr>
            <a:endParaRPr lang="en-US" altLang="en-US" sz="1600" dirty="0"/>
          </a:p>
          <a:p>
            <a:pPr marL="0" eaLnBrk="1" hangingPunct="1">
              <a:lnSpc>
                <a:spcPct val="80000"/>
              </a:lnSpc>
              <a:buFontTx/>
              <a:buNone/>
            </a:pPr>
            <a:r>
              <a:rPr lang="en-US" altLang="en-US" sz="1600" dirty="0"/>
              <a:t>Parking permits should be affixed to the lower right corner of the rearmost window on the driver’s side of the vehicle. Those driving a second or third vehicle may receive a permit for each vehicle, but only one gate box card will be provided.</a:t>
            </a:r>
          </a:p>
          <a:p>
            <a:pPr marL="0" eaLnBrk="1" hangingPunct="1">
              <a:lnSpc>
                <a:spcPct val="80000"/>
              </a:lnSpc>
              <a:buFontTx/>
              <a:buNone/>
            </a:pPr>
            <a:endParaRPr lang="en-US" altLang="en-US" sz="1600" dirty="0"/>
          </a:p>
          <a:p>
            <a:pPr marL="0" eaLnBrk="1" hangingPunct="1">
              <a:lnSpc>
                <a:spcPct val="80000"/>
              </a:lnSpc>
              <a:buFontTx/>
              <a:buNone/>
            </a:pPr>
            <a:r>
              <a:rPr lang="en-US" altLang="en-US" sz="1600" dirty="0"/>
              <a:t>If a replacement permit is required, contact the Coordinator of Parking at 448-6385.</a:t>
            </a:r>
          </a:p>
          <a:p>
            <a:pPr marL="0" eaLnBrk="1" hangingPunct="1">
              <a:lnSpc>
                <a:spcPct val="90000"/>
              </a:lnSpc>
              <a:buFontTx/>
              <a:buNone/>
            </a:pPr>
            <a:endParaRPr lang="en-US" altLang="en-US" sz="1600" dirty="0"/>
          </a:p>
        </p:txBody>
      </p:sp>
      <p:sp>
        <p:nvSpPr>
          <p:cNvPr id="33795" name="TextBox 4"/>
          <p:cNvSpPr txBox="1">
            <a:spLocks noChangeArrowheads="1"/>
          </p:cNvSpPr>
          <p:nvPr/>
        </p:nvSpPr>
        <p:spPr bwMode="auto">
          <a:xfrm>
            <a:off x="0" y="455069"/>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4000" dirty="0"/>
              <a:t>PARKING</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9387"/>
            <a:ext cx="9134475" cy="705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4"/>
          <p:cNvSpPr txBox="1">
            <a:spLocks noChangeArrowheads="1"/>
          </p:cNvSpPr>
          <p:nvPr/>
        </p:nvSpPr>
        <p:spPr bwMode="auto">
          <a:xfrm>
            <a:off x="0" y="304800"/>
            <a:ext cx="9143999" cy="707886"/>
          </a:xfrm>
          <a:prstGeom prst="rect">
            <a:avLst/>
          </a:prstGeom>
          <a:noFill/>
          <a:ln>
            <a:no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dirty="0"/>
              <a:t>Campus Map</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0" y="274638"/>
            <a:ext cx="9144000" cy="1096962"/>
          </a:xfrm>
        </p:spPr>
        <p:txBody>
          <a:bodyPr>
            <a:normAutofit/>
          </a:bodyPr>
          <a:lstStyle/>
          <a:p>
            <a:pPr eaLnBrk="1" hangingPunct="1"/>
            <a:r>
              <a:rPr lang="en-US" altLang="en-US" dirty="0"/>
              <a:t>ESCORT SERVICE and ALARM SYSTEM</a:t>
            </a:r>
          </a:p>
        </p:txBody>
      </p:sp>
      <p:sp>
        <p:nvSpPr>
          <p:cNvPr id="35843" name="Rectangle 3"/>
          <p:cNvSpPr>
            <a:spLocks noGrp="1" noChangeArrowheads="1"/>
          </p:cNvSpPr>
          <p:nvPr>
            <p:ph type="body" idx="4294967295"/>
          </p:nvPr>
        </p:nvSpPr>
        <p:spPr>
          <a:xfrm>
            <a:off x="914400" y="1600200"/>
            <a:ext cx="6248400" cy="1371600"/>
          </a:xfrm>
        </p:spPr>
        <p:txBody>
          <a:bodyPr>
            <a:normAutofit/>
          </a:bodyPr>
          <a:lstStyle/>
          <a:p>
            <a:pPr marL="0" eaLnBrk="1" hangingPunct="1">
              <a:buFontTx/>
              <a:buNone/>
            </a:pPr>
            <a:r>
              <a:rPr lang="en-US" altLang="en-US" sz="2000" dirty="0"/>
              <a:t>Call 448-5173 to request a security escort TO or FROM your vehicle. There may be a short wait based on Security Officer availability.</a:t>
            </a:r>
          </a:p>
        </p:txBody>
      </p:sp>
      <p:graphicFrame>
        <p:nvGraphicFramePr>
          <p:cNvPr id="35844" name="Object 4"/>
          <p:cNvGraphicFramePr>
            <a:graphicFrameLocks noChangeAspect="1"/>
          </p:cNvGraphicFramePr>
          <p:nvPr>
            <p:extLst>
              <p:ext uri="{D42A27DB-BD31-4B8C-83A1-F6EECF244321}">
                <p14:modId xmlns:p14="http://schemas.microsoft.com/office/powerpoint/2010/main" val="2442707441"/>
              </p:ext>
            </p:extLst>
          </p:nvPr>
        </p:nvGraphicFramePr>
        <p:xfrm>
          <a:off x="6248400" y="2819400"/>
          <a:ext cx="2322513" cy="2620963"/>
        </p:xfrm>
        <a:graphic>
          <a:graphicData uri="http://schemas.openxmlformats.org/presentationml/2006/ole">
            <mc:AlternateContent xmlns:mc="http://schemas.openxmlformats.org/markup-compatibility/2006">
              <mc:Choice xmlns:v="urn:schemas-microsoft-com:vml" Requires="v">
                <p:oleObj spid="_x0000_s36042" name="Photo Editor Photo" r:id="rId4" imgW="11428571" imgH="15238095" progId="MSPhotoEd.3">
                  <p:embed/>
                </p:oleObj>
              </mc:Choice>
              <mc:Fallback>
                <p:oleObj name="Photo Editor Photo" r:id="rId4" imgW="11428571" imgH="15238095"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819400"/>
                        <a:ext cx="2322513"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845" name="Rectangle 5"/>
          <p:cNvSpPr>
            <a:spLocks noChangeArrowheads="1"/>
          </p:cNvSpPr>
          <p:nvPr/>
        </p:nvSpPr>
        <p:spPr bwMode="auto">
          <a:xfrm>
            <a:off x="2438400" y="3714749"/>
            <a:ext cx="365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dirty="0"/>
              <a:t>Alarms are located in the parking garages.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1"/>
          <p:cNvSpPr txBox="1">
            <a:spLocks noChangeArrowheads="1"/>
          </p:cNvSpPr>
          <p:nvPr/>
        </p:nvSpPr>
        <p:spPr bwMode="auto">
          <a:xfrm>
            <a:off x="533400" y="609600"/>
            <a:ext cx="800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dirty="0"/>
              <a:t>PHYSICIAN COMMUNICATIONS</a:t>
            </a:r>
          </a:p>
        </p:txBody>
      </p:sp>
      <p:sp>
        <p:nvSpPr>
          <p:cNvPr id="3" name="TextBox 2"/>
          <p:cNvSpPr txBox="1"/>
          <p:nvPr/>
        </p:nvSpPr>
        <p:spPr>
          <a:xfrm>
            <a:off x="533400" y="1862078"/>
            <a:ext cx="8153400" cy="2862322"/>
          </a:xfrm>
          <a:prstGeom prst="rect">
            <a:avLst/>
          </a:prstGeom>
          <a:noFill/>
        </p:spPr>
        <p:txBody>
          <a:bodyPr>
            <a:spAutoFit/>
          </a:bodyPr>
          <a:lstStyle/>
          <a:p>
            <a:pPr>
              <a:defRPr/>
            </a:pPr>
            <a:r>
              <a:rPr lang="en-US" dirty="0">
                <a:latin typeface="+mn-lt"/>
              </a:rPr>
              <a:t>Monday Medical Staff Briefing:</a:t>
            </a:r>
          </a:p>
          <a:p>
            <a:pPr>
              <a:defRPr/>
            </a:pPr>
            <a:r>
              <a:rPr lang="en-US" dirty="0">
                <a:latin typeface="+mn-lt"/>
              </a:rPr>
              <a:t>The Monday Medical Staff Briefing is a special communication for credentialed members of the St. Joseph's Medical Staff, with essential news and information. It is distributed every Monday afternoon from the President of the Medical Staff.  </a:t>
            </a:r>
          </a:p>
          <a:p>
            <a:pPr>
              <a:defRPr/>
            </a:pPr>
            <a:endParaRPr lang="en-US" dirty="0">
              <a:latin typeface="+mn-lt"/>
            </a:endParaRPr>
          </a:p>
          <a:p>
            <a:pPr>
              <a:defRPr/>
            </a:pPr>
            <a:endParaRPr lang="en-US" dirty="0">
              <a:latin typeface="+mn-lt"/>
            </a:endParaRPr>
          </a:p>
          <a:p>
            <a:pPr>
              <a:defRPr/>
            </a:pPr>
            <a:r>
              <a:rPr lang="en-US" dirty="0">
                <a:latin typeface="+mn-lt"/>
              </a:rPr>
              <a:t>SJEN (St. Joseph’s Employee Network – Intranet):</a:t>
            </a:r>
          </a:p>
          <a:p>
            <a:pPr>
              <a:defRPr/>
            </a:pPr>
            <a:r>
              <a:rPr lang="en-US" dirty="0">
                <a:latin typeface="+mn-lt"/>
              </a:rPr>
              <a:t>Internet site with links to By Laws, Rules &amp; Regulations, Policies, Mandatory Competencies, Physician Recognition, and Physician Events. This site is available both on the traditional and mobile version of the website.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0" y="274638"/>
            <a:ext cx="9144000" cy="1020762"/>
          </a:xfrm>
        </p:spPr>
        <p:txBody>
          <a:bodyPr>
            <a:normAutofit/>
          </a:bodyPr>
          <a:lstStyle/>
          <a:p>
            <a:pPr eaLnBrk="1" hangingPunct="1"/>
            <a:r>
              <a:rPr lang="en-US" altLang="en-US" dirty="0"/>
              <a:t>MANDATORY IN-SERVICES</a:t>
            </a:r>
          </a:p>
        </p:txBody>
      </p:sp>
      <p:sp>
        <p:nvSpPr>
          <p:cNvPr id="37891" name="Rectangle 3"/>
          <p:cNvSpPr>
            <a:spLocks noGrp="1" noChangeArrowheads="1"/>
          </p:cNvSpPr>
          <p:nvPr>
            <p:ph type="body" idx="4294967295"/>
          </p:nvPr>
        </p:nvSpPr>
        <p:spPr>
          <a:xfrm>
            <a:off x="533400" y="1676400"/>
            <a:ext cx="8229600" cy="4525963"/>
          </a:xfrm>
        </p:spPr>
        <p:txBody>
          <a:bodyPr>
            <a:normAutofit/>
          </a:bodyPr>
          <a:lstStyle/>
          <a:p>
            <a:pPr eaLnBrk="1" hangingPunct="1">
              <a:buFontTx/>
              <a:buNone/>
            </a:pPr>
            <a:r>
              <a:rPr lang="en-US" altLang="en-US" sz="2000" dirty="0"/>
              <a:t>Throughout the year there are several mandatory in-services that all members of the Medical Staff are required to complete.</a:t>
            </a:r>
          </a:p>
          <a:p>
            <a:pPr eaLnBrk="1" hangingPunct="1">
              <a:buFontTx/>
              <a:buNone/>
            </a:pPr>
            <a:endParaRPr lang="en-US" altLang="en-US" sz="2000" dirty="0"/>
          </a:p>
          <a:p>
            <a:pPr eaLnBrk="1" hangingPunct="1">
              <a:buFontTx/>
              <a:buNone/>
            </a:pPr>
            <a:r>
              <a:rPr lang="en-US" altLang="en-US" sz="2000" dirty="0"/>
              <a:t>CME credits are sometimes offered for competencies and they are all accessible at: </a:t>
            </a:r>
            <a:r>
              <a:rPr lang="en-US" altLang="en-US" sz="2000" dirty="0">
                <a:hlinkClick r:id="rId2"/>
              </a:rPr>
              <a:t>http://www.sjhsyr.org/physicians/in-services</a:t>
            </a:r>
            <a:r>
              <a:rPr lang="en-US" altLang="en-US" sz="2000" dirty="0"/>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idx="4294967295"/>
          </p:nvPr>
        </p:nvSpPr>
        <p:spPr>
          <a:xfrm>
            <a:off x="0" y="274638"/>
            <a:ext cx="9144000" cy="1020762"/>
          </a:xfrm>
        </p:spPr>
        <p:txBody>
          <a:bodyPr/>
          <a:lstStyle/>
          <a:p>
            <a:r>
              <a:rPr lang="en-US" altLang="en-US" dirty="0"/>
              <a:t>Patient Identification</a:t>
            </a:r>
          </a:p>
        </p:txBody>
      </p:sp>
      <p:sp>
        <p:nvSpPr>
          <p:cNvPr id="38915" name="Content Placeholder 2"/>
          <p:cNvSpPr>
            <a:spLocks noGrp="1"/>
          </p:cNvSpPr>
          <p:nvPr>
            <p:ph idx="4294967295"/>
          </p:nvPr>
        </p:nvSpPr>
        <p:spPr>
          <a:xfrm>
            <a:off x="304800" y="1219200"/>
            <a:ext cx="8229600" cy="5181600"/>
          </a:xfrm>
        </p:spPr>
        <p:txBody>
          <a:bodyPr>
            <a:normAutofit/>
          </a:bodyPr>
          <a:lstStyle/>
          <a:p>
            <a:pPr algn="ctr">
              <a:buFontTx/>
              <a:buNone/>
            </a:pPr>
            <a:r>
              <a:rPr lang="en-US" altLang="en-US" sz="1600" b="1" i="1" dirty="0"/>
              <a:t>"Why do you need to look at my bracelet? You looked at it yesterday"...</a:t>
            </a:r>
          </a:p>
          <a:p>
            <a:pPr algn="ctr">
              <a:buFontTx/>
              <a:buNone/>
            </a:pPr>
            <a:endParaRPr lang="en-US" altLang="en-US" sz="1600" dirty="0"/>
          </a:p>
          <a:p>
            <a:pPr>
              <a:buFontTx/>
              <a:buNone/>
            </a:pPr>
            <a:r>
              <a:rPr lang="en-US" altLang="en-US" sz="1600" b="1" dirty="0"/>
              <a:t>Patient Identification:</a:t>
            </a:r>
          </a:p>
          <a:p>
            <a:r>
              <a:rPr lang="en-US" altLang="en-US" sz="1600" dirty="0"/>
              <a:t>We need to carefully identify each patient, using the patient’s full name and either the medical record number or account number, every time we provide care for them in order to prevent the RISK of serious error. This includes: when admitting a patient, giving medication, transporting, or performing any procedure or diagnostic studies.</a:t>
            </a:r>
          </a:p>
          <a:p>
            <a:r>
              <a:rPr lang="en-US" altLang="en-US" sz="1600" dirty="0"/>
              <a:t>Remember TWO identifiers must be used each time.</a:t>
            </a:r>
          </a:p>
          <a:p>
            <a:r>
              <a:rPr lang="en-US" altLang="en-US" sz="1600" dirty="0"/>
              <a:t>The patient(and as needed the family) will be actively involved in the identification and verification(matching) process.</a:t>
            </a:r>
          </a:p>
          <a:p>
            <a:r>
              <a:rPr lang="en-US" altLang="en-US" sz="1600" dirty="0"/>
              <a:t>Patients must be always be identified by the </a:t>
            </a:r>
            <a:r>
              <a:rPr lang="en-US" altLang="en-US" sz="1600" b="1" dirty="0"/>
              <a:t>nurse or staff member</a:t>
            </a:r>
            <a:r>
              <a:rPr lang="en-US" altLang="en-US" sz="1600" dirty="0"/>
              <a:t> that has responsibility for the patient. The only exception is the patient access representative that performs patient registration.</a:t>
            </a:r>
          </a:p>
          <a:p>
            <a:pPr>
              <a:buFontTx/>
              <a:buNone/>
            </a:pPr>
            <a:endParaRPr lang="en-US" altLang="en-US" sz="1600" dirty="0"/>
          </a:p>
          <a:p>
            <a:pPr algn="ctr">
              <a:buFontTx/>
              <a:buNone/>
            </a:pPr>
            <a:r>
              <a:rPr lang="en-US" altLang="en-US" sz="1600" b="1" i="1" dirty="0"/>
              <a:t>"I need to check your bracelet every time I care for you!"</a:t>
            </a:r>
            <a:endParaRPr lang="en-US" altLang="en-US" sz="1600" b="1" dirty="0"/>
          </a:p>
          <a:p>
            <a:endParaRPr lang="en-US" altLang="en-US" sz="16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idx="4294967295"/>
          </p:nvPr>
        </p:nvSpPr>
        <p:spPr>
          <a:xfrm>
            <a:off x="0" y="274638"/>
            <a:ext cx="9144000" cy="944562"/>
          </a:xfrm>
        </p:spPr>
        <p:txBody>
          <a:bodyPr/>
          <a:lstStyle/>
          <a:p>
            <a:pPr eaLnBrk="1" hangingPunct="1"/>
            <a:r>
              <a:rPr lang="en-US" altLang="en-US" dirty="0"/>
              <a:t>Interpreter Services</a:t>
            </a:r>
          </a:p>
        </p:txBody>
      </p:sp>
      <p:sp>
        <p:nvSpPr>
          <p:cNvPr id="39939" name="Content Placeholder 2"/>
          <p:cNvSpPr>
            <a:spLocks noGrp="1"/>
          </p:cNvSpPr>
          <p:nvPr>
            <p:ph idx="4294967295"/>
          </p:nvPr>
        </p:nvSpPr>
        <p:spPr>
          <a:xfrm>
            <a:off x="457200" y="1295400"/>
            <a:ext cx="8229600" cy="4525963"/>
          </a:xfrm>
        </p:spPr>
        <p:txBody>
          <a:bodyPr>
            <a:normAutofit/>
          </a:bodyPr>
          <a:lstStyle/>
          <a:p>
            <a:pPr eaLnBrk="1" hangingPunct="1"/>
            <a:r>
              <a:rPr lang="en-US" altLang="en-US" sz="1600" dirty="0">
                <a:cs typeface="Arial" charset="0"/>
              </a:rPr>
              <a:t>By law, we must provide an interpreter </a:t>
            </a:r>
            <a:r>
              <a:rPr lang="en-US" altLang="en-US" sz="1600" i="1" dirty="0">
                <a:cs typeface="Arial" charset="0"/>
              </a:rPr>
              <a:t>within 10 minutes to patients in the ED and within 20 minutes to all other patients</a:t>
            </a:r>
            <a:r>
              <a:rPr lang="en-US" altLang="en-US" sz="1600" dirty="0">
                <a:cs typeface="Arial" charset="0"/>
              </a:rPr>
              <a:t> within the inpatient &amp; outpatient setting.</a:t>
            </a:r>
          </a:p>
          <a:p>
            <a:pPr eaLnBrk="1" hangingPunct="1"/>
            <a:r>
              <a:rPr lang="en-US" altLang="en-US" sz="1600" b="1" dirty="0">
                <a:cs typeface="Arial" charset="0"/>
              </a:rPr>
              <a:t>Use of Patient’s family members &amp; friends as interpreters is not allowed </a:t>
            </a:r>
            <a:r>
              <a:rPr lang="en-US" altLang="en-US" sz="1600" dirty="0">
                <a:cs typeface="Arial" charset="0"/>
              </a:rPr>
              <a:t>– UNLESS, the patient has refused the hospital’s interpretive services.  This must be documented in the medical record</a:t>
            </a:r>
            <a:r>
              <a:rPr lang="en-US" altLang="en-US" sz="1600" b="1" dirty="0">
                <a:cs typeface="Arial" charset="0"/>
              </a:rPr>
              <a:t>.</a:t>
            </a:r>
          </a:p>
          <a:p>
            <a:pPr eaLnBrk="1" hangingPunct="1">
              <a:buFontTx/>
              <a:buNone/>
            </a:pPr>
            <a:endParaRPr lang="en-US" altLang="en-US" sz="1600" b="1" dirty="0">
              <a:cs typeface="Arial" charset="0"/>
            </a:endParaRPr>
          </a:p>
          <a:p>
            <a:pPr eaLnBrk="1" hangingPunct="1">
              <a:buFont typeface="Wingdings" pitchFamily="2" charset="2"/>
              <a:buChar char="ü"/>
            </a:pPr>
            <a:r>
              <a:rPr lang="en-US" altLang="en-US" sz="1600" dirty="0">
                <a:cs typeface="Arial" charset="0"/>
              </a:rPr>
              <a:t>The </a:t>
            </a:r>
            <a:r>
              <a:rPr lang="en-US" altLang="en-US" sz="1600" b="1" dirty="0">
                <a:cs typeface="Arial" charset="0"/>
              </a:rPr>
              <a:t>Blue </a:t>
            </a:r>
            <a:r>
              <a:rPr lang="en-US" altLang="en-US" sz="1600" b="1" dirty="0" err="1">
                <a:cs typeface="Arial" charset="0"/>
              </a:rPr>
              <a:t>Cyracom</a:t>
            </a:r>
            <a:r>
              <a:rPr lang="en-US" altLang="en-US" sz="1600" b="1" dirty="0">
                <a:cs typeface="Arial" charset="0"/>
              </a:rPr>
              <a:t> phone </a:t>
            </a:r>
            <a:r>
              <a:rPr lang="en-US" altLang="en-US" sz="1600" dirty="0">
                <a:cs typeface="Arial" charset="0"/>
              </a:rPr>
              <a:t>is a way we access an interpreter for a patient who has limited English proficiency (LEP) – 24 hour Access 1-800-481-3293</a:t>
            </a:r>
          </a:p>
          <a:p>
            <a:pPr eaLnBrk="1" hangingPunct="1">
              <a:buFont typeface="Wingdings" pitchFamily="2" charset="2"/>
              <a:buChar char="ü"/>
            </a:pPr>
            <a:r>
              <a:rPr lang="en-US" altLang="en-US" sz="1600" dirty="0">
                <a:cs typeface="Arial" charset="0"/>
              </a:rPr>
              <a:t>For </a:t>
            </a:r>
            <a:r>
              <a:rPr lang="en-US" altLang="en-US" sz="1600" b="1" dirty="0">
                <a:cs typeface="Arial" charset="0"/>
              </a:rPr>
              <a:t>face-to-face interpreters </a:t>
            </a:r>
            <a:r>
              <a:rPr lang="en-US" altLang="en-US" sz="1600" dirty="0">
                <a:cs typeface="Arial" charset="0"/>
              </a:rPr>
              <a:t>for LEP patients call the Multicultural Association Medical Interpreters (MAMI) at (315) 214-5003</a:t>
            </a:r>
          </a:p>
          <a:p>
            <a:pPr eaLnBrk="1" hangingPunct="1">
              <a:buFont typeface="Wingdings" pitchFamily="2" charset="2"/>
              <a:buChar char="ü"/>
            </a:pPr>
            <a:r>
              <a:rPr lang="en-US" altLang="en-US" sz="1600" dirty="0">
                <a:cs typeface="Arial" charset="0"/>
              </a:rPr>
              <a:t>For </a:t>
            </a:r>
            <a:r>
              <a:rPr lang="en-US" altLang="en-US" sz="1600" b="1" dirty="0">
                <a:cs typeface="Arial" charset="0"/>
              </a:rPr>
              <a:t>24/7 Emergency Interpreting Services </a:t>
            </a:r>
            <a:r>
              <a:rPr lang="en-US" altLang="en-US" sz="1600" dirty="0">
                <a:cs typeface="Arial" charset="0"/>
              </a:rPr>
              <a:t>call (315) 624-0953</a:t>
            </a:r>
          </a:p>
          <a:p>
            <a:pPr marL="0" indent="0" eaLnBrk="1" hangingPunct="1">
              <a:buNone/>
            </a:pPr>
            <a:endParaRPr lang="en-US" altLang="en-US" sz="1600" b="1" dirty="0">
              <a:cs typeface="Arial" charset="0"/>
            </a:endParaRPr>
          </a:p>
          <a:p>
            <a:pPr eaLnBrk="1" hangingPunct="1">
              <a:buFont typeface="Wingdings" pitchFamily="2" charset="2"/>
              <a:buChar char="Ø"/>
            </a:pPr>
            <a:r>
              <a:rPr lang="en-US" altLang="en-US" sz="1600" dirty="0">
                <a:cs typeface="Arial" charset="0"/>
                <a:hlinkClick r:id="rId2"/>
              </a:rPr>
              <a:t>Interpretive Service Policy and List of Resources</a:t>
            </a:r>
            <a:endParaRPr lang="en-US" altLang="en-US" sz="1600" dirty="0">
              <a:cs typeface="Arial" charset="0"/>
            </a:endParaRPr>
          </a:p>
          <a:p>
            <a:pPr>
              <a:buFont typeface="Wingdings" pitchFamily="2" charset="2"/>
              <a:buChar char="Ø"/>
            </a:pPr>
            <a:r>
              <a:rPr lang="en-US" altLang="en-US" sz="1600" dirty="0">
                <a:cs typeface="Arial" charset="0"/>
              </a:rPr>
              <a:t>Documents may be accessed &amp; printed from the Hospital Intranet under ONLINE FORMS: Translated Forms: </a:t>
            </a:r>
            <a:r>
              <a:rPr lang="en-US" altLang="en-US" sz="1600" dirty="0">
                <a:cs typeface="Arial" charset="0"/>
                <a:hlinkClick r:id="rId3"/>
              </a:rPr>
              <a:t>http://sjen.sjhsyr.org/him-pdf-forms/translated-forms</a:t>
            </a:r>
            <a:endParaRPr lang="en-US" altLang="en-US" sz="1600" b="1" dirty="0">
              <a:solidFill>
                <a:srgbClr val="993366"/>
              </a:solidFill>
              <a:cs typeface="Arial"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381000"/>
            <a:ext cx="6477000" cy="584775"/>
          </a:xfrm>
          <a:prstGeom prst="rect">
            <a:avLst/>
          </a:prstGeom>
          <a:noFill/>
          <a:ln>
            <a:noFill/>
          </a:ln>
        </p:spPr>
        <p:txBody>
          <a:bodyPr>
            <a:spAutoFit/>
          </a:bodyPr>
          <a:lstStyle/>
          <a:p>
            <a:pPr fontAlgn="auto">
              <a:spcBef>
                <a:spcPts val="0"/>
              </a:spcBef>
              <a:spcAft>
                <a:spcPts val="0"/>
              </a:spcAft>
              <a:defRPr/>
            </a:pPr>
            <a:r>
              <a:rPr lang="en-US" sz="3200" dirty="0"/>
              <a:t>Interpreter Services @ SJHHC</a:t>
            </a:r>
          </a:p>
        </p:txBody>
      </p:sp>
      <p:pic>
        <p:nvPicPr>
          <p:cNvPr id="40963" name="Picture 5" descr="http://www.cnycentral.com/uploadedImages/wstm/News/Stories/st%20joes%20resiz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381000"/>
            <a:ext cx="2209800"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Content Placeholder 7"/>
          <p:cNvSpPr>
            <a:spLocks noGrp="1"/>
          </p:cNvSpPr>
          <p:nvPr>
            <p:ph idx="4294967295"/>
          </p:nvPr>
        </p:nvSpPr>
        <p:spPr>
          <a:xfrm>
            <a:off x="457200" y="1600200"/>
            <a:ext cx="8229600" cy="3962400"/>
          </a:xfrm>
        </p:spPr>
        <p:txBody>
          <a:bodyPr>
            <a:normAutofit/>
          </a:bodyPr>
          <a:lstStyle/>
          <a:p>
            <a:r>
              <a:rPr lang="en-US" altLang="en-US" sz="1600" dirty="0"/>
              <a:t>The patient is given an ID Card by the registration staff to designate </a:t>
            </a:r>
          </a:p>
          <a:p>
            <a:pPr>
              <a:buFontTx/>
              <a:buNone/>
            </a:pPr>
            <a:r>
              <a:rPr lang="en-US" altLang="en-US" sz="1600" dirty="0"/>
              <a:t>	their language preference.</a:t>
            </a:r>
          </a:p>
          <a:p>
            <a:r>
              <a:rPr lang="en-US" altLang="en-US" sz="1600" dirty="0"/>
              <a:t>Medical Record documentation of the patient's language preference, language needs and acceptance or refusal of language assistance services must be completed. The ID of the telephonic interpreter used must also be documented. </a:t>
            </a:r>
          </a:p>
          <a:p>
            <a:r>
              <a:rPr lang="en-US" altLang="en-US" sz="1600" dirty="0"/>
              <a:t>Only staff that have been certified in medical terminology and in the language they speak by the SJHHC contracted interpretation service may interpret for patients with limited English proficiency. </a:t>
            </a:r>
          </a:p>
          <a:p>
            <a:r>
              <a:rPr lang="en-US" altLang="en-US" sz="1600" dirty="0"/>
              <a:t>Critical document translations are available in the most prevalent non-English languages seen at SJHHC. This includes Vietnamese, Spanish, Russian, Ukrainian, &amp; Arabic. </a:t>
            </a:r>
          </a:p>
          <a:p>
            <a:r>
              <a:rPr lang="en-US" altLang="en-US" sz="1600" dirty="0"/>
              <a:t>In addition to signage, notification to patients of their right to free interpretive services is included in the Inpatient &amp; Outpatient handbooks and on the hospital's website. </a:t>
            </a:r>
          </a:p>
          <a:p>
            <a:r>
              <a:rPr lang="en-US" altLang="en-US" sz="1600" dirty="0"/>
              <a:t>Limited English Proficient Patient (LEP), Hard of Hearing (HOH) and Visually Impaired </a:t>
            </a:r>
          </a:p>
          <a:p>
            <a:r>
              <a:rPr lang="en-US" altLang="en-US" sz="1600" dirty="0"/>
              <a:t>Patients are screened during the admission process for Interpreter Needs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Content Placeholder 7"/>
          <p:cNvSpPr>
            <a:spLocks noGrp="1"/>
          </p:cNvSpPr>
          <p:nvPr>
            <p:ph idx="4294967295"/>
          </p:nvPr>
        </p:nvSpPr>
        <p:spPr>
          <a:xfrm>
            <a:off x="381000" y="2133600"/>
            <a:ext cx="8229600" cy="3352800"/>
          </a:xfrm>
        </p:spPr>
        <p:txBody>
          <a:bodyPr>
            <a:normAutofit/>
          </a:bodyPr>
          <a:lstStyle/>
          <a:p>
            <a:r>
              <a:rPr lang="en-US" altLang="en-US" sz="1600" dirty="0"/>
              <a:t>Communication of language needs must occur during the patient hand - off process. </a:t>
            </a:r>
          </a:p>
          <a:p>
            <a:r>
              <a:rPr lang="en-US" altLang="en-US" sz="1600" dirty="0"/>
              <a:t>St. Joseph's Hospital Health Center provides interpreter services consistent with the Americans with Disabilities Act and relevant Federal and State Laws. The SJHHC Interpreter Services Policy applies to all programs, employees, volunteers, physician affiliates, students and facilities.</a:t>
            </a:r>
            <a:br>
              <a:rPr lang="en-US" altLang="en-US" sz="1600" dirty="0"/>
            </a:br>
            <a:r>
              <a:rPr lang="en-US" altLang="en-US" sz="1600" dirty="0"/>
              <a:t>Documentation in the patient's medical record must be done each time interpreter services and or equipment is used. </a:t>
            </a:r>
          </a:p>
          <a:p>
            <a:r>
              <a:rPr lang="en-US" altLang="en-US" sz="1600" dirty="0"/>
              <a:t>Use of Patient's family members &amp; friends as interpreters is not allowed - UNLESS, the patient has refused the hospital's interpretive services. This must be documented in the medical record. </a:t>
            </a:r>
          </a:p>
          <a:p>
            <a:r>
              <a:rPr lang="en-US" altLang="en-US" sz="1600" dirty="0"/>
              <a:t>Individuals younger than 16 years of age may not be used as interpreters except in emergent circumstances.</a:t>
            </a:r>
          </a:p>
          <a:p>
            <a:endParaRPr lang="en-US" altLang="en-US" sz="1600" dirty="0"/>
          </a:p>
        </p:txBody>
      </p:sp>
      <p:sp>
        <p:nvSpPr>
          <p:cNvPr id="5" name="TextBox 4"/>
          <p:cNvSpPr txBox="1"/>
          <p:nvPr/>
        </p:nvSpPr>
        <p:spPr>
          <a:xfrm>
            <a:off x="381000" y="381000"/>
            <a:ext cx="6477000" cy="584775"/>
          </a:xfrm>
          <a:prstGeom prst="rect">
            <a:avLst/>
          </a:prstGeom>
          <a:noFill/>
          <a:ln>
            <a:noFill/>
          </a:ln>
        </p:spPr>
        <p:txBody>
          <a:bodyPr>
            <a:spAutoFit/>
          </a:bodyPr>
          <a:lstStyle/>
          <a:p>
            <a:pPr fontAlgn="auto">
              <a:spcBef>
                <a:spcPts val="0"/>
              </a:spcBef>
              <a:spcAft>
                <a:spcPts val="0"/>
              </a:spcAft>
              <a:defRPr/>
            </a:pPr>
            <a:r>
              <a:rPr lang="en-US" sz="3200" dirty="0"/>
              <a:t>Interpreter Services @ SJHHC</a:t>
            </a:r>
          </a:p>
        </p:txBody>
      </p:sp>
      <p:pic>
        <p:nvPicPr>
          <p:cNvPr id="6" name="Picture 5" descr="http://www.cnycentral.com/uploadedImages/wstm/News/Stories/st%20joes%20resiz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381000"/>
            <a:ext cx="2209800"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1766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p:cNvPicPr>
            <a:picLocks noGrp="1" noChangeAspect="1"/>
          </p:cNvPicPr>
          <p:nvPr>
            <p:ph sz="half" idx="1"/>
          </p:nvPr>
        </p:nvPicPr>
        <p:blipFill>
          <a:blip r:embed="rId3"/>
          <a:stretch>
            <a:fillRect/>
          </a:stretch>
        </p:blipFill>
        <p:spPr>
          <a:xfrm>
            <a:off x="19426" y="2187371"/>
            <a:ext cx="5614310" cy="2419687"/>
          </a:xfrm>
          <a:prstGeom prst="rect">
            <a:avLst/>
          </a:prstGeom>
        </p:spPr>
      </p:pic>
      <p:sp>
        <p:nvSpPr>
          <p:cNvPr id="6" name="Footer Placeholder 5"/>
          <p:cNvSpPr>
            <a:spLocks noGrp="1"/>
          </p:cNvSpPr>
          <p:nvPr>
            <p:ph type="ftr" sz="quarter" idx="3"/>
          </p:nvPr>
        </p:nvSpPr>
        <p:spPr>
          <a:xfrm>
            <a:off x="9267825" y="6473606"/>
            <a:ext cx="2345533" cy="249201"/>
          </a:xfrm>
          <a:prstGeom prst="rect">
            <a:avLst/>
          </a:prstGeom>
        </p:spPr>
        <p:txBody>
          <a:bodyPr anchor="ctr"/>
          <a:lstStyle>
            <a:defPPr>
              <a:defRPr lang="en-US"/>
            </a:defPPr>
            <a:lvl1pPr marL="0" algn="r"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©2020 Trinity Health, All Rights Reserved</a:t>
            </a:r>
          </a:p>
        </p:txBody>
      </p:sp>
      <p:sp>
        <p:nvSpPr>
          <p:cNvPr id="7" name="Slide Number Placeholder 6"/>
          <p:cNvSpPr>
            <a:spLocks noGrp="1"/>
          </p:cNvSpPr>
          <p:nvPr>
            <p:ph type="sldNum" sz="quarter" idx="4"/>
          </p:nvPr>
        </p:nvSpPr>
        <p:spPr>
          <a:xfrm>
            <a:off x="11570431" y="6415644"/>
            <a:ext cx="360088" cy="365125"/>
          </a:xfrm>
          <a:prstGeom prst="rect">
            <a:avLst/>
          </a:prstGeom>
        </p:spPr>
        <p:txBody>
          <a:bodyPr vert="horz" lIns="91440" tIns="45720" rIns="0" bIns="45720" rtlCol="0" anchor="ctr"/>
          <a:lstStyle>
            <a:defPPr>
              <a:defRPr lang="en-US"/>
            </a:defPPr>
            <a:lvl1pPr marL="0" algn="r" defTabSz="914400" rtl="0" eaLnBrk="1" latinLnBrk="0" hangingPunct="1">
              <a:defRPr sz="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9F9553-C816-6842-8939-EE75ECF7EB2B}" type="slidenum">
              <a:rPr lang="en-US" smtClean="0"/>
              <a:pPr/>
              <a:t>6</a:t>
            </a:fld>
            <a:endParaRPr lang="en-US"/>
          </a:p>
        </p:txBody>
      </p:sp>
      <p:sp>
        <p:nvSpPr>
          <p:cNvPr id="9" name="Title 8"/>
          <p:cNvSpPr>
            <a:spLocks noGrp="1"/>
          </p:cNvSpPr>
          <p:nvPr>
            <p:ph type="title"/>
          </p:nvPr>
        </p:nvSpPr>
        <p:spPr>
          <a:xfrm>
            <a:off x="266409" y="1188363"/>
            <a:ext cx="8877592" cy="498656"/>
          </a:xfrm>
        </p:spPr>
        <p:txBody>
          <a:bodyPr>
            <a:normAutofit fontScale="90000"/>
          </a:bodyPr>
          <a:lstStyle/>
          <a:p>
            <a:r>
              <a:rPr lang="en-US" sz="2400"/>
              <a:t>Clinical Framework teams create standard work for care redesign and delivery and are inclusive of clinicians from our ministries.</a:t>
            </a:r>
          </a:p>
        </p:txBody>
      </p:sp>
      <p:sp>
        <p:nvSpPr>
          <p:cNvPr id="14" name="Content Placeholder 13"/>
          <p:cNvSpPr>
            <a:spLocks noGrp="1"/>
          </p:cNvSpPr>
          <p:nvPr>
            <p:ph sz="half" idx="2"/>
          </p:nvPr>
        </p:nvSpPr>
        <p:spPr>
          <a:xfrm>
            <a:off x="5596543" y="1962495"/>
            <a:ext cx="3372296" cy="3394472"/>
          </a:xfrm>
        </p:spPr>
        <p:txBody>
          <a:bodyPr>
            <a:normAutofit fontScale="92500" lnSpcReduction="20000"/>
          </a:bodyPr>
          <a:lstStyle/>
          <a:p>
            <a:r>
              <a:rPr lang="en-US" sz="2000"/>
              <a:t>Clinical Excellence Councils (CEC)</a:t>
            </a:r>
          </a:p>
          <a:p>
            <a:r>
              <a:rPr lang="en-US" sz="2000"/>
              <a:t>Clinical Leadership Groups (CLG)</a:t>
            </a:r>
          </a:p>
          <a:p>
            <a:r>
              <a:rPr lang="en-US" sz="2000"/>
              <a:t>Clinical Service Groups (CSG)</a:t>
            </a:r>
          </a:p>
          <a:p>
            <a:r>
              <a:rPr lang="en-US" sz="2000"/>
              <a:t>Teams are interdisciplinary  who address</a:t>
            </a:r>
          </a:p>
          <a:p>
            <a:pPr lvl="1"/>
            <a:r>
              <a:rPr lang="en-US" sz="2000"/>
              <a:t>clinical variation</a:t>
            </a:r>
          </a:p>
          <a:p>
            <a:pPr lvl="1"/>
            <a:r>
              <a:rPr lang="en-US" sz="2000"/>
              <a:t>TogetherCare documentation</a:t>
            </a:r>
          </a:p>
          <a:p>
            <a:pPr lvl="1"/>
            <a:r>
              <a:rPr lang="en-US" sz="2000"/>
              <a:t>AND make the decisions regarding their work.</a:t>
            </a:r>
          </a:p>
        </p:txBody>
      </p:sp>
      <p:sp>
        <p:nvSpPr>
          <p:cNvPr id="16" name="TextBox 15"/>
          <p:cNvSpPr txBox="1"/>
          <p:nvPr/>
        </p:nvSpPr>
        <p:spPr>
          <a:xfrm>
            <a:off x="1104900" y="2018083"/>
            <a:ext cx="2533066" cy="361637"/>
          </a:xfrm>
          <a:prstGeom prst="rect">
            <a:avLst/>
          </a:prstGeom>
          <a:noFill/>
        </p:spPr>
        <p:txBody>
          <a:bodyPr wrap="none" rtlCol="0">
            <a:spAutoFit/>
          </a:bodyPr>
          <a:lstStyle/>
          <a:p>
            <a:pPr>
              <a:lnSpc>
                <a:spcPts val="2100"/>
              </a:lnSpc>
              <a:spcAft>
                <a:spcPts val="600"/>
              </a:spcAft>
            </a:pPr>
            <a:r>
              <a:rPr lang="en-US" sz="2000" b="1">
                <a:solidFill>
                  <a:srgbClr val="443D3E"/>
                </a:solidFill>
              </a:rPr>
              <a:t>Clinical Framework</a:t>
            </a:r>
          </a:p>
        </p:txBody>
      </p:sp>
      <p:sp>
        <p:nvSpPr>
          <p:cNvPr id="17" name="TextBox 16"/>
          <p:cNvSpPr txBox="1"/>
          <p:nvPr/>
        </p:nvSpPr>
        <p:spPr>
          <a:xfrm>
            <a:off x="66625" y="4845799"/>
            <a:ext cx="5419777" cy="320537"/>
          </a:xfrm>
          <a:prstGeom prst="rect">
            <a:avLst/>
          </a:prstGeom>
          <a:noFill/>
        </p:spPr>
        <p:txBody>
          <a:bodyPr wrap="square" rtlCol="0">
            <a:spAutoFit/>
          </a:bodyPr>
          <a:lstStyle/>
          <a:p>
            <a:pPr algn="ctr">
              <a:lnSpc>
                <a:spcPts val="2100"/>
              </a:lnSpc>
              <a:spcAft>
                <a:spcPts val="600"/>
              </a:spcAft>
            </a:pPr>
            <a:r>
              <a:rPr lang="en-US" sz="900" b="1">
                <a:solidFill>
                  <a:srgbClr val="443D3E"/>
                </a:solidFill>
              </a:rPr>
              <a:t>Graphic is representative and not intended to represent an accurate picture of all teams.</a:t>
            </a:r>
          </a:p>
        </p:txBody>
      </p:sp>
    </p:spTree>
    <p:extLst>
      <p:ext uri="{BB962C8B-B14F-4D97-AF65-F5344CB8AC3E}">
        <p14:creationId xmlns:p14="http://schemas.microsoft.com/office/powerpoint/2010/main" val="15600834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8600"/>
            <a:ext cx="9144000" cy="609600"/>
          </a:xfrm>
        </p:spPr>
        <p:txBody>
          <a:bodyPr rtlCol="0">
            <a:normAutofit fontScale="90000"/>
          </a:bodyPr>
          <a:lstStyle/>
          <a:p>
            <a:pPr eaLnBrk="1" fontAlgn="auto" hangingPunct="1">
              <a:spcAft>
                <a:spcPts val="0"/>
              </a:spcAft>
              <a:defRPr/>
            </a:pPr>
            <a:r>
              <a:rPr lang="en-US" dirty="0"/>
              <a:t>PEER DEFUSING PROGRAM</a:t>
            </a:r>
          </a:p>
        </p:txBody>
      </p:sp>
      <p:sp>
        <p:nvSpPr>
          <p:cNvPr id="3075" name="Content Placeholder 2"/>
          <p:cNvSpPr>
            <a:spLocks noGrp="1"/>
          </p:cNvSpPr>
          <p:nvPr>
            <p:ph sz="half" idx="4294967295"/>
          </p:nvPr>
        </p:nvSpPr>
        <p:spPr>
          <a:xfrm>
            <a:off x="304800" y="2895600"/>
            <a:ext cx="3581400" cy="2667000"/>
          </a:xfrm>
        </p:spPr>
        <p:txBody>
          <a:bodyPr>
            <a:normAutofit/>
          </a:bodyPr>
          <a:lstStyle/>
          <a:p>
            <a:pPr eaLnBrk="1" hangingPunct="1">
              <a:spcBef>
                <a:spcPct val="50000"/>
              </a:spcBef>
              <a:buFont typeface="Wingdings" pitchFamily="2" charset="2"/>
              <a:buChar char="ü"/>
              <a:defRPr/>
            </a:pPr>
            <a:r>
              <a:rPr lang="en-US" sz="1400" dirty="0">
                <a:cs typeface="Arial" charset="0"/>
              </a:rPr>
              <a:t>Staff service recovery</a:t>
            </a:r>
          </a:p>
          <a:p>
            <a:pPr lvl="1" eaLnBrk="1" hangingPunct="1">
              <a:spcBef>
                <a:spcPct val="50000"/>
              </a:spcBef>
              <a:defRPr/>
            </a:pPr>
            <a:r>
              <a:rPr lang="en-US" sz="1400" dirty="0">
                <a:cs typeface="Arial" charset="0"/>
              </a:rPr>
              <a:t>Takes immediate temperature of involved staff</a:t>
            </a:r>
          </a:p>
          <a:p>
            <a:pPr eaLnBrk="1" hangingPunct="1">
              <a:spcBef>
                <a:spcPct val="50000"/>
              </a:spcBef>
              <a:buFont typeface="Wingdings" pitchFamily="2" charset="2"/>
              <a:buChar char="ü"/>
              <a:defRPr/>
            </a:pPr>
            <a:r>
              <a:rPr lang="en-US" sz="1400" dirty="0">
                <a:cs typeface="Arial" charset="0"/>
              </a:rPr>
              <a:t>Emotional and process improvement</a:t>
            </a:r>
          </a:p>
          <a:p>
            <a:pPr lvl="1" eaLnBrk="1" hangingPunct="1">
              <a:spcBef>
                <a:spcPct val="50000"/>
              </a:spcBef>
              <a:defRPr/>
            </a:pPr>
            <a:r>
              <a:rPr lang="en-US" sz="1400" dirty="0">
                <a:cs typeface="Arial" charset="0"/>
              </a:rPr>
              <a:t>Two-sided feedback loop</a:t>
            </a:r>
          </a:p>
          <a:p>
            <a:pPr lvl="1" eaLnBrk="1" hangingPunct="1">
              <a:spcBef>
                <a:spcPct val="50000"/>
              </a:spcBef>
              <a:defRPr/>
            </a:pPr>
            <a:r>
              <a:rPr lang="en-US" sz="1400" dirty="0">
                <a:cs typeface="Arial" charset="0"/>
              </a:rPr>
              <a:t>Confidential reports generated to ensure follow-up</a:t>
            </a:r>
          </a:p>
          <a:p>
            <a:pPr eaLnBrk="1" hangingPunct="1">
              <a:spcBef>
                <a:spcPct val="50000"/>
              </a:spcBef>
              <a:buFont typeface="Wingdings" pitchFamily="2" charset="2"/>
              <a:buChar char="ü"/>
              <a:defRPr/>
            </a:pPr>
            <a:r>
              <a:rPr lang="en-US" sz="1400" dirty="0">
                <a:cs typeface="Arial" charset="0"/>
              </a:rPr>
              <a:t>Collegiality</a:t>
            </a:r>
          </a:p>
          <a:p>
            <a:pPr lvl="1" eaLnBrk="1" hangingPunct="1">
              <a:spcBef>
                <a:spcPct val="50000"/>
              </a:spcBef>
              <a:defRPr/>
            </a:pPr>
            <a:r>
              <a:rPr lang="en-US" sz="1400" dirty="0">
                <a:cs typeface="Arial" charset="0"/>
              </a:rPr>
              <a:t>Improves associations</a:t>
            </a:r>
          </a:p>
          <a:p>
            <a:pPr eaLnBrk="1" hangingPunct="1">
              <a:buFont typeface="Arial" charset="0"/>
              <a:buNone/>
              <a:defRPr/>
            </a:pPr>
            <a:endParaRPr lang="en-US" sz="1400" dirty="0">
              <a:cs typeface="Arial" charset="0"/>
            </a:endParaRPr>
          </a:p>
        </p:txBody>
      </p:sp>
      <p:sp>
        <p:nvSpPr>
          <p:cNvPr id="41988" name="Content Placeholder 3"/>
          <p:cNvSpPr>
            <a:spLocks noGrp="1"/>
          </p:cNvSpPr>
          <p:nvPr>
            <p:ph sz="half" idx="4294967295"/>
          </p:nvPr>
        </p:nvSpPr>
        <p:spPr>
          <a:xfrm>
            <a:off x="228600" y="2362200"/>
            <a:ext cx="4648200" cy="416365"/>
          </a:xfrm>
        </p:spPr>
        <p:txBody>
          <a:bodyPr/>
          <a:lstStyle/>
          <a:p>
            <a:pPr eaLnBrk="1" hangingPunct="1"/>
            <a:r>
              <a:rPr lang="en-US" altLang="en-US" sz="2000" b="1" dirty="0">
                <a:cs typeface="Arial" charset="0"/>
              </a:rPr>
              <a:t>PEER DEFUSING SUPPORTS:</a:t>
            </a:r>
          </a:p>
        </p:txBody>
      </p:sp>
      <p:sp>
        <p:nvSpPr>
          <p:cNvPr id="41989" name="TextBox 5"/>
          <p:cNvSpPr txBox="1">
            <a:spLocks noChangeArrowheads="1"/>
          </p:cNvSpPr>
          <p:nvPr/>
        </p:nvSpPr>
        <p:spPr bwMode="auto">
          <a:xfrm>
            <a:off x="838200" y="10668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latin typeface="Calibri" pitchFamily="34" charset="0"/>
            </a:endParaRPr>
          </a:p>
        </p:txBody>
      </p:sp>
      <p:sp>
        <p:nvSpPr>
          <p:cNvPr id="41990" name="TextBox 6"/>
          <p:cNvSpPr txBox="1">
            <a:spLocks noChangeArrowheads="1"/>
          </p:cNvSpPr>
          <p:nvPr/>
        </p:nvSpPr>
        <p:spPr bwMode="auto">
          <a:xfrm>
            <a:off x="228600" y="914400"/>
            <a:ext cx="8229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n-US" altLang="en-US" sz="1600" dirty="0">
                <a:latin typeface="+mn-lt"/>
                <a:cs typeface="Arial" charset="0"/>
              </a:rPr>
              <a:t>St. Joseph's Hospital Health Center recognizes the stressfulness and critical nature of the work we all do on a daily basis. Consistent with our Mission, Vision and Values with being passionate healers we have developed a Peer Defusing Program </a:t>
            </a:r>
          </a:p>
          <a:p>
            <a:pPr eaLnBrk="1" hangingPunct="1">
              <a:spcBef>
                <a:spcPct val="0"/>
              </a:spcBef>
            </a:pPr>
            <a:endParaRPr lang="en-US" altLang="en-US" sz="1600" dirty="0">
              <a:latin typeface="+mn-lt"/>
              <a:cs typeface="Arial" charset="0"/>
            </a:endParaRPr>
          </a:p>
          <a:p>
            <a:pPr eaLnBrk="1" hangingPunct="1">
              <a:spcBef>
                <a:spcPct val="0"/>
              </a:spcBef>
            </a:pPr>
            <a:r>
              <a:rPr lang="en-US" altLang="en-US" sz="1600" dirty="0">
                <a:latin typeface="+mn-lt"/>
                <a:cs typeface="Arial" charset="0"/>
              </a:rPr>
              <a:t>Assisting health care workers to accelerate closure/recovery from a stressful incident</a:t>
            </a:r>
          </a:p>
        </p:txBody>
      </p:sp>
      <p:sp>
        <p:nvSpPr>
          <p:cNvPr id="8" name="Content Placeholder 2"/>
          <p:cNvSpPr txBox="1">
            <a:spLocks/>
          </p:cNvSpPr>
          <p:nvPr/>
        </p:nvSpPr>
        <p:spPr bwMode="auto">
          <a:xfrm>
            <a:off x="3810000" y="2514600"/>
            <a:ext cx="3581400" cy="2819400"/>
          </a:xfrm>
          <a:prstGeom prst="rect">
            <a:avLst/>
          </a:prstGeom>
          <a:noFill/>
          <a:ln w="9525">
            <a:noFill/>
            <a:miter lim="800000"/>
            <a:headEnd/>
            <a:tailEnd/>
          </a:ln>
        </p:spPr>
        <p:txBody>
          <a:bodyPr>
            <a:noAutofit/>
          </a:bodyPr>
          <a:lstStyle/>
          <a:p>
            <a:pPr marL="342900" indent="-342900" eaLnBrk="0" fontAlgn="auto" hangingPunct="0">
              <a:spcBef>
                <a:spcPts val="600"/>
              </a:spcBef>
              <a:spcAft>
                <a:spcPts val="0"/>
              </a:spcAft>
              <a:buFont typeface="Wingdings" pitchFamily="2" charset="2"/>
              <a:buChar char="ü"/>
              <a:defRPr/>
            </a:pPr>
            <a:r>
              <a:rPr lang="en-US" sz="1400" kern="0" dirty="0">
                <a:latin typeface="+mn-lt"/>
                <a:cs typeface="Arial" pitchFamily="34" charset="0"/>
              </a:rPr>
              <a:t>Decreased:                            </a:t>
            </a:r>
          </a:p>
          <a:p>
            <a:pPr marL="742950" lvl="1" indent="-285750" eaLnBrk="0" fontAlgn="auto" hangingPunct="0">
              <a:spcBef>
                <a:spcPts val="600"/>
              </a:spcBef>
              <a:spcAft>
                <a:spcPts val="0"/>
              </a:spcAft>
              <a:buFontTx/>
              <a:buChar char="–"/>
              <a:defRPr/>
            </a:pPr>
            <a:r>
              <a:rPr lang="en-US" sz="1400" kern="0" dirty="0">
                <a:latin typeface="+mn-lt"/>
                <a:cs typeface="Arial" pitchFamily="34" charset="0"/>
              </a:rPr>
              <a:t>Stress     </a:t>
            </a:r>
          </a:p>
          <a:p>
            <a:pPr marL="742950" lvl="1" indent="-285750" eaLnBrk="0" fontAlgn="auto" hangingPunct="0">
              <a:spcBef>
                <a:spcPts val="600"/>
              </a:spcBef>
              <a:spcAft>
                <a:spcPts val="0"/>
              </a:spcAft>
              <a:buFontTx/>
              <a:buChar char="–"/>
              <a:defRPr/>
            </a:pPr>
            <a:r>
              <a:rPr lang="en-US" sz="1400" kern="0" dirty="0">
                <a:latin typeface="+mn-lt"/>
                <a:cs typeface="Arial" pitchFamily="34" charset="0"/>
              </a:rPr>
              <a:t>Burnout</a:t>
            </a:r>
          </a:p>
          <a:p>
            <a:pPr marL="742950" lvl="1" indent="-285750" eaLnBrk="0" fontAlgn="auto" hangingPunct="0">
              <a:spcBef>
                <a:spcPts val="600"/>
              </a:spcBef>
              <a:spcAft>
                <a:spcPts val="0"/>
              </a:spcAft>
              <a:buFontTx/>
              <a:buChar char="–"/>
              <a:defRPr/>
            </a:pPr>
            <a:r>
              <a:rPr lang="en-US" sz="1400" kern="0" dirty="0">
                <a:latin typeface="+mn-lt"/>
                <a:cs typeface="Arial" pitchFamily="34" charset="0"/>
              </a:rPr>
              <a:t>LOAs</a:t>
            </a:r>
          </a:p>
          <a:p>
            <a:pPr marL="742950" lvl="1" indent="-285750" eaLnBrk="0" fontAlgn="auto" hangingPunct="0">
              <a:spcBef>
                <a:spcPts val="600"/>
              </a:spcBef>
              <a:spcAft>
                <a:spcPts val="0"/>
              </a:spcAft>
              <a:buFontTx/>
              <a:buChar char="–"/>
              <a:defRPr/>
            </a:pPr>
            <a:r>
              <a:rPr lang="en-US" sz="1400" kern="0" dirty="0">
                <a:latin typeface="+mn-lt"/>
                <a:cs typeface="Arial" pitchFamily="34" charset="0"/>
              </a:rPr>
              <a:t>Risks</a:t>
            </a:r>
          </a:p>
          <a:p>
            <a:pPr marL="342900" indent="-342900" eaLnBrk="0" fontAlgn="auto" hangingPunct="0">
              <a:spcBef>
                <a:spcPts val="600"/>
              </a:spcBef>
              <a:spcAft>
                <a:spcPts val="0"/>
              </a:spcAft>
              <a:buFont typeface="Wingdings" pitchFamily="2" charset="2"/>
              <a:buChar char="ü"/>
              <a:defRPr/>
            </a:pPr>
            <a:r>
              <a:rPr lang="en-US" sz="1400" kern="0" dirty="0">
                <a:latin typeface="+mn-lt"/>
                <a:cs typeface="Arial" pitchFamily="34" charset="0"/>
              </a:rPr>
              <a:t>Increased:                            </a:t>
            </a:r>
          </a:p>
          <a:p>
            <a:pPr marL="742950" lvl="1" indent="-285750" eaLnBrk="0" fontAlgn="auto" hangingPunct="0">
              <a:spcBef>
                <a:spcPts val="600"/>
              </a:spcBef>
              <a:spcAft>
                <a:spcPts val="0"/>
              </a:spcAft>
              <a:buFontTx/>
              <a:buChar char="–"/>
              <a:defRPr/>
            </a:pPr>
            <a:r>
              <a:rPr lang="en-US" sz="1400" kern="0" dirty="0">
                <a:latin typeface="+mn-lt"/>
                <a:cs typeface="Arial" pitchFamily="34" charset="0"/>
              </a:rPr>
              <a:t>Satisfaction</a:t>
            </a:r>
          </a:p>
          <a:p>
            <a:pPr marL="742950" lvl="1" indent="-285750" eaLnBrk="0" fontAlgn="auto" hangingPunct="0">
              <a:spcBef>
                <a:spcPts val="600"/>
              </a:spcBef>
              <a:spcAft>
                <a:spcPts val="0"/>
              </a:spcAft>
              <a:buFontTx/>
              <a:buChar char="–"/>
              <a:defRPr/>
            </a:pPr>
            <a:r>
              <a:rPr lang="en-US" sz="1400" kern="0" dirty="0">
                <a:latin typeface="+mn-lt"/>
                <a:cs typeface="Arial" pitchFamily="34" charset="0"/>
              </a:rPr>
              <a:t>Retention</a:t>
            </a:r>
          </a:p>
          <a:p>
            <a:pPr marL="742950" lvl="1" indent="-285750" eaLnBrk="0" fontAlgn="auto" hangingPunct="0">
              <a:spcBef>
                <a:spcPts val="600"/>
              </a:spcBef>
              <a:spcAft>
                <a:spcPts val="0"/>
              </a:spcAft>
              <a:buFontTx/>
              <a:buChar char="–"/>
              <a:defRPr/>
            </a:pPr>
            <a:r>
              <a:rPr lang="en-US" sz="1400" kern="0" dirty="0">
                <a:latin typeface="+mn-lt"/>
                <a:cs typeface="Arial" pitchFamily="34" charset="0"/>
              </a:rPr>
              <a:t>Performance</a:t>
            </a:r>
          </a:p>
          <a:p>
            <a:pPr marL="742950" lvl="1" indent="-285750" eaLnBrk="0" fontAlgn="auto" hangingPunct="0">
              <a:spcBef>
                <a:spcPts val="600"/>
              </a:spcBef>
              <a:spcAft>
                <a:spcPts val="0"/>
              </a:spcAft>
              <a:buFontTx/>
              <a:buChar char="–"/>
              <a:defRPr/>
            </a:pPr>
            <a:r>
              <a:rPr lang="en-US" sz="1400" kern="0" dirty="0">
                <a:latin typeface="+mn-lt"/>
                <a:cs typeface="Arial" pitchFamily="34" charset="0"/>
              </a:rPr>
              <a:t>Quality</a:t>
            </a:r>
          </a:p>
          <a:p>
            <a:pPr marL="742950" lvl="1" indent="-285750" eaLnBrk="0" fontAlgn="auto" hangingPunct="0">
              <a:spcBef>
                <a:spcPts val="600"/>
              </a:spcBef>
              <a:spcAft>
                <a:spcPts val="0"/>
              </a:spcAft>
              <a:buFontTx/>
              <a:buChar char="–"/>
              <a:defRPr/>
            </a:pPr>
            <a:r>
              <a:rPr lang="en-US" sz="1400" kern="0" dirty="0">
                <a:latin typeface="+mn-lt"/>
                <a:cs typeface="Arial" pitchFamily="34" charset="0"/>
              </a:rPr>
              <a:t>Safety</a:t>
            </a:r>
          </a:p>
        </p:txBody>
      </p:sp>
      <p:sp>
        <p:nvSpPr>
          <p:cNvPr id="41992" name="TextBox 8"/>
          <p:cNvSpPr txBox="1">
            <a:spLocks noChangeArrowheads="1"/>
          </p:cNvSpPr>
          <p:nvPr/>
        </p:nvSpPr>
        <p:spPr bwMode="auto">
          <a:xfrm>
            <a:off x="6477000" y="3352800"/>
            <a:ext cx="24003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None/>
            </a:pPr>
            <a:r>
              <a:rPr lang="en-US" altLang="en-US" sz="1200" dirty="0"/>
              <a:t>More information can be found on the Peer Defusing webpage on the intranet (only available within the hospital network): </a:t>
            </a:r>
            <a:r>
              <a:rPr lang="en-US" altLang="en-US" sz="1200" dirty="0">
                <a:hlinkClick r:id="rId2"/>
              </a:rPr>
              <a:t>http://sjen.sjhsyr.org/ho-peerdef</a:t>
            </a:r>
            <a:endParaRPr lang="en-US" altLang="en-US" sz="1200" dirty="0"/>
          </a:p>
        </p:txBody>
      </p:sp>
      <p:sp>
        <p:nvSpPr>
          <p:cNvPr id="3" name="Rectangle 2"/>
          <p:cNvSpPr/>
          <p:nvPr/>
        </p:nvSpPr>
        <p:spPr>
          <a:xfrm>
            <a:off x="6324600" y="3124200"/>
            <a:ext cx="2628900" cy="14478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a:xfrm>
            <a:off x="0" y="1219200"/>
            <a:ext cx="9144000" cy="2950464"/>
          </a:xfrm>
        </p:spPr>
        <p:txBody>
          <a:bodyPr/>
          <a:lstStyle/>
          <a:p>
            <a:r>
              <a:rPr lang="en-US" altLang="en-US" dirty="0" err="1"/>
              <a:t>TeamSTEPPS</a:t>
            </a:r>
            <a:r>
              <a:rPr lang="en-US" altLang="en-US" dirty="0"/>
              <a:t>:</a:t>
            </a:r>
            <a:br>
              <a:rPr lang="en-US" altLang="en-US" dirty="0"/>
            </a:br>
            <a:r>
              <a:rPr lang="en-US" altLang="en-US" dirty="0"/>
              <a:t> Strategies &amp; Tools to Enhance Performance and Patient Safety</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005016295"/>
              </p:ext>
            </p:extLst>
          </p:nvPr>
        </p:nvGraphicFramePr>
        <p:xfrm>
          <a:off x="762000" y="1269999"/>
          <a:ext cx="6305550" cy="4521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4035" name="Text Placeholder 2"/>
          <p:cNvSpPr>
            <a:spLocks noGrp="1"/>
          </p:cNvSpPr>
          <p:nvPr>
            <p:ph type="body" idx="4294967295"/>
          </p:nvPr>
        </p:nvSpPr>
        <p:spPr>
          <a:xfrm>
            <a:off x="0" y="228600"/>
            <a:ext cx="9144000" cy="866775"/>
          </a:xfrm>
        </p:spPr>
        <p:txBody>
          <a:bodyPr anchor="t">
            <a:normAutofit/>
          </a:bodyPr>
          <a:lstStyle/>
          <a:p>
            <a:pPr marL="0" indent="0" algn="ctr">
              <a:buNone/>
            </a:pPr>
            <a:r>
              <a:rPr lang="en-US" altLang="en-US" sz="3600" dirty="0"/>
              <a:t>New Approaches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a:xfrm>
            <a:off x="0" y="274638"/>
            <a:ext cx="9144000" cy="868362"/>
          </a:xfrm>
        </p:spPr>
        <p:txBody>
          <a:bodyPr>
            <a:normAutofit/>
          </a:bodyPr>
          <a:lstStyle/>
          <a:p>
            <a:pPr eaLnBrk="1" hangingPunct="1"/>
            <a:r>
              <a:rPr lang="en-US" altLang="en-US" sz="4000" dirty="0"/>
              <a:t>What is AIDET</a:t>
            </a:r>
          </a:p>
        </p:txBody>
      </p:sp>
      <p:sp>
        <p:nvSpPr>
          <p:cNvPr id="3" name="Content Placeholder 2"/>
          <p:cNvSpPr>
            <a:spLocks noGrp="1"/>
          </p:cNvSpPr>
          <p:nvPr>
            <p:ph sz="quarter" idx="4294967295"/>
          </p:nvPr>
        </p:nvSpPr>
        <p:spPr>
          <a:xfrm>
            <a:off x="914400" y="1447800"/>
            <a:ext cx="7772400" cy="5334000"/>
          </a:xfrm>
        </p:spPr>
        <p:txBody>
          <a:bodyPr>
            <a:normAutofit/>
          </a:bodyPr>
          <a:lstStyle/>
          <a:p>
            <a:pPr marL="168275" indent="411163" eaLnBrk="1" fontAlgn="auto" hangingPunct="1">
              <a:spcBef>
                <a:spcPts val="580"/>
              </a:spcBef>
              <a:spcAft>
                <a:spcPts val="0"/>
              </a:spcAft>
              <a:buFont typeface="Wingdings 2"/>
              <a:buChar char=""/>
              <a:defRPr/>
            </a:pPr>
            <a:r>
              <a:rPr lang="en-US" sz="2400" dirty="0"/>
              <a:t>Simple acronym that represents a powerful way to communicate with people who are feeling anxious and vulnerable.</a:t>
            </a:r>
          </a:p>
          <a:p>
            <a:pPr marL="854075" indent="746125" eaLnBrk="1" fontAlgn="auto" hangingPunct="1">
              <a:spcBef>
                <a:spcPts val="580"/>
              </a:spcBef>
              <a:spcAft>
                <a:spcPts val="0"/>
              </a:spcAft>
              <a:buFont typeface="Wingdings" pitchFamily="2" charset="2"/>
              <a:buChar char="Ø"/>
              <a:defRPr/>
            </a:pPr>
            <a:r>
              <a:rPr lang="en-US" sz="2400" b="1" dirty="0">
                <a:solidFill>
                  <a:srgbClr val="D25500"/>
                </a:solidFill>
              </a:rPr>
              <a:t>Acknowledge</a:t>
            </a:r>
          </a:p>
          <a:p>
            <a:pPr marL="854075" indent="746125" eaLnBrk="1" fontAlgn="auto" hangingPunct="1">
              <a:spcBef>
                <a:spcPts val="580"/>
              </a:spcBef>
              <a:spcAft>
                <a:spcPts val="0"/>
              </a:spcAft>
              <a:buFont typeface="Wingdings" pitchFamily="2" charset="2"/>
              <a:buChar char="Ø"/>
              <a:defRPr/>
            </a:pPr>
            <a:r>
              <a:rPr lang="en-US" sz="2400" b="1" dirty="0">
                <a:solidFill>
                  <a:srgbClr val="D25500"/>
                </a:solidFill>
              </a:rPr>
              <a:t>Introduce</a:t>
            </a:r>
          </a:p>
          <a:p>
            <a:pPr marL="854075" indent="746125" eaLnBrk="1" fontAlgn="auto" hangingPunct="1">
              <a:spcBef>
                <a:spcPts val="580"/>
              </a:spcBef>
              <a:spcAft>
                <a:spcPts val="0"/>
              </a:spcAft>
              <a:buFont typeface="Wingdings" pitchFamily="2" charset="2"/>
              <a:buChar char="Ø"/>
              <a:defRPr/>
            </a:pPr>
            <a:r>
              <a:rPr lang="en-US" sz="2400" b="1" dirty="0">
                <a:solidFill>
                  <a:srgbClr val="D25500"/>
                </a:solidFill>
              </a:rPr>
              <a:t>Duration</a:t>
            </a:r>
          </a:p>
          <a:p>
            <a:pPr marL="854075" indent="746125" eaLnBrk="1" fontAlgn="auto" hangingPunct="1">
              <a:spcBef>
                <a:spcPts val="580"/>
              </a:spcBef>
              <a:spcAft>
                <a:spcPts val="0"/>
              </a:spcAft>
              <a:buFont typeface="Wingdings" pitchFamily="2" charset="2"/>
              <a:buChar char="Ø"/>
              <a:defRPr/>
            </a:pPr>
            <a:r>
              <a:rPr lang="en-US" sz="2400" b="1" dirty="0">
                <a:solidFill>
                  <a:srgbClr val="D25500"/>
                </a:solidFill>
              </a:rPr>
              <a:t>Explanation</a:t>
            </a:r>
          </a:p>
          <a:p>
            <a:pPr marL="854075" indent="746125" eaLnBrk="1" fontAlgn="auto" hangingPunct="1">
              <a:spcBef>
                <a:spcPts val="580"/>
              </a:spcBef>
              <a:spcAft>
                <a:spcPts val="0"/>
              </a:spcAft>
              <a:buFont typeface="Wingdings" pitchFamily="2" charset="2"/>
              <a:buChar char="Ø"/>
              <a:defRPr/>
            </a:pPr>
            <a:r>
              <a:rPr lang="en-US" sz="2400" b="1" dirty="0">
                <a:solidFill>
                  <a:srgbClr val="D25500"/>
                </a:solidFill>
              </a:rPr>
              <a:t>Thank You</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TS_Pocket_Guide_5_22_061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28800" y="180975"/>
            <a:ext cx="3829050" cy="6677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TS_Pocket_Guide_5_3_061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400" y="646113"/>
            <a:ext cx="3983038" cy="56022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07" name="Picture 10" descr="Brief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9113" y="1444625"/>
            <a:ext cx="3275012"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TS_Pocket_Guide_5_3_061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19400" y="169863"/>
            <a:ext cx="3868738" cy="65357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TS_Pocket_Guide_5_3_06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5100"/>
            <a:ext cx="381000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TS_Pocket_Guide_5_3_062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09850" y="96838"/>
            <a:ext cx="3867150" cy="65325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TS_Pocket_Guide_5_3_06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6050" y="301625"/>
            <a:ext cx="3790950"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C8D0B5F-C766-43F4-8121-C1DB7EBC4AEB}"/>
              </a:ext>
            </a:extLst>
          </p:cNvPr>
          <p:cNvGraphicFramePr>
            <a:graphicFrameLocks noGrp="1"/>
          </p:cNvGraphicFramePr>
          <p:nvPr>
            <p:ph idx="1"/>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ight Arrow 7"/>
          <p:cNvSpPr/>
          <p:nvPr/>
        </p:nvSpPr>
        <p:spPr>
          <a:xfrm rot="16200000">
            <a:off x="-494478" y="2599468"/>
            <a:ext cx="1526381" cy="484632"/>
          </a:xfrm>
          <a:prstGeom prst="rightArrow">
            <a:avLst/>
          </a:prstGeom>
          <a:solidFill>
            <a:schemeClr val="tx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t>Clinical Variation</a:t>
            </a:r>
          </a:p>
        </p:txBody>
      </p:sp>
      <p:sp>
        <p:nvSpPr>
          <p:cNvPr id="9" name="Left Arrow 8"/>
          <p:cNvSpPr/>
          <p:nvPr/>
        </p:nvSpPr>
        <p:spPr>
          <a:xfrm rot="16200000">
            <a:off x="-570035" y="4169427"/>
            <a:ext cx="2156460" cy="484632"/>
          </a:xfrm>
          <a:prstGeom prst="leftArrow">
            <a:avLst/>
          </a:prstGeom>
          <a:solidFill>
            <a:schemeClr val="tx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a:t>Unwarranted clinical variation</a:t>
            </a:r>
          </a:p>
        </p:txBody>
      </p:sp>
      <p:sp>
        <p:nvSpPr>
          <p:cNvPr id="10" name="Title 1">
            <a:extLst>
              <a:ext uri="{FF2B5EF4-FFF2-40B4-BE49-F238E27FC236}">
                <a16:creationId xmlns:a16="http://schemas.microsoft.com/office/drawing/2014/main" id="{1BF0210E-61FC-434E-A4DB-EC881D2258E5}"/>
              </a:ext>
            </a:extLst>
          </p:cNvPr>
          <p:cNvSpPr>
            <a:spLocks noGrp="1"/>
          </p:cNvSpPr>
          <p:nvPr>
            <p:ph type="title"/>
          </p:nvPr>
        </p:nvSpPr>
        <p:spPr>
          <a:xfrm>
            <a:off x="400788" y="1026597"/>
            <a:ext cx="8229600" cy="498475"/>
          </a:xfrm>
        </p:spPr>
        <p:txBody>
          <a:bodyPr>
            <a:noAutofit/>
          </a:bodyPr>
          <a:lstStyle/>
          <a:p>
            <a:r>
              <a:rPr lang="en-US" sz="1800">
                <a:solidFill>
                  <a:schemeClr val="bg1"/>
                </a:solidFill>
              </a:rPr>
              <a:t>Clinical variation encompasses a wide array of variation and opportunities due to the multiple root causes that clinical framework teams address.</a:t>
            </a:r>
          </a:p>
        </p:txBody>
      </p:sp>
    </p:spTree>
    <p:extLst>
      <p:ext uri="{BB962C8B-B14F-4D97-AF65-F5344CB8AC3E}">
        <p14:creationId xmlns:p14="http://schemas.microsoft.com/office/powerpoint/2010/main" val="17148886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TS_Pocket_Guide_5_3_062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200" y="76200"/>
            <a:ext cx="4048125" cy="65706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00100"/>
            <a:ext cx="7897813"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TS_Pocket_Guide_5_3_063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38450" y="277813"/>
            <a:ext cx="3714750" cy="62753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57200" y="685800"/>
          <a:ext cx="8077200" cy="5486401"/>
        </p:xfrm>
        <a:graphic>
          <a:graphicData uri="http://schemas.openxmlformats.org/drawingml/2006/table">
            <a:tbl>
              <a:tblPr/>
              <a:tblGrid>
                <a:gridCol w="647440">
                  <a:extLst>
                    <a:ext uri="{9D8B030D-6E8A-4147-A177-3AD203B41FA5}">
                      <a16:colId xmlns:a16="http://schemas.microsoft.com/office/drawing/2014/main" val="20000"/>
                    </a:ext>
                  </a:extLst>
                </a:gridCol>
                <a:gridCol w="6845586">
                  <a:extLst>
                    <a:ext uri="{9D8B030D-6E8A-4147-A177-3AD203B41FA5}">
                      <a16:colId xmlns:a16="http://schemas.microsoft.com/office/drawing/2014/main" val="20001"/>
                    </a:ext>
                  </a:extLst>
                </a:gridCol>
                <a:gridCol w="584174">
                  <a:extLst>
                    <a:ext uri="{9D8B030D-6E8A-4147-A177-3AD203B41FA5}">
                      <a16:colId xmlns:a16="http://schemas.microsoft.com/office/drawing/2014/main" val="20002"/>
                    </a:ext>
                  </a:extLst>
                </a:gridCol>
              </a:tblGrid>
              <a:tr h="829856">
                <a:tc gridSpan="3">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ea typeface="Calibri" pitchFamily="34" charset="0"/>
                        </a:rPr>
                        <a:t>CHAT and SBAR</a:t>
                      </a:r>
                      <a:endParaRPr kumimoji="0" lang="en-US" sz="1100" b="0" i="0" u="none" strike="noStrike" cap="none" normalizeH="0" baseline="0" dirty="0">
                        <a:ln>
                          <a:noFill/>
                        </a:ln>
                        <a:solidFill>
                          <a:schemeClr val="tx1"/>
                        </a:solidFill>
                        <a:effectLst/>
                        <a:latin typeface="Calibri" pitchFamily="34" charset="0"/>
                        <a:ea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6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981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ea typeface="Calibri" pitchFamily="34" charset="0"/>
                        </a:rPr>
                        <a:t>C</a:t>
                      </a:r>
                      <a:endParaRPr kumimoji="0" lang="en-US" sz="2000" b="0" i="0" u="none" strike="noStrike" cap="none" normalizeH="0" baseline="0" dirty="0">
                        <a:ln>
                          <a:noFill/>
                        </a:ln>
                        <a:solidFill>
                          <a:schemeClr val="tx1"/>
                        </a:solidFill>
                        <a:effectLst/>
                        <a:latin typeface="Calibri" pitchFamily="34" charset="0"/>
                        <a:ea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65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ea typeface="Calibri" pitchFamily="34" charset="0"/>
                        </a:rPr>
                        <a:t>C</a:t>
                      </a:r>
                      <a:r>
                        <a:rPr kumimoji="0" lang="en-US" sz="1200" b="0" i="0" u="none" strike="noStrike" cap="none" normalizeH="0" baseline="0" dirty="0">
                          <a:ln>
                            <a:noFill/>
                          </a:ln>
                          <a:solidFill>
                            <a:schemeClr val="tx1"/>
                          </a:solidFill>
                          <a:effectLst/>
                          <a:latin typeface="Times New Roman" pitchFamily="18" charset="0"/>
                          <a:ea typeface="Calibri" pitchFamily="34" charset="0"/>
                        </a:rPr>
                        <a:t>urrent </a:t>
                      </a:r>
                      <a:r>
                        <a:rPr kumimoji="0" lang="en-US" sz="2400" b="0" i="0" u="none" strike="noStrike" cap="none" normalizeH="0" baseline="0" dirty="0">
                          <a:ln>
                            <a:noFill/>
                          </a:ln>
                          <a:solidFill>
                            <a:schemeClr val="tx1"/>
                          </a:solidFill>
                          <a:effectLst/>
                          <a:latin typeface="Times New Roman" pitchFamily="18" charset="0"/>
                          <a:ea typeface="Calibri" pitchFamily="34" charset="0"/>
                        </a:rPr>
                        <a:t>C</a:t>
                      </a:r>
                      <a:r>
                        <a:rPr kumimoji="0" lang="en-US" sz="1200" b="0" i="0" u="none" strike="noStrike" cap="none" normalizeH="0" baseline="0" dirty="0">
                          <a:ln>
                            <a:noFill/>
                          </a:ln>
                          <a:solidFill>
                            <a:schemeClr val="tx1"/>
                          </a:solidFill>
                          <a:effectLst/>
                          <a:latin typeface="Times New Roman" pitchFamily="18" charset="0"/>
                          <a:ea typeface="Calibri" pitchFamily="34" charset="0"/>
                        </a:rPr>
                        <a:t>ondition                                                                 </a:t>
                      </a:r>
                      <a:r>
                        <a:rPr kumimoji="0" lang="en-US" sz="2400" b="1" i="0" u="none" strike="noStrike" cap="none" normalizeH="0" baseline="0" dirty="0">
                          <a:ln>
                            <a:noFill/>
                          </a:ln>
                          <a:solidFill>
                            <a:srgbClr val="FF0000"/>
                          </a:solidFill>
                          <a:effectLst/>
                          <a:latin typeface="Times New Roman" pitchFamily="18" charset="0"/>
                          <a:ea typeface="Calibri" pitchFamily="34" charset="0"/>
                        </a:rPr>
                        <a:t>S</a:t>
                      </a:r>
                      <a:r>
                        <a:rPr kumimoji="0" lang="en-US" sz="1200" b="1" i="0" u="none" strike="noStrike" cap="none" normalizeH="0" baseline="0" dirty="0">
                          <a:ln>
                            <a:noFill/>
                          </a:ln>
                          <a:solidFill>
                            <a:srgbClr val="FF0000"/>
                          </a:solidFill>
                          <a:effectLst/>
                          <a:latin typeface="Times New Roman" pitchFamily="18" charset="0"/>
                          <a:ea typeface="Calibri" pitchFamily="34" charset="0"/>
                        </a:rPr>
                        <a:t>ituation</a:t>
                      </a:r>
                      <a:endParaRPr kumimoji="0" lang="en-US" sz="1100" b="0" i="0" u="none" strike="noStrike" cap="none" normalizeH="0" baseline="0" dirty="0">
                        <a:ln>
                          <a:noFill/>
                        </a:ln>
                        <a:solidFill>
                          <a:schemeClr val="tx1"/>
                        </a:solidFill>
                        <a:effectLst/>
                        <a:latin typeface="Calibri" pitchFamily="34" charset="0"/>
                        <a:ea typeface="Calibri"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itchFamily="18" charset="0"/>
                          <a:ea typeface="Calibri" pitchFamily="34" charset="0"/>
                        </a:rPr>
                        <a:t>What is my major concern?</a:t>
                      </a:r>
                      <a:endParaRPr kumimoji="0" lang="en-US" sz="1100" b="0" i="0" u="none" strike="noStrike" cap="none" normalizeH="0" baseline="0" dirty="0">
                        <a:ln>
                          <a:noFill/>
                        </a:ln>
                        <a:solidFill>
                          <a:schemeClr val="tx1"/>
                        </a:solidFill>
                        <a:effectLst/>
                        <a:latin typeface="Calibri" pitchFamily="34" charset="0"/>
                        <a:ea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65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FF0000"/>
                          </a:solidFill>
                          <a:effectLst/>
                          <a:latin typeface="Times New Roman" pitchFamily="18" charset="0"/>
                          <a:ea typeface="Calibri" pitchFamily="34" charset="0"/>
                        </a:rPr>
                        <a:t>S</a:t>
                      </a:r>
                      <a:endParaRPr kumimoji="0" lang="en-US" sz="2000" b="0" i="0" u="none" strike="noStrike" cap="none" normalizeH="0" baseline="0">
                        <a:ln>
                          <a:noFill/>
                        </a:ln>
                        <a:solidFill>
                          <a:schemeClr val="tx1"/>
                        </a:solidFill>
                        <a:effectLst/>
                        <a:latin typeface="Calibri" pitchFamily="34" charset="0"/>
                        <a:ea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65000"/>
                      </a:schemeClr>
                    </a:solidFill>
                  </a:tcPr>
                </a:tc>
                <a:extLst>
                  <a:ext uri="{0D108BD9-81ED-4DB2-BD59-A6C34878D82A}">
                    <a16:rowId xmlns:a16="http://schemas.microsoft.com/office/drawing/2014/main" val="10001"/>
                  </a:ext>
                </a:extLst>
              </a:tr>
              <a:tr h="9981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ea typeface="Calibri" pitchFamily="34" charset="0"/>
                        </a:rPr>
                        <a:t>H</a:t>
                      </a:r>
                      <a:endParaRPr kumimoji="0" lang="en-US" sz="2000" b="0" i="0" u="none" strike="noStrike" cap="none" normalizeH="0" baseline="0">
                        <a:ln>
                          <a:noFill/>
                        </a:ln>
                        <a:solidFill>
                          <a:schemeClr val="tx1"/>
                        </a:solidFill>
                        <a:effectLst/>
                        <a:latin typeface="Calibri" pitchFamily="34" charset="0"/>
                        <a:ea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65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ea typeface="Calibri" pitchFamily="34" charset="0"/>
                        </a:rPr>
                        <a:t>H</a:t>
                      </a:r>
                      <a:r>
                        <a:rPr kumimoji="0" lang="en-US" sz="1200" b="0" i="0" u="none" strike="noStrike" cap="none" normalizeH="0" baseline="0" dirty="0">
                          <a:ln>
                            <a:noFill/>
                          </a:ln>
                          <a:solidFill>
                            <a:schemeClr val="tx1"/>
                          </a:solidFill>
                          <a:effectLst/>
                          <a:latin typeface="Times New Roman" pitchFamily="18" charset="0"/>
                          <a:ea typeface="Calibri" pitchFamily="34" charset="0"/>
                        </a:rPr>
                        <a:t>istory                                                                                     </a:t>
                      </a:r>
                      <a:r>
                        <a:rPr kumimoji="0" lang="en-US" sz="2000" b="1" i="0" u="none" strike="noStrike" cap="none" normalizeH="0" baseline="0" dirty="0">
                          <a:ln>
                            <a:noFill/>
                          </a:ln>
                          <a:solidFill>
                            <a:srgbClr val="FF0000"/>
                          </a:solidFill>
                          <a:effectLst/>
                          <a:latin typeface="Times New Roman" pitchFamily="18" charset="0"/>
                          <a:ea typeface="Calibri" pitchFamily="34" charset="0"/>
                        </a:rPr>
                        <a:t>B</a:t>
                      </a:r>
                      <a:r>
                        <a:rPr kumimoji="0" lang="en-US" sz="1200" b="1" i="0" u="none" strike="noStrike" cap="none" normalizeH="0" baseline="0" dirty="0">
                          <a:ln>
                            <a:noFill/>
                          </a:ln>
                          <a:solidFill>
                            <a:srgbClr val="FF0000"/>
                          </a:solidFill>
                          <a:effectLst/>
                          <a:latin typeface="Times New Roman" pitchFamily="18" charset="0"/>
                          <a:ea typeface="Calibri" pitchFamily="34" charset="0"/>
                        </a:rPr>
                        <a:t>ackground</a:t>
                      </a:r>
                      <a:endParaRPr kumimoji="0" lang="en-US" sz="1100" b="0" i="0" u="none" strike="noStrike" cap="none" normalizeH="0" baseline="0" dirty="0">
                        <a:ln>
                          <a:noFill/>
                        </a:ln>
                        <a:solidFill>
                          <a:schemeClr val="tx1"/>
                        </a:solidFill>
                        <a:effectLst/>
                        <a:latin typeface="Calibri" pitchFamily="34" charset="0"/>
                        <a:ea typeface="Calibri"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New Roman" pitchFamily="18" charset="0"/>
                          <a:ea typeface="Calibri" pitchFamily="34" charset="0"/>
                        </a:rPr>
                        <a:t>What are the pertinent facts?</a:t>
                      </a:r>
                      <a:endParaRPr kumimoji="0" lang="en-US" sz="1100" b="0" i="0" u="none" strike="noStrike" cap="none" normalizeH="0" baseline="0" dirty="0">
                        <a:ln>
                          <a:noFill/>
                        </a:ln>
                        <a:solidFill>
                          <a:schemeClr val="tx1"/>
                        </a:solidFill>
                        <a:effectLst/>
                        <a:latin typeface="Calibri" pitchFamily="34" charset="0"/>
                        <a:ea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65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FF0000"/>
                          </a:solidFill>
                          <a:effectLst/>
                          <a:latin typeface="Times New Roman" pitchFamily="18" charset="0"/>
                          <a:ea typeface="Calibri" pitchFamily="34" charset="0"/>
                        </a:rPr>
                        <a:t>B</a:t>
                      </a:r>
                      <a:endParaRPr kumimoji="0" lang="en-US" sz="2000" b="0" i="0" u="none" strike="noStrike" cap="none" normalizeH="0" baseline="0">
                        <a:ln>
                          <a:noFill/>
                        </a:ln>
                        <a:solidFill>
                          <a:schemeClr val="tx1"/>
                        </a:solidFill>
                        <a:effectLst/>
                        <a:latin typeface="Calibri" pitchFamily="34" charset="0"/>
                        <a:ea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65000"/>
                      </a:schemeClr>
                    </a:solidFill>
                  </a:tcPr>
                </a:tc>
                <a:extLst>
                  <a:ext uri="{0D108BD9-81ED-4DB2-BD59-A6C34878D82A}">
                    <a16:rowId xmlns:a16="http://schemas.microsoft.com/office/drawing/2014/main" val="10002"/>
                  </a:ext>
                </a:extLst>
              </a:tr>
              <a:tr h="9981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ea typeface="Calibri" pitchFamily="34" charset="0"/>
                        </a:rPr>
                        <a:t>A</a:t>
                      </a:r>
                      <a:endParaRPr kumimoji="0" lang="en-US" sz="2000" b="0" i="0" u="none" strike="noStrike" cap="none" normalizeH="0" baseline="0">
                        <a:ln>
                          <a:noFill/>
                        </a:ln>
                        <a:solidFill>
                          <a:schemeClr val="tx1"/>
                        </a:solidFill>
                        <a:effectLst/>
                        <a:latin typeface="Calibri" pitchFamily="34" charset="0"/>
                        <a:ea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65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ea typeface="Calibri" pitchFamily="34" charset="0"/>
                        </a:rPr>
                        <a:t>A</a:t>
                      </a:r>
                      <a:r>
                        <a:rPr kumimoji="0" lang="en-US" sz="1200" b="0" i="0" u="none" strike="noStrike" cap="none" normalizeH="0" baseline="0">
                          <a:ln>
                            <a:noFill/>
                          </a:ln>
                          <a:solidFill>
                            <a:schemeClr val="tx1"/>
                          </a:solidFill>
                          <a:effectLst/>
                          <a:latin typeface="Times New Roman" pitchFamily="18" charset="0"/>
                          <a:ea typeface="Calibri" pitchFamily="34" charset="0"/>
                        </a:rPr>
                        <a:t>ssessment                                                                              </a:t>
                      </a:r>
                      <a:r>
                        <a:rPr kumimoji="0" lang="en-US" sz="2000" b="1" i="0" u="none" strike="noStrike" cap="none" normalizeH="0" baseline="0">
                          <a:ln>
                            <a:noFill/>
                          </a:ln>
                          <a:solidFill>
                            <a:srgbClr val="FF0000"/>
                          </a:solidFill>
                          <a:effectLst/>
                          <a:latin typeface="Times New Roman" pitchFamily="18" charset="0"/>
                          <a:ea typeface="Calibri" pitchFamily="34" charset="0"/>
                        </a:rPr>
                        <a:t>A</a:t>
                      </a:r>
                      <a:r>
                        <a:rPr kumimoji="0" lang="en-US" sz="1200" b="1" i="0" u="none" strike="noStrike" cap="none" normalizeH="0" baseline="0">
                          <a:ln>
                            <a:noFill/>
                          </a:ln>
                          <a:solidFill>
                            <a:srgbClr val="FF0000"/>
                          </a:solidFill>
                          <a:effectLst/>
                          <a:latin typeface="Times New Roman" pitchFamily="18" charset="0"/>
                          <a:ea typeface="Calibri" pitchFamily="34" charset="0"/>
                        </a:rPr>
                        <a:t>ssessment</a:t>
                      </a:r>
                      <a:endParaRPr kumimoji="0" lang="en-US" sz="1100" b="0" i="0" u="none" strike="noStrike" cap="none" normalizeH="0" baseline="0">
                        <a:ln>
                          <a:noFill/>
                        </a:ln>
                        <a:solidFill>
                          <a:schemeClr val="tx1"/>
                        </a:solidFill>
                        <a:effectLst/>
                        <a:latin typeface="Calibri" pitchFamily="34" charset="0"/>
                        <a:ea typeface="Calibri"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New Roman" pitchFamily="18" charset="0"/>
                          <a:ea typeface="Calibri" pitchFamily="34" charset="0"/>
                        </a:rPr>
                        <a:t>What do I think is the problem?</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65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FF0000"/>
                          </a:solidFill>
                          <a:effectLst/>
                          <a:latin typeface="Times New Roman" pitchFamily="18" charset="0"/>
                          <a:ea typeface="Calibri" pitchFamily="34" charset="0"/>
                        </a:rPr>
                        <a:t>A</a:t>
                      </a:r>
                      <a:endParaRPr kumimoji="0" lang="en-US" sz="2000" b="0" i="0" u="none" strike="noStrike" cap="none" normalizeH="0" baseline="0">
                        <a:ln>
                          <a:noFill/>
                        </a:ln>
                        <a:solidFill>
                          <a:schemeClr val="tx1"/>
                        </a:solidFill>
                        <a:effectLst/>
                        <a:latin typeface="Calibri" pitchFamily="34" charset="0"/>
                        <a:ea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65000"/>
                      </a:schemeClr>
                    </a:solidFill>
                  </a:tcPr>
                </a:tc>
                <a:extLst>
                  <a:ext uri="{0D108BD9-81ED-4DB2-BD59-A6C34878D82A}">
                    <a16:rowId xmlns:a16="http://schemas.microsoft.com/office/drawing/2014/main" val="10003"/>
                  </a:ext>
                </a:extLst>
              </a:tr>
              <a:tr h="9981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ea typeface="Calibri" pitchFamily="34" charset="0"/>
                        </a:rPr>
                        <a:t>T</a:t>
                      </a:r>
                      <a:endParaRPr kumimoji="0" lang="en-US" sz="2000" b="0" i="0" u="none" strike="noStrike" cap="none" normalizeH="0" baseline="0">
                        <a:ln>
                          <a:noFill/>
                        </a:ln>
                        <a:solidFill>
                          <a:schemeClr val="tx1"/>
                        </a:solidFill>
                        <a:effectLst/>
                        <a:latin typeface="Calibri" pitchFamily="34" charset="0"/>
                        <a:ea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65000"/>
                      </a:schemeClr>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ea typeface="Calibri" pitchFamily="34" charset="0"/>
                        </a:rPr>
                        <a:t>T</a:t>
                      </a:r>
                      <a:r>
                        <a:rPr kumimoji="0" lang="en-US" sz="1200" b="0" i="0" u="none" strike="noStrike" cap="none" normalizeH="0" baseline="0">
                          <a:ln>
                            <a:noFill/>
                          </a:ln>
                          <a:solidFill>
                            <a:schemeClr val="tx1"/>
                          </a:solidFill>
                          <a:effectLst/>
                          <a:latin typeface="Times New Roman" pitchFamily="18" charset="0"/>
                          <a:ea typeface="Calibri" pitchFamily="34" charset="0"/>
                        </a:rPr>
                        <a:t>reatment                                                                                 </a:t>
                      </a:r>
                      <a:r>
                        <a:rPr kumimoji="0" lang="en-US" sz="2000" b="1" i="0" u="none" strike="noStrike" cap="none" normalizeH="0" baseline="0">
                          <a:ln>
                            <a:noFill/>
                          </a:ln>
                          <a:solidFill>
                            <a:srgbClr val="FF0000"/>
                          </a:solidFill>
                          <a:effectLst/>
                          <a:latin typeface="Times New Roman" pitchFamily="18" charset="0"/>
                          <a:ea typeface="Calibri" pitchFamily="34" charset="0"/>
                        </a:rPr>
                        <a:t>R</a:t>
                      </a:r>
                      <a:r>
                        <a:rPr kumimoji="0" lang="en-US" sz="1200" b="1" i="0" u="none" strike="noStrike" cap="none" normalizeH="0" baseline="0">
                          <a:ln>
                            <a:noFill/>
                          </a:ln>
                          <a:solidFill>
                            <a:srgbClr val="FF0000"/>
                          </a:solidFill>
                          <a:effectLst/>
                          <a:latin typeface="Times New Roman" pitchFamily="18" charset="0"/>
                          <a:ea typeface="Calibri" pitchFamily="34" charset="0"/>
                        </a:rPr>
                        <a:t>ecommendation</a:t>
                      </a:r>
                      <a:endParaRPr kumimoji="0" lang="en-US" sz="1100" b="0" i="0" u="none" strike="noStrike" cap="none" normalizeH="0" baseline="0">
                        <a:ln>
                          <a:noFill/>
                        </a:ln>
                        <a:solidFill>
                          <a:schemeClr val="tx1"/>
                        </a:solidFill>
                        <a:effectLst/>
                        <a:latin typeface="Calibri" pitchFamily="34" charset="0"/>
                        <a:ea typeface="Calibri"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New Roman" pitchFamily="18" charset="0"/>
                          <a:ea typeface="Calibri" pitchFamily="34" charset="0"/>
                        </a:rPr>
                        <a:t>What do I recommend that we do?</a:t>
                      </a:r>
                      <a:endParaRPr kumimoji="0" lang="en-US" sz="1100" b="0" i="0" u="none" strike="noStrike" cap="none" normalizeH="0" baseline="0">
                        <a:ln>
                          <a:noFill/>
                        </a:ln>
                        <a:solidFill>
                          <a:schemeClr val="tx1"/>
                        </a:solidFill>
                        <a:effectLst/>
                        <a:latin typeface="Calibri" pitchFamily="34" charset="0"/>
                        <a:ea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65000"/>
                      </a:schemeClr>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2000" b="1" i="0" u="none" strike="noStrike" cap="none" normalizeH="0" baseline="0">
                          <a:ln>
                            <a:noFill/>
                          </a:ln>
                          <a:solidFill>
                            <a:srgbClr val="FF0000"/>
                          </a:solidFill>
                          <a:effectLst/>
                          <a:latin typeface="Times New Roman" pitchFamily="18" charset="0"/>
                          <a:ea typeface="Calibri" pitchFamily="34" charset="0"/>
                        </a:rPr>
                        <a:t>R</a:t>
                      </a:r>
                      <a:endParaRPr kumimoji="0" lang="en-US" sz="2000" b="0" i="0" u="none" strike="noStrike" cap="none" normalizeH="0" baseline="0">
                        <a:ln>
                          <a:noFill/>
                        </a:ln>
                        <a:solidFill>
                          <a:schemeClr val="tx1"/>
                        </a:solidFill>
                        <a:effectLst/>
                        <a:latin typeface="Calibri" pitchFamily="34" charset="0"/>
                        <a:ea typeface="Calibri" pitchFamily="3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65000"/>
                      </a:schemeClr>
                    </a:solidFill>
                  </a:tcPr>
                </a:tc>
                <a:extLst>
                  <a:ext uri="{0D108BD9-81ED-4DB2-BD59-A6C34878D82A}">
                    <a16:rowId xmlns:a16="http://schemas.microsoft.com/office/drawing/2014/main" val="10004"/>
                  </a:ext>
                </a:extLst>
              </a:tr>
              <a:tr h="663885">
                <a:tc gridSpan="3">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Times New Roman" pitchFamily="18" charset="0"/>
                          <a:ea typeface="Calibri" pitchFamily="34" charset="0"/>
                        </a:rPr>
                        <a:t>Reference:</a:t>
                      </a:r>
                      <a:endParaRPr kumimoji="0" lang="en-US" sz="1100" b="0" i="0" u="none" strike="noStrike" cap="none" normalizeH="0" baseline="0" dirty="0">
                        <a:ln>
                          <a:noFill/>
                        </a:ln>
                        <a:solidFill>
                          <a:schemeClr val="tx1"/>
                        </a:solidFill>
                        <a:effectLst/>
                        <a:latin typeface="Calibri" pitchFamily="34" charset="0"/>
                        <a:ea typeface="Calibri" pitchFamily="34"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800" b="0" i="0" u="none" strike="noStrike" cap="none" normalizeH="0" baseline="0" dirty="0" err="1">
                          <a:ln>
                            <a:noFill/>
                          </a:ln>
                          <a:solidFill>
                            <a:schemeClr val="tx1"/>
                          </a:solidFill>
                          <a:effectLst/>
                          <a:latin typeface="Times New Roman" pitchFamily="18" charset="0"/>
                          <a:ea typeface="Calibri" pitchFamily="34" charset="0"/>
                        </a:rPr>
                        <a:t>Geerlinks</a:t>
                      </a:r>
                      <a:r>
                        <a:rPr kumimoji="0" lang="en-US" sz="800" b="0" i="0" u="none" strike="noStrike" cap="none" normalizeH="0" baseline="0" dirty="0">
                          <a:ln>
                            <a:noFill/>
                          </a:ln>
                          <a:solidFill>
                            <a:schemeClr val="tx1"/>
                          </a:solidFill>
                          <a:effectLst/>
                          <a:latin typeface="Times New Roman" pitchFamily="18" charset="0"/>
                          <a:ea typeface="Calibri" pitchFamily="34" charset="0"/>
                        </a:rPr>
                        <a:t>, P. (2013, January 30). Let</a:t>
                      </a:r>
                      <a:r>
                        <a:rPr kumimoji="0" lang="ja-JP" altLang="en-US" sz="800" b="0" i="0" u="none" strike="noStrike" cap="none" normalizeH="0" baseline="0">
                          <a:ln>
                            <a:noFill/>
                          </a:ln>
                          <a:solidFill>
                            <a:schemeClr val="tx1"/>
                          </a:solidFill>
                          <a:effectLst/>
                          <a:latin typeface="Times New Roman" pitchFamily="18" charset="0"/>
                          <a:ea typeface="Calibri" pitchFamily="34" charset="0"/>
                        </a:rPr>
                        <a:t>’</a:t>
                      </a:r>
                      <a:r>
                        <a:rPr kumimoji="0" lang="en-US" altLang="ja-JP" sz="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 chat. Retrieved from </a:t>
                      </a:r>
                      <a:r>
                        <a:rPr kumimoji="0" lang="en-US" altLang="ja-JP" sz="800" b="0" i="0" u="sng" strike="noStrike" cap="none" normalizeH="0" baseline="0" dirty="0">
                          <a:ln>
                            <a:noFill/>
                          </a:ln>
                          <a:solidFill>
                            <a:srgbClr val="0070C0"/>
                          </a:solidFill>
                          <a:effectLst/>
                          <a:latin typeface="Times New Roman" pitchFamily="18" charset="0"/>
                          <a:ea typeface="Calibri" pitchFamily="34" charset="0"/>
                          <a:cs typeface="Times New Roman" pitchFamily="18" charset="0"/>
                          <a:hlinkClick r:id="rId3"/>
                        </a:rPr>
                        <a:t>http://williamoslerhc.on.ca/workfiles/APR2009.pdf</a:t>
                      </a:r>
                      <a:endParaRPr kumimoji="0" lang="en-US" sz="1100" b="0" i="0" u="none" strike="noStrike" cap="none" normalizeH="0" baseline="0" dirty="0">
                        <a:ln>
                          <a:noFill/>
                        </a:ln>
                        <a:solidFill>
                          <a:srgbClr val="0070C0"/>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lumMod val="6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TS_Pocket_Guide_5_3_062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4013" y="381000"/>
            <a:ext cx="3563937" cy="6019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2"/>
          <p:cNvSpPr txBox="1">
            <a:spLocks noChangeArrowheads="1"/>
          </p:cNvSpPr>
          <p:nvPr/>
        </p:nvSpPr>
        <p:spPr bwMode="auto">
          <a:xfrm>
            <a:off x="0" y="299288"/>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dirty="0">
                <a:latin typeface="+mj-lt"/>
              </a:rPr>
              <a:t>Patient Care Support Services</a:t>
            </a:r>
          </a:p>
        </p:txBody>
      </p:sp>
      <p:sp>
        <p:nvSpPr>
          <p:cNvPr id="57347" name="TextBox 3"/>
          <p:cNvSpPr txBox="1">
            <a:spLocks noChangeArrowheads="1"/>
          </p:cNvSpPr>
          <p:nvPr/>
        </p:nvSpPr>
        <p:spPr bwMode="auto">
          <a:xfrm>
            <a:off x="1600200" y="1431191"/>
            <a:ext cx="64770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dirty="0">
                <a:latin typeface="+mn-lt"/>
              </a:rPr>
              <a:t>Service Recovery Program</a:t>
            </a:r>
          </a:p>
          <a:p>
            <a:pPr eaLnBrk="1" hangingPunct="1">
              <a:spcBef>
                <a:spcPct val="0"/>
              </a:spcBef>
              <a:buFontTx/>
              <a:buNone/>
            </a:pPr>
            <a:endParaRPr lang="en-US" altLang="en-US" sz="1600" dirty="0">
              <a:latin typeface="+mn-lt"/>
            </a:endParaRPr>
          </a:p>
          <a:p>
            <a:pPr eaLnBrk="1" hangingPunct="1">
              <a:spcBef>
                <a:spcPct val="0"/>
              </a:spcBef>
              <a:buFontTx/>
              <a:buNone/>
            </a:pPr>
            <a:r>
              <a:rPr lang="en-US" altLang="en-US" sz="1600" dirty="0">
                <a:latin typeface="+mn-lt"/>
              </a:rPr>
              <a:t>Ethics Committee</a:t>
            </a:r>
          </a:p>
          <a:p>
            <a:pPr eaLnBrk="1" hangingPunct="1">
              <a:spcBef>
                <a:spcPct val="0"/>
              </a:spcBef>
              <a:buFontTx/>
              <a:buNone/>
            </a:pPr>
            <a:endParaRPr lang="en-US" altLang="en-US" sz="1600" dirty="0">
              <a:latin typeface="+mn-lt"/>
            </a:endParaRPr>
          </a:p>
          <a:p>
            <a:pPr eaLnBrk="1" hangingPunct="1">
              <a:spcBef>
                <a:spcPct val="0"/>
              </a:spcBef>
              <a:buFontTx/>
              <a:buNone/>
            </a:pPr>
            <a:r>
              <a:rPr lang="en-US" altLang="en-US" sz="1600" dirty="0">
                <a:latin typeface="+mn-lt"/>
              </a:rPr>
              <a:t>Palliative Care</a:t>
            </a:r>
          </a:p>
          <a:p>
            <a:pPr eaLnBrk="1" hangingPunct="1">
              <a:spcBef>
                <a:spcPct val="0"/>
              </a:spcBef>
              <a:buFontTx/>
              <a:buNone/>
            </a:pPr>
            <a:endParaRPr lang="en-US" altLang="en-US" sz="1600" dirty="0">
              <a:latin typeface="+mn-lt"/>
            </a:endParaRPr>
          </a:p>
          <a:p>
            <a:pPr eaLnBrk="1" hangingPunct="1">
              <a:spcBef>
                <a:spcPct val="0"/>
              </a:spcBef>
              <a:buFontTx/>
              <a:buNone/>
            </a:pPr>
            <a:r>
              <a:rPr lang="en-US" altLang="en-US" sz="1600" dirty="0">
                <a:latin typeface="+mn-lt"/>
              </a:rPr>
              <a:t>Spiritual Care</a:t>
            </a:r>
          </a:p>
          <a:p>
            <a:pPr eaLnBrk="1" hangingPunct="1">
              <a:spcBef>
                <a:spcPct val="0"/>
              </a:spcBef>
              <a:buFontTx/>
              <a:buNone/>
            </a:pPr>
            <a:endParaRPr lang="en-US" altLang="en-US" sz="1600" dirty="0">
              <a:latin typeface="+mn-lt"/>
            </a:endParaRPr>
          </a:p>
          <a:p>
            <a:pPr eaLnBrk="1" hangingPunct="1">
              <a:spcBef>
                <a:spcPct val="0"/>
              </a:spcBef>
              <a:buFontTx/>
              <a:buNone/>
            </a:pPr>
            <a:r>
              <a:rPr lang="en-US" altLang="en-US" sz="1600" dirty="0">
                <a:latin typeface="+mn-lt"/>
              </a:rPr>
              <a:t>Patient Satisfaction Survey</a:t>
            </a:r>
          </a:p>
          <a:p>
            <a:pPr eaLnBrk="1" hangingPunct="1">
              <a:spcBef>
                <a:spcPct val="0"/>
              </a:spcBef>
              <a:buFontTx/>
              <a:buNone/>
            </a:pPr>
            <a:endParaRPr lang="en-US" altLang="en-US" sz="1600" dirty="0">
              <a:latin typeface="+mn-lt"/>
            </a:endParaRPr>
          </a:p>
          <a:p>
            <a:pPr eaLnBrk="1" hangingPunct="1">
              <a:spcBef>
                <a:spcPct val="0"/>
              </a:spcBef>
              <a:buFontTx/>
              <a:buNone/>
            </a:pPr>
            <a:r>
              <a:rPr lang="en-US" altLang="en-US" sz="1600" dirty="0">
                <a:latin typeface="+mn-lt"/>
              </a:rPr>
              <a:t>Patient Rights</a:t>
            </a:r>
          </a:p>
          <a:p>
            <a:pPr eaLnBrk="1" hangingPunct="1">
              <a:spcBef>
                <a:spcPct val="0"/>
              </a:spcBef>
              <a:buFontTx/>
              <a:buNone/>
            </a:pPr>
            <a:endParaRPr lang="en-US" altLang="en-US" sz="1600" dirty="0">
              <a:latin typeface="+mn-lt"/>
            </a:endParaRPr>
          </a:p>
          <a:p>
            <a:pPr eaLnBrk="1" hangingPunct="1">
              <a:spcBef>
                <a:spcPct val="0"/>
              </a:spcBef>
              <a:buFontTx/>
              <a:buNone/>
            </a:pPr>
            <a:r>
              <a:rPr lang="en-US" altLang="en-US" sz="1600" dirty="0">
                <a:latin typeface="+mn-lt"/>
              </a:rPr>
              <a:t>Patient Safety</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noChangeArrowheads="1"/>
          </p:cNvSpPr>
          <p:nvPr>
            <p:ph type="body" idx="4294967295"/>
          </p:nvPr>
        </p:nvSpPr>
        <p:spPr>
          <a:xfrm>
            <a:off x="609600" y="1752600"/>
            <a:ext cx="8153400" cy="3657600"/>
          </a:xfrm>
        </p:spPr>
        <p:txBody>
          <a:bodyPr>
            <a:normAutofit/>
          </a:bodyPr>
          <a:lstStyle/>
          <a:p>
            <a:pPr marL="0" eaLnBrk="1" hangingPunct="1">
              <a:lnSpc>
                <a:spcPct val="80000"/>
              </a:lnSpc>
              <a:buFontTx/>
              <a:buNone/>
              <a:defRPr/>
            </a:pPr>
            <a:endParaRPr lang="en-US" sz="1600" dirty="0"/>
          </a:p>
          <a:p>
            <a:pPr marL="0" eaLnBrk="1" hangingPunct="1">
              <a:lnSpc>
                <a:spcPct val="80000"/>
              </a:lnSpc>
              <a:buFontTx/>
              <a:buNone/>
              <a:defRPr/>
            </a:pPr>
            <a:r>
              <a:rPr lang="en-US" sz="1600" dirty="0"/>
              <a:t>All across the St. Joseph’s network, every employee, volunteer and physician is empowered to step in and turnaround situations of service failure with our patients and visitors.  </a:t>
            </a:r>
          </a:p>
          <a:p>
            <a:pPr marL="0" eaLnBrk="1" hangingPunct="1">
              <a:lnSpc>
                <a:spcPct val="80000"/>
              </a:lnSpc>
              <a:buFontTx/>
              <a:buNone/>
              <a:defRPr/>
            </a:pPr>
            <a:endParaRPr lang="en-US" sz="1600" dirty="0"/>
          </a:p>
          <a:p>
            <a:pPr marL="0" eaLnBrk="1" hangingPunct="1">
              <a:lnSpc>
                <a:spcPct val="80000"/>
              </a:lnSpc>
              <a:buFontTx/>
              <a:buNone/>
              <a:defRPr/>
            </a:pPr>
            <a:r>
              <a:rPr lang="en-US" sz="1600" dirty="0"/>
              <a:t>Our mission expects us all to honor our sisters and brothers by listening to concerns and acting to “right any wrong.”  </a:t>
            </a:r>
          </a:p>
          <a:p>
            <a:pPr marL="0" eaLnBrk="1" hangingPunct="1">
              <a:lnSpc>
                <a:spcPct val="80000"/>
              </a:lnSpc>
              <a:buFontTx/>
              <a:buNone/>
              <a:defRPr/>
            </a:pPr>
            <a:endParaRPr lang="en-US" sz="1600" dirty="0"/>
          </a:p>
          <a:p>
            <a:pPr marL="0" eaLnBrk="1" hangingPunct="1">
              <a:lnSpc>
                <a:spcPct val="80000"/>
              </a:lnSpc>
              <a:buFontTx/>
              <a:buNone/>
              <a:defRPr/>
            </a:pPr>
            <a:r>
              <a:rPr lang="en-US" sz="1600" dirty="0"/>
              <a:t>Research shows that patients that have had a service failure that is promptly and appropriately resolved have a greater degree of loyalty to the healthcare provider.  </a:t>
            </a:r>
          </a:p>
          <a:p>
            <a:pPr marL="0" eaLnBrk="1" hangingPunct="1">
              <a:lnSpc>
                <a:spcPct val="80000"/>
              </a:lnSpc>
              <a:buFontTx/>
              <a:buNone/>
              <a:defRPr/>
            </a:pPr>
            <a:endParaRPr lang="en-US" sz="1600" dirty="0"/>
          </a:p>
          <a:p>
            <a:pPr marL="0" eaLnBrk="1" hangingPunct="1">
              <a:lnSpc>
                <a:spcPct val="80000"/>
              </a:lnSpc>
              <a:buFontTx/>
              <a:buNone/>
              <a:defRPr/>
            </a:pPr>
            <a:r>
              <a:rPr lang="en-US" sz="1600" dirty="0"/>
              <a:t>We use the acronym of ACT to respond to concerns and complaints.</a:t>
            </a:r>
          </a:p>
          <a:p>
            <a:pPr marL="0" eaLnBrk="1" hangingPunct="1">
              <a:lnSpc>
                <a:spcPct val="80000"/>
              </a:lnSpc>
              <a:buFontTx/>
              <a:buNone/>
              <a:defRPr/>
            </a:pPr>
            <a:endParaRPr lang="en-US" sz="1600" u="sng" dirty="0"/>
          </a:p>
          <a:p>
            <a:pPr marL="0" eaLnBrk="1" hangingPunct="1">
              <a:lnSpc>
                <a:spcPct val="80000"/>
              </a:lnSpc>
              <a:buFontTx/>
              <a:buNone/>
              <a:defRPr/>
            </a:pPr>
            <a:r>
              <a:rPr lang="en-US" sz="1600" dirty="0"/>
              <a:t>We ask that all members of the medical staff share in our program of quickly responding to patient concerns. </a:t>
            </a:r>
          </a:p>
        </p:txBody>
      </p:sp>
      <p:sp>
        <p:nvSpPr>
          <p:cNvPr id="58371" name="TextBox 2"/>
          <p:cNvSpPr txBox="1">
            <a:spLocks noChangeArrowheads="1"/>
          </p:cNvSpPr>
          <p:nvPr/>
        </p:nvSpPr>
        <p:spPr bwMode="auto">
          <a:xfrm>
            <a:off x="0" y="533400"/>
            <a:ext cx="914400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0"/>
              </a:spcBef>
              <a:buFontTx/>
              <a:buNone/>
            </a:pPr>
            <a:r>
              <a:rPr lang="en-US" altLang="en-US" dirty="0"/>
              <a:t>SERVICE RECOVERY PROGRAM</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62000" y="1600200"/>
            <a:ext cx="7696200" cy="4114800"/>
          </a:xfrm>
        </p:spPr>
        <p:txBody>
          <a:bodyPr>
            <a:normAutofit/>
          </a:bodyPr>
          <a:lstStyle/>
          <a:p>
            <a:pPr marL="0" indent="0" eaLnBrk="1" hangingPunct="1">
              <a:lnSpc>
                <a:spcPct val="80000"/>
              </a:lnSpc>
              <a:buFontTx/>
              <a:buNone/>
              <a:defRPr/>
            </a:pPr>
            <a:r>
              <a:rPr lang="en-US" sz="1800" dirty="0"/>
              <a:t>– Offer a blameless apology for the service failure </a:t>
            </a:r>
          </a:p>
          <a:p>
            <a:pPr marL="0" indent="0" eaLnBrk="1" hangingPunct="1">
              <a:lnSpc>
                <a:spcPct val="80000"/>
              </a:lnSpc>
              <a:buFontTx/>
              <a:buNone/>
              <a:defRPr/>
            </a:pPr>
            <a:endParaRPr lang="en-US" sz="1600" dirty="0"/>
          </a:p>
          <a:p>
            <a:pPr marL="0" indent="0" eaLnBrk="1" hangingPunct="1">
              <a:lnSpc>
                <a:spcPct val="80000"/>
              </a:lnSpc>
              <a:buFontTx/>
              <a:buNone/>
              <a:defRPr/>
            </a:pPr>
            <a:r>
              <a:rPr lang="en-US" sz="1600" dirty="0"/>
              <a:t>Take action to correct the situation or find those that can</a:t>
            </a:r>
          </a:p>
          <a:p>
            <a:pPr marL="0" indent="0" eaLnBrk="1" hangingPunct="1">
              <a:lnSpc>
                <a:spcPct val="80000"/>
              </a:lnSpc>
              <a:buFontTx/>
              <a:buNone/>
              <a:defRPr/>
            </a:pPr>
            <a:endParaRPr lang="en-US" sz="1600" u="sng" dirty="0"/>
          </a:p>
          <a:p>
            <a:pPr marL="0" indent="0" eaLnBrk="1" hangingPunct="1">
              <a:lnSpc>
                <a:spcPct val="80000"/>
              </a:lnSpc>
              <a:buFontTx/>
              <a:buNone/>
              <a:defRPr/>
            </a:pPr>
            <a:r>
              <a:rPr lang="en-US" sz="1600" dirty="0"/>
              <a:t>Thank the patient or family for bringing forth their concerns</a:t>
            </a:r>
          </a:p>
          <a:p>
            <a:pPr marL="0" indent="0" eaLnBrk="1" hangingPunct="1">
              <a:lnSpc>
                <a:spcPct val="80000"/>
              </a:lnSpc>
              <a:buFontTx/>
              <a:buNone/>
              <a:defRPr/>
            </a:pPr>
            <a:endParaRPr lang="en-US" sz="1600" b="1" dirty="0"/>
          </a:p>
          <a:p>
            <a:pPr marL="0" indent="0" eaLnBrk="1" hangingPunct="1">
              <a:lnSpc>
                <a:spcPct val="80000"/>
              </a:lnSpc>
              <a:buFontTx/>
              <a:buNone/>
              <a:defRPr/>
            </a:pPr>
            <a:r>
              <a:rPr lang="en-US" sz="1600" dirty="0"/>
              <a:t>kits are available in all service areas and clinical units across the network.  These kits have various tools or gifts to assist with easing the burden of service failures.  </a:t>
            </a:r>
          </a:p>
          <a:p>
            <a:pPr marL="0" indent="0" eaLnBrk="1" hangingPunct="1">
              <a:lnSpc>
                <a:spcPct val="80000"/>
              </a:lnSpc>
              <a:buFontTx/>
              <a:buNone/>
              <a:defRPr/>
            </a:pPr>
            <a:endParaRPr lang="en-US" sz="1600" dirty="0"/>
          </a:p>
          <a:p>
            <a:pPr marL="0" indent="0" eaLnBrk="1" hangingPunct="1">
              <a:lnSpc>
                <a:spcPct val="80000"/>
              </a:lnSpc>
              <a:buFontTx/>
              <a:buNone/>
              <a:defRPr/>
            </a:pPr>
            <a:r>
              <a:rPr lang="en-US" sz="1600" dirty="0"/>
              <a:t>For example, if a patient has experienced a delay in receiving service, a certificate for complimentary parking may be offered.  The tools vary across the network and are appropriate for both patients and families and inpatients and outpatients.  Staff members also understand that in the case of severe service failures, these tools would not be appropriate and engaging management to start a formal grievance may best suit the situation.</a:t>
            </a:r>
          </a:p>
          <a:p>
            <a:pPr marL="0" indent="0">
              <a:defRPr/>
            </a:pPr>
            <a:endParaRPr lang="en-US" sz="1600" dirty="0"/>
          </a:p>
        </p:txBody>
      </p:sp>
      <p:sp>
        <p:nvSpPr>
          <p:cNvPr id="59395" name="TextBox 4"/>
          <p:cNvSpPr txBox="1">
            <a:spLocks noChangeArrowheads="1"/>
          </p:cNvSpPr>
          <p:nvPr/>
        </p:nvSpPr>
        <p:spPr bwMode="auto">
          <a:xfrm>
            <a:off x="0" y="533400"/>
            <a:ext cx="914400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0"/>
              </a:spcBef>
              <a:buFontTx/>
              <a:buNone/>
            </a:pPr>
            <a:r>
              <a:rPr lang="en-US" altLang="en-US" dirty="0"/>
              <a:t>SERVICE RECOVERY PROCESS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Content Placeholder 5"/>
          <p:cNvSpPr>
            <a:spLocks noGrp="1"/>
          </p:cNvSpPr>
          <p:nvPr>
            <p:ph idx="4294967295"/>
          </p:nvPr>
        </p:nvSpPr>
        <p:spPr>
          <a:xfrm>
            <a:off x="609600" y="1752600"/>
            <a:ext cx="8229600" cy="4525963"/>
          </a:xfrm>
        </p:spPr>
        <p:txBody>
          <a:bodyPr>
            <a:normAutofit/>
          </a:bodyPr>
          <a:lstStyle/>
          <a:p>
            <a:r>
              <a:rPr lang="en-US" altLang="en-US" sz="1800" dirty="0"/>
              <a:t>Why consult ?</a:t>
            </a:r>
          </a:p>
          <a:p>
            <a:pPr lvl="1"/>
            <a:r>
              <a:rPr lang="en-US" altLang="en-US" sz="1800" dirty="0"/>
              <a:t>To help clarify moral dilemmas such as conflicts over treatment benefits, capacity of decision makers, withdrawal of life sustaining treatments in those without surrogates…</a:t>
            </a:r>
          </a:p>
          <a:p>
            <a:pPr lvl="1"/>
            <a:r>
              <a:rPr lang="en-US" altLang="en-US" sz="1800" dirty="0"/>
              <a:t>To get input on the ethical pros and cons of options of care</a:t>
            </a:r>
          </a:p>
          <a:p>
            <a:pPr lvl="1"/>
            <a:r>
              <a:rPr lang="en-US" altLang="en-US" sz="1800" dirty="0"/>
              <a:t>To support staff in moral distress over the care of a patient.</a:t>
            </a:r>
          </a:p>
          <a:p>
            <a:pPr lvl="1"/>
            <a:endParaRPr lang="en-US" altLang="en-US" sz="1800" dirty="0"/>
          </a:p>
          <a:p>
            <a:pPr lvl="1"/>
            <a:r>
              <a:rPr lang="en-US" altLang="en-US" sz="1800" dirty="0"/>
              <a:t>Any member of the health care team, the patient or a family member can request an ethics consult.  </a:t>
            </a:r>
          </a:p>
        </p:txBody>
      </p:sp>
      <p:sp>
        <p:nvSpPr>
          <p:cNvPr id="4" name="Title 1"/>
          <p:cNvSpPr txBox="1">
            <a:spLocks/>
          </p:cNvSpPr>
          <p:nvPr/>
        </p:nvSpPr>
        <p:spPr>
          <a:xfrm>
            <a:off x="0" y="228600"/>
            <a:ext cx="9144000" cy="1173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a:t>Ethics consults </a:t>
            </a:r>
            <a:endParaRPr lang="en-US" alt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524000"/>
            <a:ext cx="8229600" cy="4525963"/>
          </a:xfrm>
        </p:spPr>
        <p:txBody>
          <a:bodyPr>
            <a:normAutofit/>
          </a:bodyPr>
          <a:lstStyle/>
          <a:p>
            <a:pPr>
              <a:defRPr/>
            </a:pPr>
            <a:r>
              <a:rPr lang="en-US" sz="1800" dirty="0"/>
              <a:t>Who does the consult ?</a:t>
            </a:r>
          </a:p>
          <a:p>
            <a:pPr lvl="1">
              <a:defRPr/>
            </a:pPr>
            <a:r>
              <a:rPr lang="en-US" sz="1800" dirty="0"/>
              <a:t>A member of an interdisciplinary consult group is on call Monday through Friday during working hours.</a:t>
            </a:r>
          </a:p>
          <a:p>
            <a:pPr lvl="1">
              <a:defRPr/>
            </a:pPr>
            <a:r>
              <a:rPr lang="en-US" sz="1800" dirty="0"/>
              <a:t>Evenings and weekends the administrator on call is available for emergencies.</a:t>
            </a:r>
          </a:p>
          <a:p>
            <a:pPr>
              <a:defRPr/>
            </a:pPr>
            <a:r>
              <a:rPr lang="en-US" sz="1800" dirty="0"/>
              <a:t>What does the consultant do?</a:t>
            </a:r>
          </a:p>
          <a:p>
            <a:pPr lvl="1">
              <a:defRPr/>
            </a:pPr>
            <a:r>
              <a:rPr lang="en-US" sz="1800" dirty="0"/>
              <a:t>Contacts the person requesting the consult and reviews their concerns. </a:t>
            </a:r>
          </a:p>
          <a:p>
            <a:pPr lvl="1">
              <a:defRPr/>
            </a:pPr>
            <a:r>
              <a:rPr lang="en-US" sz="1800" dirty="0"/>
              <a:t> Always contacts the attending physician</a:t>
            </a:r>
          </a:p>
          <a:p>
            <a:pPr lvl="1">
              <a:defRPr/>
            </a:pPr>
            <a:r>
              <a:rPr lang="en-US" sz="1800" dirty="0"/>
              <a:t>Interviews all stakeholders and reviews the medical record</a:t>
            </a:r>
          </a:p>
          <a:p>
            <a:pPr lvl="1">
              <a:defRPr/>
            </a:pPr>
            <a:r>
              <a:rPr lang="en-US" sz="1800" dirty="0"/>
              <a:t>May convene a family meeting if indicated.</a:t>
            </a:r>
          </a:p>
          <a:p>
            <a:pPr lvl="1">
              <a:defRPr/>
            </a:pPr>
            <a:r>
              <a:rPr lang="en-US" sz="1800" dirty="0"/>
              <a:t>Writes a note in the medical record that includes pertinent legal as well as ethical standards.</a:t>
            </a:r>
          </a:p>
          <a:p>
            <a:pPr lvl="1">
              <a:defRPr/>
            </a:pPr>
            <a:r>
              <a:rPr lang="en-US" sz="1800" dirty="0"/>
              <a:t>Consultants do NOT write orders or make decisions</a:t>
            </a:r>
          </a:p>
        </p:txBody>
      </p:sp>
      <p:sp>
        <p:nvSpPr>
          <p:cNvPr id="4" name="Title 1"/>
          <p:cNvSpPr txBox="1">
            <a:spLocks/>
          </p:cNvSpPr>
          <p:nvPr/>
        </p:nvSpPr>
        <p:spPr>
          <a:xfrm>
            <a:off x="0" y="228600"/>
            <a:ext cx="9144000" cy="1173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a:t>Ethics consults </a:t>
            </a:r>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a:extLst>
              <a:ext uri="{FF2B5EF4-FFF2-40B4-BE49-F238E27FC236}">
                <a16:creationId xmlns:a16="http://schemas.microsoft.com/office/drawing/2014/main" id="{236268E9-D029-4437-87FB-80450DA352D4}"/>
              </a:ext>
            </a:extLst>
          </p:cNvPr>
          <p:cNvPicPr>
            <a:picLocks noGrp="1" noChangeAspect="1"/>
          </p:cNvPicPr>
          <p:nvPr>
            <p:ph sz="half" idx="2"/>
          </p:nvPr>
        </p:nvPicPr>
        <p:blipFill>
          <a:blip r:embed="rId3"/>
          <a:stretch>
            <a:fillRect/>
          </a:stretch>
        </p:blipFill>
        <p:spPr>
          <a:xfrm>
            <a:off x="4338826" y="2157335"/>
            <a:ext cx="4483741" cy="2099637"/>
          </a:xfrm>
          <a:prstGeom prst="rect">
            <a:avLst/>
          </a:prstGeom>
        </p:spPr>
      </p:pic>
      <p:sp>
        <p:nvSpPr>
          <p:cNvPr id="4" name="Footer Placeholder 3"/>
          <p:cNvSpPr>
            <a:spLocks noGrp="1"/>
          </p:cNvSpPr>
          <p:nvPr>
            <p:ph type="ftr" sz="quarter" idx="3"/>
          </p:nvPr>
        </p:nvSpPr>
        <p:spPr>
          <a:xfrm>
            <a:off x="9267825" y="6473606"/>
            <a:ext cx="2345533" cy="249201"/>
          </a:xfrm>
          <a:prstGeom prst="rect">
            <a:avLst/>
          </a:prstGeom>
        </p:spPr>
        <p:txBody>
          <a:bodyPr anchor="ctr"/>
          <a:lstStyle>
            <a:defPPr>
              <a:defRPr lang="en-US"/>
            </a:defPPr>
            <a:lvl1pPr marL="0" algn="r"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©2020 Trinity Health, All Rights Reserved</a:t>
            </a:r>
          </a:p>
        </p:txBody>
      </p:sp>
      <p:sp>
        <p:nvSpPr>
          <p:cNvPr id="5" name="Slide Number Placeholder 4"/>
          <p:cNvSpPr>
            <a:spLocks noGrp="1"/>
          </p:cNvSpPr>
          <p:nvPr>
            <p:ph type="sldNum" sz="quarter" idx="4"/>
          </p:nvPr>
        </p:nvSpPr>
        <p:spPr>
          <a:xfrm>
            <a:off x="11570431" y="6415644"/>
            <a:ext cx="360088" cy="365125"/>
          </a:xfrm>
          <a:prstGeom prst="rect">
            <a:avLst/>
          </a:prstGeom>
        </p:spPr>
        <p:txBody>
          <a:bodyPr vert="horz" lIns="91440" tIns="45720" rIns="0" bIns="45720" rtlCol="0" anchor="ctr"/>
          <a:lstStyle>
            <a:defPPr>
              <a:defRPr lang="en-US"/>
            </a:defPPr>
            <a:lvl1pPr marL="0" algn="r" defTabSz="914400" rtl="0" eaLnBrk="1" latinLnBrk="0" hangingPunct="1">
              <a:defRPr sz="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9F9553-C816-6842-8939-EE75ECF7EB2B}" type="slidenum">
              <a:rPr lang="en-US" smtClean="0"/>
              <a:pPr/>
              <a:t>8</a:t>
            </a:fld>
            <a:endParaRPr lang="en-US"/>
          </a:p>
        </p:txBody>
      </p:sp>
      <p:sp>
        <p:nvSpPr>
          <p:cNvPr id="3" name="Title 2"/>
          <p:cNvSpPr>
            <a:spLocks noGrp="1"/>
          </p:cNvSpPr>
          <p:nvPr>
            <p:ph type="title"/>
          </p:nvPr>
        </p:nvSpPr>
        <p:spPr/>
        <p:txBody>
          <a:bodyPr/>
          <a:lstStyle/>
          <a:p>
            <a:r>
              <a:rPr lang="en-US" sz="2400"/>
              <a:t>Clinicians across the ministries are also involved in the provision of feedback that supports framework team decision-making.</a:t>
            </a:r>
          </a:p>
        </p:txBody>
      </p:sp>
      <p:sp>
        <p:nvSpPr>
          <p:cNvPr id="11" name="TextBox 10"/>
          <p:cNvSpPr txBox="1"/>
          <p:nvPr/>
        </p:nvSpPr>
        <p:spPr>
          <a:xfrm>
            <a:off x="-3073701" y="3998568"/>
            <a:ext cx="4040188" cy="687239"/>
          </a:xfrm>
          <a:prstGeom prst="rect">
            <a:avLst/>
          </a:prstGeom>
          <a:noFill/>
        </p:spPr>
        <p:txBody>
          <a:bodyPr wrap="square" rtlCol="0">
            <a:spAutoFit/>
          </a:bodyPr>
          <a:lstStyle/>
          <a:p>
            <a:pPr>
              <a:lnSpc>
                <a:spcPts val="2100"/>
              </a:lnSpc>
              <a:spcAft>
                <a:spcPts val="600"/>
              </a:spcAft>
            </a:pPr>
            <a:endParaRPr lang="en-US" sz="1600">
              <a:solidFill>
                <a:srgbClr val="443D3E"/>
              </a:solidFill>
            </a:endParaRPr>
          </a:p>
          <a:p>
            <a:pPr>
              <a:lnSpc>
                <a:spcPts val="2100"/>
              </a:lnSpc>
              <a:spcAft>
                <a:spcPts val="600"/>
              </a:spcAft>
            </a:pPr>
            <a:endParaRPr lang="en-US" sz="1600">
              <a:solidFill>
                <a:srgbClr val="443D3E"/>
              </a:solidFill>
            </a:endParaRPr>
          </a:p>
        </p:txBody>
      </p:sp>
      <p:sp>
        <p:nvSpPr>
          <p:cNvPr id="12" name="Content Placeholder 9"/>
          <p:cNvSpPr txBox="1">
            <a:spLocks/>
          </p:cNvSpPr>
          <p:nvPr/>
        </p:nvSpPr>
        <p:spPr>
          <a:xfrm>
            <a:off x="650509" y="4425946"/>
            <a:ext cx="7842983" cy="1225550"/>
          </a:xfrm>
          <a:prstGeom prst="rect">
            <a:avLst/>
          </a:prstGeom>
        </p:spPr>
        <p:txBody>
          <a:bodyPr vert="horz" lIns="0" tIns="91440" rIns="91440" bIns="45720" rtlCol="0">
            <a:noAutofit/>
          </a:bodyPr>
          <a:lstStyle>
            <a:lvl1pPr marL="285750" indent="-285750" algn="l" defTabSz="457200" rtl="0" eaLnBrk="1" latinLnBrk="0" hangingPunct="1">
              <a:lnSpc>
                <a:spcPct val="100000"/>
              </a:lnSpc>
              <a:spcBef>
                <a:spcPts val="0"/>
              </a:spcBef>
              <a:spcAft>
                <a:spcPts val="600"/>
              </a:spcAft>
              <a:buClr>
                <a:srgbClr val="7030A0"/>
              </a:buClr>
              <a:buSzPct val="100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69913" indent="-225425" algn="l" defTabSz="457200" rtl="0" eaLnBrk="1" latinLnBrk="0" hangingPunct="1">
              <a:lnSpc>
                <a:spcPct val="100000"/>
              </a:lnSpc>
              <a:spcBef>
                <a:spcPts val="0"/>
              </a:spcBef>
              <a:spcAft>
                <a:spcPts val="600"/>
              </a:spcAft>
              <a:buClr>
                <a:schemeClr val="tx2"/>
              </a:buClr>
              <a:buSzPct val="100000"/>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01688" indent="-174625" algn="l" defTabSz="457200" rtl="0" eaLnBrk="1" latinLnBrk="0" hangingPunct="1">
              <a:lnSpc>
                <a:spcPct val="100000"/>
              </a:lnSpc>
              <a:spcBef>
                <a:spcPts val="0"/>
              </a:spcBef>
              <a:spcAft>
                <a:spcPts val="600"/>
              </a:spcAft>
              <a:buClr>
                <a:schemeClr val="tx2"/>
              </a:buClr>
              <a:buSzPct val="100000"/>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3pPr>
            <a:lvl4pPr marL="914400" indent="-166688" algn="l" defTabSz="457200" rtl="0" eaLnBrk="1" latinLnBrk="0" hangingPunct="1">
              <a:lnSpc>
                <a:spcPct val="100000"/>
              </a:lnSpc>
              <a:spcBef>
                <a:spcPts val="0"/>
              </a:spcBef>
              <a:spcAft>
                <a:spcPts val="800"/>
              </a:spcAft>
              <a:buClr>
                <a:schemeClr val="accent4"/>
              </a:buClr>
              <a:buSzPct val="100000"/>
              <a:buFont typeface="Arial" panose="020B0604020202020204" pitchFamily="34" charset="0"/>
              <a:buChar char="•"/>
              <a:tabLst/>
              <a:defRPr sz="1600" kern="1200">
                <a:solidFill>
                  <a:schemeClr val="tx1"/>
                </a:solidFill>
                <a:latin typeface="Calibri" panose="020F0502020204030204" pitchFamily="34" charset="0"/>
                <a:ea typeface="+mn-ea"/>
                <a:cs typeface="Arial"/>
              </a:defRPr>
            </a:lvl4pPr>
            <a:lvl5pPr marL="1082675" indent="-168275" algn="l" defTabSz="457200" rtl="0" eaLnBrk="1" latinLnBrk="0" hangingPunct="1">
              <a:lnSpc>
                <a:spcPct val="100000"/>
              </a:lnSpc>
              <a:spcBef>
                <a:spcPts val="0"/>
              </a:spcBef>
              <a:spcAft>
                <a:spcPts val="800"/>
              </a:spcAft>
              <a:buClr>
                <a:schemeClr val="bg1">
                  <a:lumMod val="65000"/>
                </a:schemeClr>
              </a:buClr>
              <a:buFont typeface="Arial"/>
              <a:buChar char="•"/>
              <a:defRPr sz="1600" kern="1200">
                <a:solidFill>
                  <a:schemeClr val="tx1"/>
                </a:solidFill>
                <a:latin typeface="Calibri" panose="020F0502020204030204" pitchFamily="34" charset="0"/>
                <a:ea typeface="+mn-ea"/>
                <a:cs typeface="Arial"/>
              </a:defRPr>
            </a:lvl5pPr>
            <a:lvl6pPr marL="2514600" indent="-228600" algn="l" defTabSz="457200" rtl="0" eaLnBrk="1" latinLnBrk="0" hangingPunct="1">
              <a:lnSpc>
                <a:spcPct val="100000"/>
              </a:lnSpc>
              <a:spcBef>
                <a:spcPts val="0"/>
              </a:spcBef>
              <a:spcAft>
                <a:spcPts val="800"/>
              </a:spcAft>
              <a:buFont typeface="Arial"/>
              <a:buChar char="•"/>
              <a:defRPr sz="1600" kern="1200" baseline="0">
                <a:solidFill>
                  <a:schemeClr val="tx1"/>
                </a:solidFill>
                <a:latin typeface="+mn-lt"/>
                <a:ea typeface="+mn-ea"/>
                <a:cs typeface="+mn-cs"/>
              </a:defRPr>
            </a:lvl6pPr>
            <a:lvl7pPr marL="2519363" indent="0" algn="l" defTabSz="457200" rtl="0" eaLnBrk="1" latinLnBrk="0" hangingPunct="1">
              <a:lnSpc>
                <a:spcPct val="100000"/>
              </a:lnSpc>
              <a:spcBef>
                <a:spcPts val="0"/>
              </a:spcBef>
              <a:spcAft>
                <a:spcPts val="800"/>
              </a:spcAft>
              <a:buFont typeface="Arial"/>
              <a:buNone/>
              <a:defRPr sz="1600" kern="1200">
                <a:solidFill>
                  <a:schemeClr val="tx1"/>
                </a:solidFill>
                <a:latin typeface="+mn-lt"/>
                <a:ea typeface="+mn-ea"/>
                <a:cs typeface="+mn-cs"/>
              </a:defRPr>
            </a:lvl7pPr>
            <a:lvl8pPr marL="2519363" indent="0" algn="l" defTabSz="457200" rtl="0" eaLnBrk="1" latinLnBrk="0" hangingPunct="1">
              <a:lnSpc>
                <a:spcPct val="100000"/>
              </a:lnSpc>
              <a:spcBef>
                <a:spcPts val="0"/>
              </a:spcBef>
              <a:spcAft>
                <a:spcPts val="800"/>
              </a:spcAft>
              <a:buFontTx/>
              <a:buNone/>
              <a:defRPr sz="1600" kern="1200">
                <a:solidFill>
                  <a:schemeClr val="tx1"/>
                </a:solidFill>
                <a:latin typeface="+mn-lt"/>
                <a:ea typeface="+mn-ea"/>
                <a:cs typeface="+mn-cs"/>
              </a:defRPr>
            </a:lvl8pPr>
            <a:lvl9pPr marL="2519363" indent="0" algn="l" defTabSz="457200" rtl="0" eaLnBrk="1" latinLnBrk="0" hangingPunct="1">
              <a:lnSpc>
                <a:spcPct val="100000"/>
              </a:lnSpc>
              <a:spcBef>
                <a:spcPts val="0"/>
              </a:spcBef>
              <a:spcAft>
                <a:spcPts val="800"/>
              </a:spcAft>
              <a:buFontTx/>
              <a:buNone/>
              <a:defRPr sz="1600" kern="1200">
                <a:solidFill>
                  <a:schemeClr val="tx1"/>
                </a:solidFill>
                <a:latin typeface="+mn-lt"/>
                <a:ea typeface="+mn-ea"/>
                <a:cs typeface="+mn-cs"/>
              </a:defRPr>
            </a:lvl9pPr>
          </a:lstStyle>
          <a:p>
            <a:pPr marL="0" indent="0" algn="ctr">
              <a:buNone/>
            </a:pPr>
            <a:r>
              <a:rPr lang="en-US" sz="2000"/>
              <a:t>The clinician feedback loop plus the membership of the clinical teams place clinical decision-making in the hands of those doing the actual work.</a:t>
            </a:r>
          </a:p>
          <a:p>
            <a:pPr marL="0" indent="0" algn="ctr">
              <a:buNone/>
            </a:pPr>
            <a:endParaRPr lang="en-US" sz="1800"/>
          </a:p>
          <a:p>
            <a:pPr marL="0" indent="0" algn="ctr">
              <a:buNone/>
            </a:pPr>
            <a:r>
              <a:rPr lang="en-US" sz="1800"/>
              <a:t> </a:t>
            </a:r>
          </a:p>
        </p:txBody>
      </p:sp>
      <p:sp>
        <p:nvSpPr>
          <p:cNvPr id="18" name="Content Placeholder 17">
            <a:extLst>
              <a:ext uri="{FF2B5EF4-FFF2-40B4-BE49-F238E27FC236}">
                <a16:creationId xmlns:a16="http://schemas.microsoft.com/office/drawing/2014/main" id="{73D62DB2-4B6A-452E-94B2-A5A3D1068D73}"/>
              </a:ext>
            </a:extLst>
          </p:cNvPr>
          <p:cNvSpPr>
            <a:spLocks noGrp="1"/>
          </p:cNvSpPr>
          <p:nvPr>
            <p:ph sz="half" idx="1"/>
          </p:nvPr>
        </p:nvSpPr>
        <p:spPr>
          <a:xfrm>
            <a:off x="482029" y="2186175"/>
            <a:ext cx="3856796" cy="3394472"/>
          </a:xfrm>
        </p:spPr>
        <p:txBody>
          <a:bodyPr>
            <a:normAutofit/>
          </a:bodyPr>
          <a:lstStyle/>
          <a:p>
            <a:pPr marL="0" indent="0">
              <a:buNone/>
            </a:pPr>
            <a:r>
              <a:rPr lang="en-US" sz="2000">
                <a:solidFill>
                  <a:srgbClr val="443D3E"/>
                </a:solidFill>
              </a:rPr>
              <a:t>Each month hundreds of practicing clinicians are asked to provide feedback using the Clinical Leadership Update on the clinical work under consideration.</a:t>
            </a:r>
          </a:p>
        </p:txBody>
      </p:sp>
    </p:spTree>
    <p:extLst>
      <p:ext uri="{BB962C8B-B14F-4D97-AF65-F5344CB8AC3E}">
        <p14:creationId xmlns:p14="http://schemas.microsoft.com/office/powerpoint/2010/main" val="39892131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idx="4294967295"/>
          </p:nvPr>
        </p:nvSpPr>
        <p:spPr>
          <a:xfrm>
            <a:off x="0" y="228600"/>
            <a:ext cx="9144000" cy="1173162"/>
          </a:xfrm>
        </p:spPr>
        <p:txBody>
          <a:bodyPr/>
          <a:lstStyle/>
          <a:p>
            <a:r>
              <a:rPr lang="en-US" altLang="en-US" dirty="0"/>
              <a:t>Ethics consults </a:t>
            </a:r>
          </a:p>
        </p:txBody>
      </p:sp>
      <p:sp>
        <p:nvSpPr>
          <p:cNvPr id="3" name="Content Placeholder 2"/>
          <p:cNvSpPr>
            <a:spLocks noGrp="1"/>
          </p:cNvSpPr>
          <p:nvPr>
            <p:ph idx="4294967295"/>
          </p:nvPr>
        </p:nvSpPr>
        <p:spPr>
          <a:xfrm>
            <a:off x="762000" y="1752600"/>
            <a:ext cx="8001000" cy="3657600"/>
          </a:xfrm>
        </p:spPr>
        <p:txBody>
          <a:bodyPr>
            <a:normAutofit/>
          </a:bodyPr>
          <a:lstStyle/>
          <a:p>
            <a:pPr>
              <a:defRPr/>
            </a:pPr>
            <a:r>
              <a:rPr lang="en-US" sz="2000" dirty="0"/>
              <a:t>To request a consult:</a:t>
            </a:r>
          </a:p>
          <a:p>
            <a:pPr lvl="1">
              <a:defRPr/>
            </a:pPr>
            <a:r>
              <a:rPr lang="en-US" sz="2000" dirty="0"/>
              <a:t>Place an order in the EMR (put “ethics” in search box)</a:t>
            </a:r>
          </a:p>
          <a:p>
            <a:pPr lvl="1">
              <a:defRPr/>
            </a:pPr>
            <a:r>
              <a:rPr lang="en-US" sz="2000" dirty="0"/>
              <a:t>OR call administration at 448-5880 and ask for the ethics consultant’s phone number who is on call for the day</a:t>
            </a:r>
          </a:p>
          <a:p>
            <a:pPr lvl="1">
              <a:defRPr/>
            </a:pPr>
            <a:r>
              <a:rPr lang="en-US" sz="2000" dirty="0"/>
              <a:t>Consultants will contact the requestor within 24 hours of the order.</a:t>
            </a:r>
          </a:p>
          <a:p>
            <a:pPr lvl="1">
              <a:defRPr/>
            </a:pPr>
            <a:endParaRPr lang="en-US" sz="2000" dirty="0"/>
          </a:p>
          <a:p>
            <a:pPr>
              <a:defRPr/>
            </a:pPr>
            <a:r>
              <a:rPr lang="en-US" sz="2000" dirty="0"/>
              <a:t>For more information go to the intranet – references – ethics.  </a:t>
            </a:r>
          </a:p>
          <a:p>
            <a:pPr marL="0" indent="0">
              <a:buFontTx/>
              <a:buNone/>
              <a:defRPr/>
            </a:pPr>
            <a:endParaRPr lang="en-US" sz="20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a:xfrm>
            <a:off x="0" y="274638"/>
            <a:ext cx="9144000" cy="1401762"/>
          </a:xfrm>
        </p:spPr>
        <p:txBody>
          <a:bodyPr/>
          <a:lstStyle/>
          <a:p>
            <a:r>
              <a:rPr lang="en-US" altLang="en-US" dirty="0"/>
              <a:t>Palliative care is…</a:t>
            </a:r>
          </a:p>
        </p:txBody>
      </p:sp>
      <p:sp>
        <p:nvSpPr>
          <p:cNvPr id="65539" name="Content Placeholder 2"/>
          <p:cNvSpPr>
            <a:spLocks noGrp="1"/>
          </p:cNvSpPr>
          <p:nvPr>
            <p:ph idx="4294967295"/>
          </p:nvPr>
        </p:nvSpPr>
        <p:spPr>
          <a:xfrm>
            <a:off x="609600" y="1828800"/>
            <a:ext cx="8229600" cy="4525963"/>
          </a:xfrm>
        </p:spPr>
        <p:txBody>
          <a:bodyPr>
            <a:normAutofit/>
          </a:bodyPr>
          <a:lstStyle/>
          <a:p>
            <a:r>
              <a:rPr lang="en-US" altLang="en-US" sz="1800" dirty="0"/>
              <a:t>Comprehensive, specialized care focused on improving quality of life for patients and families living with  serious and chronic illnesses.</a:t>
            </a:r>
          </a:p>
          <a:p>
            <a:r>
              <a:rPr lang="en-US" altLang="en-US" sz="1800" dirty="0"/>
              <a:t>Provided by an interdisciplinary team (physicians, social workers, nurses, chaplains)</a:t>
            </a:r>
          </a:p>
          <a:p>
            <a:r>
              <a:rPr lang="en-US" altLang="en-US" sz="1800" dirty="0"/>
              <a:t>Supportive care that can be provided along side of curative and remissive treatments.</a:t>
            </a:r>
          </a:p>
          <a:p>
            <a:endParaRPr lang="en-US" altLang="en-US" sz="1800" dirty="0"/>
          </a:p>
          <a:p>
            <a:r>
              <a:rPr lang="en-US" altLang="en-US" sz="1800" dirty="0"/>
              <a:t>Our physicians, nurse practitioners and nurses are all certified in Hospice and Palliative Medicine.</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0" y="274638"/>
            <a:ext cx="9144000" cy="1173162"/>
          </a:xfrm>
        </p:spPr>
        <p:txBody>
          <a:bodyPr/>
          <a:lstStyle/>
          <a:p>
            <a:r>
              <a:rPr lang="en-US" altLang="en-US" dirty="0"/>
              <a:t>Call for a palliative care consult to:</a:t>
            </a:r>
          </a:p>
        </p:txBody>
      </p:sp>
      <p:sp>
        <p:nvSpPr>
          <p:cNvPr id="3" name="Content Placeholder 2"/>
          <p:cNvSpPr>
            <a:spLocks noGrp="1"/>
          </p:cNvSpPr>
          <p:nvPr>
            <p:ph idx="4294967295"/>
          </p:nvPr>
        </p:nvSpPr>
        <p:spPr>
          <a:xfrm>
            <a:off x="609600" y="1676400"/>
            <a:ext cx="8229600" cy="4525963"/>
          </a:xfrm>
        </p:spPr>
        <p:txBody>
          <a:bodyPr>
            <a:normAutofit/>
          </a:bodyPr>
          <a:lstStyle/>
          <a:p>
            <a:pPr>
              <a:defRPr/>
            </a:pPr>
            <a:r>
              <a:rPr lang="en-US" sz="1800" dirty="0"/>
              <a:t>Assist with Advance care planning (HCP, MOLST)</a:t>
            </a:r>
          </a:p>
          <a:p>
            <a:pPr>
              <a:defRPr/>
            </a:pPr>
            <a:r>
              <a:rPr lang="en-US" sz="1800" dirty="0"/>
              <a:t>Establish goals of care</a:t>
            </a:r>
          </a:p>
          <a:p>
            <a:pPr>
              <a:defRPr/>
            </a:pPr>
            <a:r>
              <a:rPr lang="en-US" sz="1800" dirty="0"/>
              <a:t>Provide expert pain and symptom management</a:t>
            </a:r>
          </a:p>
          <a:p>
            <a:pPr>
              <a:defRPr/>
            </a:pPr>
            <a:r>
              <a:rPr lang="en-US" sz="1800" dirty="0"/>
              <a:t>Provide psychosocial and spiritual support for patients and their families</a:t>
            </a:r>
          </a:p>
          <a:p>
            <a:pPr>
              <a:defRPr/>
            </a:pPr>
            <a:r>
              <a:rPr lang="en-US" sz="1800" dirty="0"/>
              <a:t>Facilitate family meetings</a:t>
            </a:r>
          </a:p>
          <a:p>
            <a:pPr>
              <a:defRPr/>
            </a:pPr>
            <a:r>
              <a:rPr lang="en-US" sz="1800" dirty="0"/>
              <a:t>Extend your time – help with communication with patients and families.</a:t>
            </a:r>
          </a:p>
          <a:p>
            <a:pPr>
              <a:defRPr/>
            </a:pPr>
            <a:endParaRPr lang="en-US" sz="1800" dirty="0"/>
          </a:p>
          <a:p>
            <a:pPr>
              <a:defRPr/>
            </a:pPr>
            <a:r>
              <a:rPr lang="en-US" sz="1800" dirty="0"/>
              <a:t>Hospice referrals can be made directly by placing a social work consult and write in the reason area “Hospice”.</a:t>
            </a:r>
          </a:p>
          <a:p>
            <a:pPr>
              <a:defRPr/>
            </a:pPr>
            <a:endParaRPr lang="en-US" sz="1800" dirty="0"/>
          </a:p>
          <a:p>
            <a:pPr>
              <a:defRPr/>
            </a:pPr>
            <a:endParaRPr lang="en-US" sz="18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idx="4294967295"/>
          </p:nvPr>
        </p:nvSpPr>
        <p:spPr>
          <a:xfrm>
            <a:off x="0" y="274638"/>
            <a:ext cx="9144000" cy="1554162"/>
          </a:xfrm>
        </p:spPr>
        <p:txBody>
          <a:bodyPr/>
          <a:lstStyle/>
          <a:p>
            <a:r>
              <a:rPr lang="en-US" altLang="en-US" dirty="0"/>
              <a:t>How to contact palliative care</a:t>
            </a:r>
          </a:p>
        </p:txBody>
      </p:sp>
      <p:sp>
        <p:nvSpPr>
          <p:cNvPr id="67587" name="Content Placeholder 2"/>
          <p:cNvSpPr>
            <a:spLocks noGrp="1"/>
          </p:cNvSpPr>
          <p:nvPr>
            <p:ph idx="4294967295"/>
          </p:nvPr>
        </p:nvSpPr>
        <p:spPr>
          <a:xfrm>
            <a:off x="533400" y="2332037"/>
            <a:ext cx="8229600" cy="4525963"/>
          </a:xfrm>
        </p:spPr>
        <p:txBody>
          <a:bodyPr>
            <a:normAutofit/>
          </a:bodyPr>
          <a:lstStyle/>
          <a:p>
            <a:r>
              <a:rPr lang="en-US" altLang="en-US" sz="1800" dirty="0"/>
              <a:t>Place an order in the EMR using “palliative care” in the search box</a:t>
            </a:r>
          </a:p>
          <a:p>
            <a:endParaRPr lang="en-US" altLang="en-US" sz="1800" dirty="0"/>
          </a:p>
          <a:p>
            <a:r>
              <a:rPr lang="en-US" altLang="en-US" sz="1800" dirty="0"/>
              <a:t>Office number is 448-5175 and is answered Monday through Friday and has voice mail for off hours. </a:t>
            </a:r>
          </a:p>
          <a:p>
            <a:endParaRPr lang="en-US" altLang="en-US" sz="1800" dirty="0"/>
          </a:p>
          <a:p>
            <a:r>
              <a:rPr lang="en-US" altLang="en-US" sz="1800" dirty="0"/>
              <a:t>Operator has on call schedule(NP or MD available 24/7 by phone)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idx="4294967295"/>
          </p:nvPr>
        </p:nvSpPr>
        <p:spPr>
          <a:xfrm>
            <a:off x="0" y="228600"/>
            <a:ext cx="9144000" cy="1600200"/>
          </a:xfrm>
        </p:spPr>
        <p:txBody>
          <a:bodyPr>
            <a:normAutofit/>
          </a:bodyPr>
          <a:lstStyle/>
          <a:p>
            <a:r>
              <a:rPr lang="en-US" altLang="en-US" dirty="0"/>
              <a:t>SPIRITUAL CARE</a:t>
            </a:r>
            <a:br>
              <a:rPr lang="en-US" altLang="en-US" dirty="0"/>
            </a:br>
            <a:endParaRPr lang="en-US" altLang="en-US" dirty="0"/>
          </a:p>
        </p:txBody>
      </p:sp>
      <p:sp>
        <p:nvSpPr>
          <p:cNvPr id="68611" name="Content Placeholder 2"/>
          <p:cNvSpPr>
            <a:spLocks noGrp="1"/>
          </p:cNvSpPr>
          <p:nvPr>
            <p:ph idx="4294967295"/>
          </p:nvPr>
        </p:nvSpPr>
        <p:spPr>
          <a:xfrm>
            <a:off x="518711" y="1257759"/>
            <a:ext cx="8099234" cy="1180641"/>
          </a:xfrm>
        </p:spPr>
        <p:txBody>
          <a:bodyPr>
            <a:normAutofit/>
          </a:bodyPr>
          <a:lstStyle/>
          <a:p>
            <a:pPr marL="0" eaLnBrk="1" hangingPunct="1">
              <a:lnSpc>
                <a:spcPct val="80000"/>
              </a:lnSpc>
              <a:buFontTx/>
              <a:buNone/>
            </a:pPr>
            <a:r>
              <a:rPr lang="en-US" altLang="en-US" sz="1400" dirty="0"/>
              <a:t>Members of Spiritual Care provide spiritual and emotional support to patients, their families, as well as to the employees and volunteers of the hospital. </a:t>
            </a:r>
          </a:p>
          <a:p>
            <a:pPr marL="0" eaLnBrk="1" hangingPunct="1">
              <a:lnSpc>
                <a:spcPct val="80000"/>
              </a:lnSpc>
              <a:buFontTx/>
              <a:buNone/>
            </a:pPr>
            <a:endParaRPr lang="en-US" altLang="en-US" sz="1400" dirty="0"/>
          </a:p>
          <a:p>
            <a:pPr marL="0" eaLnBrk="1" hangingPunct="1">
              <a:lnSpc>
                <a:spcPct val="80000"/>
              </a:lnSpc>
              <a:buFontTx/>
              <a:buNone/>
            </a:pPr>
            <a:r>
              <a:rPr lang="en-US" altLang="en-US" sz="1400" dirty="0"/>
              <a:t>Spiritual Care is staffed by the Sisters of St. Francis, a priest, a religious Brother, lay employees and numerous volunteers.</a:t>
            </a:r>
          </a:p>
          <a:p>
            <a:pPr marL="0">
              <a:buFontTx/>
              <a:buNone/>
            </a:pPr>
            <a:endParaRPr lang="en-US" altLang="en-US" sz="1400" dirty="0"/>
          </a:p>
        </p:txBody>
      </p:sp>
      <p:sp>
        <p:nvSpPr>
          <p:cNvPr id="4" name="Rectangle 3"/>
          <p:cNvSpPr/>
          <p:nvPr/>
        </p:nvSpPr>
        <p:spPr>
          <a:xfrm>
            <a:off x="616945" y="2362200"/>
            <a:ext cx="8001000" cy="3410164"/>
          </a:xfrm>
          <a:prstGeom prst="rect">
            <a:avLst/>
          </a:prstGeom>
        </p:spPr>
        <p:txBody>
          <a:bodyPr>
            <a:spAutoFit/>
          </a:bodyPr>
          <a:lstStyle/>
          <a:p>
            <a:pPr>
              <a:lnSpc>
                <a:spcPct val="80000"/>
              </a:lnSpc>
              <a:defRPr/>
            </a:pPr>
            <a:r>
              <a:rPr lang="en-US" sz="1400" dirty="0">
                <a:latin typeface="+mn-lt"/>
              </a:rPr>
              <a:t>Members of Spiritual Care visit and pray with all patients during their stay at St.</a:t>
            </a:r>
          </a:p>
          <a:p>
            <a:pPr>
              <a:lnSpc>
                <a:spcPct val="80000"/>
              </a:lnSpc>
              <a:defRPr/>
            </a:pPr>
            <a:r>
              <a:rPr lang="en-US" sz="1400" dirty="0">
                <a:latin typeface="+mn-lt"/>
              </a:rPr>
              <a:t>Joseph’s, regardless of one’s religious affiliation. If a non-Catholic patient wishes to see a clergy person of their own denomination, arrangements will be made.</a:t>
            </a:r>
            <a:endParaRPr lang="en-US" sz="1400" dirty="0">
              <a:solidFill>
                <a:schemeClr val="bg1">
                  <a:lumMod val="25000"/>
                  <a:lumOff val="75000"/>
                </a:schemeClr>
              </a:solidFill>
              <a:latin typeface="+mn-lt"/>
            </a:endParaRPr>
          </a:p>
          <a:p>
            <a:pPr>
              <a:lnSpc>
                <a:spcPct val="80000"/>
              </a:lnSpc>
              <a:defRPr/>
            </a:pPr>
            <a:r>
              <a:rPr lang="en-US" sz="1400" b="1" i="1" dirty="0">
                <a:solidFill>
                  <a:schemeClr val="bg1">
                    <a:lumMod val="25000"/>
                    <a:lumOff val="75000"/>
                  </a:schemeClr>
                </a:solidFill>
                <a:latin typeface="+mn-lt"/>
              </a:rPr>
              <a:t>Patient Advocates</a:t>
            </a:r>
          </a:p>
          <a:p>
            <a:pPr>
              <a:lnSpc>
                <a:spcPct val="80000"/>
              </a:lnSpc>
              <a:defRPr/>
            </a:pPr>
            <a:r>
              <a:rPr lang="en-US" sz="1400" dirty="0">
                <a:latin typeface="+mn-lt"/>
              </a:rPr>
              <a:t>Patient advocates are available in the Emergency Department to assist in the spiritual, emotional, and physical needs of patients and their </a:t>
            </a:r>
            <a:r>
              <a:rPr lang="en-US" sz="1400" dirty="0" err="1">
                <a:latin typeface="+mn-lt"/>
              </a:rPr>
              <a:t>families.</a:t>
            </a:r>
            <a:r>
              <a:rPr lang="en-US" sz="1400" b="1" i="1" dirty="0" err="1">
                <a:solidFill>
                  <a:schemeClr val="bg1">
                    <a:lumMod val="25000"/>
                    <a:lumOff val="75000"/>
                  </a:schemeClr>
                </a:solidFill>
                <a:latin typeface="+mn-lt"/>
              </a:rPr>
              <a:t>cramental</a:t>
            </a:r>
            <a:r>
              <a:rPr lang="en-US" sz="1400" b="1" i="1" dirty="0">
                <a:solidFill>
                  <a:schemeClr val="bg1">
                    <a:lumMod val="25000"/>
                    <a:lumOff val="75000"/>
                  </a:schemeClr>
                </a:solidFill>
                <a:latin typeface="+mn-lt"/>
              </a:rPr>
              <a:t> Ministry</a:t>
            </a:r>
          </a:p>
          <a:p>
            <a:pPr>
              <a:lnSpc>
                <a:spcPct val="80000"/>
              </a:lnSpc>
              <a:defRPr/>
            </a:pPr>
            <a:endParaRPr lang="en-US" sz="1400" b="1" i="1" dirty="0">
              <a:latin typeface="+mn-lt"/>
            </a:endParaRPr>
          </a:p>
          <a:p>
            <a:pPr>
              <a:lnSpc>
                <a:spcPct val="80000"/>
              </a:lnSpc>
              <a:defRPr/>
            </a:pPr>
            <a:r>
              <a:rPr lang="en-US" sz="1400" b="1" dirty="0">
                <a:latin typeface="+mn-lt"/>
              </a:rPr>
              <a:t>Holy Communion </a:t>
            </a:r>
            <a:r>
              <a:rPr lang="en-US" sz="1400" dirty="0">
                <a:latin typeface="+mn-lt"/>
              </a:rPr>
              <a:t>is distributed daily to our Catholic patients.</a:t>
            </a:r>
          </a:p>
          <a:p>
            <a:pPr>
              <a:lnSpc>
                <a:spcPct val="80000"/>
              </a:lnSpc>
              <a:defRPr/>
            </a:pPr>
            <a:r>
              <a:rPr lang="en-US" sz="1400" dirty="0">
                <a:latin typeface="+mn-lt"/>
              </a:rPr>
              <a:t>The </a:t>
            </a:r>
            <a:r>
              <a:rPr lang="en-US" sz="1400" b="1" dirty="0">
                <a:latin typeface="+mn-lt"/>
              </a:rPr>
              <a:t>Sacrament of Reconciliation </a:t>
            </a:r>
            <a:r>
              <a:rPr lang="en-US" sz="1400" dirty="0">
                <a:latin typeface="+mn-lt"/>
              </a:rPr>
              <a:t>(Confession) is provided upon request.</a:t>
            </a:r>
          </a:p>
          <a:p>
            <a:pPr>
              <a:lnSpc>
                <a:spcPct val="80000"/>
              </a:lnSpc>
              <a:defRPr/>
            </a:pPr>
            <a:r>
              <a:rPr lang="en-US" sz="1400" dirty="0">
                <a:latin typeface="+mn-lt"/>
              </a:rPr>
              <a:t>The </a:t>
            </a:r>
            <a:r>
              <a:rPr lang="en-US" sz="1400" b="1" dirty="0">
                <a:latin typeface="+mn-lt"/>
              </a:rPr>
              <a:t>Sacrament of the Sick </a:t>
            </a:r>
            <a:r>
              <a:rPr lang="en-US" sz="1400" dirty="0">
                <a:latin typeface="+mn-lt"/>
              </a:rPr>
              <a:t>(Anointing with Holy Oil) is given to Catholic patients upon request.</a:t>
            </a:r>
          </a:p>
          <a:p>
            <a:pPr>
              <a:lnSpc>
                <a:spcPct val="80000"/>
              </a:lnSpc>
              <a:defRPr/>
            </a:pPr>
            <a:r>
              <a:rPr lang="en-US" sz="1400" dirty="0">
                <a:latin typeface="+mn-lt"/>
              </a:rPr>
              <a:t>Mass is celebrated in the hospital chapel every Sunday at 9:00 am, M-TH at 12 noon &amp; Friday there is a communion service at 12 noon</a:t>
            </a:r>
          </a:p>
          <a:p>
            <a:pPr>
              <a:lnSpc>
                <a:spcPct val="80000"/>
              </a:lnSpc>
              <a:defRPr/>
            </a:pPr>
            <a:r>
              <a:rPr lang="en-US" sz="1400" dirty="0">
                <a:latin typeface="+mn-lt"/>
              </a:rPr>
              <a:t>The Chapel is open for prayer daily from 6 am to 8 pm.</a:t>
            </a:r>
          </a:p>
          <a:p>
            <a:pPr>
              <a:defRPr/>
            </a:pPr>
            <a:r>
              <a:rPr lang="en-US" sz="1400" dirty="0">
                <a:latin typeface="+mn-lt"/>
              </a:rPr>
              <a:t>Spiritual Care Ministry is available seven days a week, 24 Hours a day by calling:</a:t>
            </a:r>
          </a:p>
          <a:p>
            <a:pPr>
              <a:defRPr/>
            </a:pPr>
            <a:r>
              <a:rPr lang="en-US" sz="1400" dirty="0">
                <a:latin typeface="+mn-lt"/>
              </a:rPr>
              <a:t>8:00AM – 5.00PM: For immediate assistance please call 315-490-7311</a:t>
            </a:r>
          </a:p>
          <a:p>
            <a:pPr>
              <a:defRPr/>
            </a:pPr>
            <a:r>
              <a:rPr lang="en-US" sz="1400" dirty="0">
                <a:latin typeface="+mn-lt"/>
              </a:rPr>
              <a:t>5:00PM – 8:00AM: For immediate assistance please contact Administrative Coordinator at 315-448-5854</a:t>
            </a:r>
          </a:p>
          <a:p>
            <a:pPr>
              <a:defRPr/>
            </a:pPr>
            <a:endParaRPr lang="en-US" sz="1400" dirty="0">
              <a:latin typeface="+mn-lt"/>
            </a:endParaRPr>
          </a:p>
          <a:p>
            <a:pPr>
              <a:defRPr/>
            </a:pPr>
            <a:r>
              <a:rPr lang="en-US" sz="1400" dirty="0">
                <a:latin typeface="+mn-lt"/>
              </a:rPr>
              <a:t>“Spiritual Care Consult” can be ordered via </a:t>
            </a:r>
            <a:r>
              <a:rPr lang="en-US" sz="1400" dirty="0" err="1">
                <a:latin typeface="+mn-lt"/>
              </a:rPr>
              <a:t>SJOrders</a:t>
            </a:r>
            <a:endParaRPr lang="en-US" sz="1400" dirty="0">
              <a:latin typeface="+mn-lt"/>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type="body" idx="4294967295"/>
          </p:nvPr>
        </p:nvSpPr>
        <p:spPr>
          <a:xfrm>
            <a:off x="457200" y="1219200"/>
            <a:ext cx="8229600" cy="4343400"/>
          </a:xfrm>
        </p:spPr>
        <p:txBody>
          <a:bodyPr>
            <a:normAutofit/>
          </a:bodyPr>
          <a:lstStyle/>
          <a:p>
            <a:pPr eaLnBrk="1" hangingPunct="1">
              <a:lnSpc>
                <a:spcPct val="80000"/>
              </a:lnSpc>
              <a:spcAft>
                <a:spcPts val="600"/>
              </a:spcAft>
              <a:buFontTx/>
              <a:buNone/>
              <a:defRPr/>
            </a:pPr>
            <a:r>
              <a:rPr lang="en-US" sz="1400" dirty="0"/>
              <a:t>St. Joseph’s partners with Press </a:t>
            </a:r>
            <a:r>
              <a:rPr lang="en-US" sz="1400" dirty="0" err="1"/>
              <a:t>Ganey</a:t>
            </a:r>
            <a:r>
              <a:rPr lang="en-US" sz="1400" dirty="0"/>
              <a:t> Associates for our patient satisfaction survey process. </a:t>
            </a:r>
          </a:p>
          <a:p>
            <a:pPr eaLnBrk="1" hangingPunct="1">
              <a:lnSpc>
                <a:spcPct val="80000"/>
              </a:lnSpc>
              <a:spcAft>
                <a:spcPts val="600"/>
              </a:spcAft>
              <a:buFontTx/>
              <a:buNone/>
              <a:defRPr/>
            </a:pPr>
            <a:r>
              <a:rPr lang="en-US" sz="1400" dirty="0"/>
              <a:t>Surveys allow us to gather important feedback which we use to implement initiatives that help us to better serve our patients. </a:t>
            </a:r>
          </a:p>
          <a:p>
            <a:pPr eaLnBrk="1" hangingPunct="1">
              <a:lnSpc>
                <a:spcPct val="80000"/>
              </a:lnSpc>
              <a:spcAft>
                <a:spcPts val="600"/>
              </a:spcAft>
              <a:buFontTx/>
              <a:buNone/>
              <a:defRPr/>
            </a:pPr>
            <a:r>
              <a:rPr lang="en-US" sz="1400" dirty="0"/>
              <a:t>Important benchmarking data enables us to compare ourselves with like organizations and provides a tool to help us measure our status vs. world-class institutions, all with our vision of becoming “world-renowned for passionate patient care and outstanding clinical outcomes.”  </a:t>
            </a:r>
          </a:p>
          <a:p>
            <a:pPr eaLnBrk="1" hangingPunct="1">
              <a:lnSpc>
                <a:spcPct val="80000"/>
              </a:lnSpc>
              <a:spcAft>
                <a:spcPts val="600"/>
              </a:spcAft>
              <a:buFontTx/>
              <a:buNone/>
              <a:defRPr/>
            </a:pPr>
            <a:r>
              <a:rPr lang="en-US" sz="1400" dirty="0"/>
              <a:t>Additionally, the survey enables us to comply with CMS standards for HCAHPS reporting.  The Press </a:t>
            </a:r>
            <a:r>
              <a:rPr lang="en-US" sz="1400" dirty="0" err="1"/>
              <a:t>Ganey</a:t>
            </a:r>
            <a:r>
              <a:rPr lang="en-US" sz="1400" dirty="0"/>
              <a:t> surveys include our Inpatient, Outpatient, Homecare, Ambulatory Surgery, and Emergency Department.  </a:t>
            </a:r>
          </a:p>
          <a:p>
            <a:pPr eaLnBrk="1" hangingPunct="1">
              <a:lnSpc>
                <a:spcPct val="80000"/>
              </a:lnSpc>
              <a:spcAft>
                <a:spcPts val="600"/>
              </a:spcAft>
              <a:buFontTx/>
              <a:buNone/>
              <a:defRPr/>
            </a:pPr>
            <a:endParaRPr lang="en-US" sz="1400" dirty="0"/>
          </a:p>
          <a:p>
            <a:pPr eaLnBrk="1" hangingPunct="1">
              <a:lnSpc>
                <a:spcPct val="80000"/>
              </a:lnSpc>
              <a:buFontTx/>
              <a:buNone/>
              <a:defRPr/>
            </a:pPr>
            <a:r>
              <a:rPr lang="en-US" sz="1400" i="1" dirty="0">
                <a:solidFill>
                  <a:schemeClr val="bg1">
                    <a:lumMod val="25000"/>
                    <a:lumOff val="75000"/>
                  </a:schemeClr>
                </a:solidFill>
              </a:rPr>
              <a:t>Overview of survey process:</a:t>
            </a:r>
          </a:p>
          <a:p>
            <a:pPr eaLnBrk="1" hangingPunct="1">
              <a:lnSpc>
                <a:spcPct val="80000"/>
              </a:lnSpc>
              <a:buFontTx/>
              <a:buNone/>
              <a:defRPr/>
            </a:pPr>
            <a:r>
              <a:rPr lang="en-US" sz="1400" dirty="0"/>
              <a:t>	Patient information is securely transmitted to Press </a:t>
            </a:r>
            <a:r>
              <a:rPr lang="en-US" sz="1400" dirty="0" err="1"/>
              <a:t>Ganey</a:t>
            </a:r>
            <a:r>
              <a:rPr lang="en-US" sz="1400" dirty="0"/>
              <a:t> </a:t>
            </a:r>
          </a:p>
          <a:p>
            <a:pPr eaLnBrk="1" hangingPunct="1">
              <a:lnSpc>
                <a:spcPct val="80000"/>
              </a:lnSpc>
              <a:buFontTx/>
              <a:buNone/>
              <a:defRPr/>
            </a:pPr>
            <a:r>
              <a:rPr lang="en-US" sz="1400" dirty="0"/>
              <a:t>	Patients randomly selected to receive survey, within 3 days.</a:t>
            </a:r>
          </a:p>
          <a:p>
            <a:pPr eaLnBrk="1" hangingPunct="1">
              <a:lnSpc>
                <a:spcPct val="80000"/>
              </a:lnSpc>
              <a:buFontTx/>
              <a:buNone/>
              <a:defRPr/>
            </a:pPr>
            <a:r>
              <a:rPr lang="en-US" sz="1400" dirty="0"/>
              <a:t>	Completed surveys returned to Press </a:t>
            </a:r>
            <a:r>
              <a:rPr lang="en-US" sz="1400" dirty="0" err="1"/>
              <a:t>Ganey</a:t>
            </a:r>
            <a:endParaRPr lang="en-US" sz="1400" dirty="0"/>
          </a:p>
          <a:p>
            <a:pPr eaLnBrk="1" hangingPunct="1">
              <a:lnSpc>
                <a:spcPct val="80000"/>
              </a:lnSpc>
              <a:buFontTx/>
              <a:buNone/>
              <a:defRPr/>
            </a:pPr>
            <a:r>
              <a:rPr lang="en-US" sz="1400" dirty="0"/>
              <a:t>	Within three days the data and comments are available on-line at </a:t>
            </a:r>
            <a:r>
              <a:rPr lang="en-US" sz="1400" dirty="0">
                <a:hlinkClick r:id="rId2"/>
              </a:rPr>
              <a:t>www.pressganey.com</a:t>
            </a:r>
            <a:r>
              <a:rPr lang="en-US" sz="1400" dirty="0"/>
              <a:t>  - online reporting tools</a:t>
            </a:r>
          </a:p>
          <a:p>
            <a:pPr eaLnBrk="1" hangingPunct="1">
              <a:lnSpc>
                <a:spcPct val="80000"/>
              </a:lnSpc>
              <a:buFontTx/>
              <a:buNone/>
              <a:defRPr/>
            </a:pPr>
            <a:endParaRPr lang="en-US" sz="1400" dirty="0"/>
          </a:p>
          <a:p>
            <a:pPr eaLnBrk="1" hangingPunct="1">
              <a:lnSpc>
                <a:spcPct val="80000"/>
              </a:lnSpc>
              <a:buFontTx/>
              <a:buNone/>
              <a:defRPr/>
            </a:pPr>
            <a:r>
              <a:rPr lang="en-US" sz="1400" dirty="0"/>
              <a:t>Please contact the Patient Relations department at 448-5559 or </a:t>
            </a:r>
            <a:r>
              <a:rPr lang="en-US" sz="1400" dirty="0">
                <a:hlinkClick r:id="rId3"/>
              </a:rPr>
              <a:t>patient.relations@sjhsyr.org</a:t>
            </a:r>
            <a:r>
              <a:rPr lang="en-US" sz="1400" dirty="0"/>
              <a:t> to review patient satisfaction data or discuss our initiatives and best practices designed to increase satisfaction.</a:t>
            </a:r>
          </a:p>
        </p:txBody>
      </p:sp>
      <p:sp>
        <p:nvSpPr>
          <p:cNvPr id="69635" name="TextBox 2"/>
          <p:cNvSpPr txBox="1">
            <a:spLocks noChangeArrowheads="1"/>
          </p:cNvSpPr>
          <p:nvPr/>
        </p:nvSpPr>
        <p:spPr bwMode="auto">
          <a:xfrm>
            <a:off x="0" y="344919"/>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dirty="0"/>
              <a:t>PATIENT SATISFACTION SURVEY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idx="4294967295"/>
          </p:nvPr>
        </p:nvSpPr>
        <p:spPr>
          <a:xfrm>
            <a:off x="-11018" y="152400"/>
            <a:ext cx="9155017" cy="1524000"/>
          </a:xfrm>
        </p:spPr>
        <p:txBody>
          <a:bodyPr>
            <a:normAutofit/>
          </a:bodyPr>
          <a:lstStyle/>
          <a:p>
            <a:r>
              <a:rPr lang="en-US" altLang="en-US" sz="4000" dirty="0"/>
              <a:t>PATIENT SATISFACTION SURVEY </a:t>
            </a:r>
            <a:br>
              <a:rPr lang="en-US" altLang="en-US" dirty="0"/>
            </a:br>
            <a:r>
              <a:rPr lang="en-US" altLang="en-US" sz="3200" dirty="0"/>
              <a:t>What does this mean for the Physician?</a:t>
            </a:r>
          </a:p>
        </p:txBody>
      </p:sp>
      <p:sp>
        <p:nvSpPr>
          <p:cNvPr id="4" name="Rectangle 3"/>
          <p:cNvSpPr/>
          <p:nvPr/>
        </p:nvSpPr>
        <p:spPr>
          <a:xfrm>
            <a:off x="381000" y="1752600"/>
            <a:ext cx="8458200" cy="3637919"/>
          </a:xfrm>
          <a:prstGeom prst="rect">
            <a:avLst/>
          </a:prstGeom>
        </p:spPr>
        <p:txBody>
          <a:bodyPr wrap="square">
            <a:spAutoFit/>
          </a:bodyPr>
          <a:lstStyle/>
          <a:p>
            <a:pPr algn="ctr">
              <a:lnSpc>
                <a:spcPct val="80000"/>
              </a:lnSpc>
              <a:defRPr/>
            </a:pPr>
            <a:r>
              <a:rPr lang="en-US" sz="1600" dirty="0">
                <a:latin typeface="+mn-lt"/>
              </a:rPr>
              <a:t>The surveys contain questions related to the patient’s perception of care provide by their physician.  </a:t>
            </a:r>
          </a:p>
          <a:p>
            <a:pPr>
              <a:lnSpc>
                <a:spcPct val="80000"/>
              </a:lnSpc>
              <a:defRPr/>
            </a:pPr>
            <a:endParaRPr lang="en-US" sz="1600" dirty="0">
              <a:latin typeface="+mn-lt"/>
            </a:endParaRPr>
          </a:p>
          <a:p>
            <a:pPr>
              <a:lnSpc>
                <a:spcPct val="80000"/>
              </a:lnSpc>
              <a:defRPr/>
            </a:pPr>
            <a:endParaRPr lang="en-US" sz="1600" dirty="0">
              <a:latin typeface="+mn-lt"/>
            </a:endParaRPr>
          </a:p>
          <a:p>
            <a:pPr>
              <a:lnSpc>
                <a:spcPct val="80000"/>
              </a:lnSpc>
              <a:defRPr/>
            </a:pPr>
            <a:r>
              <a:rPr lang="en-US" sz="1600" dirty="0">
                <a:latin typeface="+mn-lt"/>
              </a:rPr>
              <a:t> These questions are:</a:t>
            </a:r>
          </a:p>
          <a:p>
            <a:pPr>
              <a:lnSpc>
                <a:spcPct val="80000"/>
              </a:lnSpc>
              <a:defRPr/>
            </a:pPr>
            <a:endParaRPr lang="en-US" sz="1600" dirty="0">
              <a:latin typeface="+mn-lt"/>
            </a:endParaRPr>
          </a:p>
          <a:p>
            <a:pPr lvl="1">
              <a:lnSpc>
                <a:spcPct val="80000"/>
              </a:lnSpc>
              <a:defRPr/>
            </a:pPr>
            <a:r>
              <a:rPr lang="en-US" sz="1600" dirty="0">
                <a:latin typeface="+mn-lt"/>
              </a:rPr>
              <a:t>Time Physician spent with you</a:t>
            </a:r>
          </a:p>
          <a:p>
            <a:pPr lvl="1">
              <a:lnSpc>
                <a:spcPct val="80000"/>
              </a:lnSpc>
              <a:defRPr/>
            </a:pPr>
            <a:endParaRPr lang="en-US" sz="1600" dirty="0">
              <a:latin typeface="+mn-lt"/>
            </a:endParaRPr>
          </a:p>
          <a:p>
            <a:pPr lvl="1">
              <a:lnSpc>
                <a:spcPct val="80000"/>
              </a:lnSpc>
              <a:defRPr/>
            </a:pPr>
            <a:r>
              <a:rPr lang="en-US" sz="1600" dirty="0">
                <a:latin typeface="+mn-lt"/>
              </a:rPr>
              <a:t>Physicians concerns for questions/worries</a:t>
            </a:r>
          </a:p>
          <a:p>
            <a:pPr lvl="1">
              <a:lnSpc>
                <a:spcPct val="80000"/>
              </a:lnSpc>
              <a:defRPr/>
            </a:pPr>
            <a:endParaRPr lang="en-US" sz="1600" dirty="0">
              <a:latin typeface="+mn-lt"/>
            </a:endParaRPr>
          </a:p>
          <a:p>
            <a:pPr lvl="1">
              <a:lnSpc>
                <a:spcPct val="80000"/>
              </a:lnSpc>
              <a:defRPr/>
            </a:pPr>
            <a:r>
              <a:rPr lang="en-US" sz="1600" dirty="0">
                <a:latin typeface="+mn-lt"/>
              </a:rPr>
              <a:t>Physician kept you informed</a:t>
            </a:r>
          </a:p>
          <a:p>
            <a:pPr lvl="1">
              <a:lnSpc>
                <a:spcPct val="80000"/>
              </a:lnSpc>
              <a:defRPr/>
            </a:pPr>
            <a:endParaRPr lang="en-US" sz="1600" dirty="0">
              <a:latin typeface="+mn-lt"/>
            </a:endParaRPr>
          </a:p>
          <a:p>
            <a:pPr lvl="1">
              <a:lnSpc>
                <a:spcPct val="80000"/>
              </a:lnSpc>
              <a:defRPr/>
            </a:pPr>
            <a:r>
              <a:rPr lang="en-US" sz="1600" dirty="0">
                <a:latin typeface="+mn-lt"/>
              </a:rPr>
              <a:t>Friendliness courtesy of physician</a:t>
            </a:r>
          </a:p>
          <a:p>
            <a:pPr lvl="1">
              <a:lnSpc>
                <a:spcPct val="80000"/>
              </a:lnSpc>
              <a:defRPr/>
            </a:pPr>
            <a:endParaRPr lang="en-US" sz="1600" dirty="0">
              <a:latin typeface="+mn-lt"/>
            </a:endParaRPr>
          </a:p>
          <a:p>
            <a:pPr lvl="1">
              <a:lnSpc>
                <a:spcPct val="80000"/>
              </a:lnSpc>
              <a:defRPr/>
            </a:pPr>
            <a:r>
              <a:rPr lang="en-US" sz="1600" dirty="0">
                <a:latin typeface="+mn-lt"/>
              </a:rPr>
              <a:t>Skill of physician</a:t>
            </a:r>
          </a:p>
          <a:p>
            <a:pPr lvl="1">
              <a:lnSpc>
                <a:spcPct val="80000"/>
              </a:lnSpc>
              <a:defRPr/>
            </a:pPr>
            <a:endParaRPr lang="en-US" sz="1600" dirty="0">
              <a:latin typeface="+mn-lt"/>
            </a:endParaRPr>
          </a:p>
          <a:p>
            <a:pPr lvl="1">
              <a:lnSpc>
                <a:spcPct val="80000"/>
              </a:lnSpc>
              <a:defRPr/>
            </a:pPr>
            <a:endParaRPr lang="en-US" sz="1600" dirty="0">
              <a:latin typeface="+mn-lt"/>
            </a:endParaRPr>
          </a:p>
          <a:p>
            <a:pPr>
              <a:lnSpc>
                <a:spcPct val="80000"/>
              </a:lnSpc>
              <a:defRPr/>
            </a:pPr>
            <a:r>
              <a:rPr lang="en-US" sz="1600" dirty="0">
                <a:latin typeface="+mn-lt"/>
              </a:rPr>
              <a:t>Positive Comments regarding a specific physician are submitted for STAR awards and forwarded to the physician for review.</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2286000"/>
            <a:ext cx="7543800" cy="2800767"/>
          </a:xfrm>
          <a:prstGeom prst="rect">
            <a:avLst/>
          </a:prstGeom>
        </p:spPr>
        <p:txBody>
          <a:bodyPr>
            <a:spAutoFit/>
          </a:bodyPr>
          <a:lstStyle/>
          <a:p>
            <a:r>
              <a:rPr lang="en-US" sz="1600" b="1" dirty="0">
                <a:latin typeface="+mn-lt"/>
              </a:rPr>
              <a:t>Patient Bill of Rights</a:t>
            </a:r>
          </a:p>
          <a:p>
            <a:endParaRPr lang="en-US" sz="1600" dirty="0">
              <a:latin typeface="+mn-lt"/>
            </a:endParaRPr>
          </a:p>
          <a:p>
            <a:r>
              <a:rPr lang="en-US" sz="1600" dirty="0">
                <a:latin typeface="+mn-lt"/>
              </a:rPr>
              <a:t>Upon registration, patients and/or patient representatives are given the St. Joseph’s Hospital Patient Handbook showing the Patient Bill of Rights and Bill of Responsibilities in which patients are notified of their rights as patients. The handbook also includes the process to raise and resolve complaints and/or grievances. The hospital involves the patient in making decisions about their care, treatment and services including the right to have their own physician promptly notified of their admission to the hospital.</a:t>
            </a:r>
          </a:p>
          <a:p>
            <a:endParaRPr lang="en-US" sz="1600" dirty="0">
              <a:latin typeface="+mn-lt"/>
            </a:endParaRPr>
          </a:p>
          <a:p>
            <a:endParaRPr lang="en-US" sz="1600" dirty="0">
              <a:latin typeface="+mn-lt"/>
            </a:endParaRPr>
          </a:p>
          <a:p>
            <a:endParaRPr lang="en-US" sz="1600" dirty="0">
              <a:latin typeface="+mn-lt"/>
            </a:endParaRPr>
          </a:p>
        </p:txBody>
      </p:sp>
      <p:sp>
        <p:nvSpPr>
          <p:cNvPr id="5" name="Title 1"/>
          <p:cNvSpPr txBox="1">
            <a:spLocks/>
          </p:cNvSpPr>
          <p:nvPr/>
        </p:nvSpPr>
        <p:spPr>
          <a:xfrm>
            <a:off x="0" y="228600"/>
            <a:ext cx="9144000" cy="129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a:t>PATIENT RIGHTS</a:t>
            </a:r>
          </a:p>
        </p:txBody>
      </p:sp>
    </p:spTree>
    <p:extLst>
      <p:ext uri="{BB962C8B-B14F-4D97-AF65-F5344CB8AC3E}">
        <p14:creationId xmlns:p14="http://schemas.microsoft.com/office/powerpoint/2010/main" val="39683275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752600"/>
            <a:ext cx="8001000" cy="3046988"/>
          </a:xfrm>
          <a:prstGeom prst="rect">
            <a:avLst/>
          </a:prstGeom>
        </p:spPr>
        <p:txBody>
          <a:bodyPr wrap="square">
            <a:spAutoFit/>
          </a:bodyPr>
          <a:lstStyle/>
          <a:p>
            <a:r>
              <a:rPr lang="en-US" sz="1600" b="1" dirty="0">
                <a:latin typeface="+mn-lt"/>
              </a:rPr>
              <a:t>Advance Directives</a:t>
            </a:r>
          </a:p>
          <a:p>
            <a:endParaRPr lang="en-US" sz="1600" dirty="0">
              <a:latin typeface="+mn-lt"/>
            </a:endParaRPr>
          </a:p>
          <a:p>
            <a:r>
              <a:rPr lang="en-US" sz="1600" dirty="0">
                <a:latin typeface="+mn-lt"/>
              </a:rPr>
              <a:t>Competent adults and emancipated minors have the right to provide instructions about future treatment should patients lose the capacity to make health care decisions. Such instructions may be in the form of a Health Care Proxy, Living Will or other written form or verbal instructions regarding health care. Patients may with Do Not Resuscitate (DNR) order or Medical Orders for Life Sustaining Treatment (MOLST) forms completed by a physician and reflecting the patient’s or authorized decision maker choices about life sustaining treatment.</a:t>
            </a:r>
          </a:p>
          <a:p>
            <a:r>
              <a:rPr lang="en-US" sz="1600" dirty="0">
                <a:latin typeface="+mn-lt"/>
              </a:rPr>
              <a:t>Restraint Patients (or their Authorized Decision Makers) have varying preferences about the kinds of treatment desired as the end of life approaches. St. Joseph’s Hospital </a:t>
            </a:r>
            <a:r>
              <a:rPr lang="en-US" sz="1600" dirty="0" err="1">
                <a:latin typeface="+mn-lt"/>
              </a:rPr>
              <a:t>Hospital</a:t>
            </a:r>
            <a:r>
              <a:rPr lang="en-US" sz="1600" dirty="0">
                <a:latin typeface="+mn-lt"/>
              </a:rPr>
              <a:t> is committed to honoring these preferences, within the bounds of medically appropriate treatment and in light of applicable laws.</a:t>
            </a:r>
            <a:endParaRPr lang="en-US" sz="1600" dirty="0">
              <a:solidFill>
                <a:schemeClr val="bg1">
                  <a:lumMod val="25000"/>
                  <a:lumOff val="75000"/>
                </a:schemeClr>
              </a:solidFill>
              <a:latin typeface="+mn-lt"/>
            </a:endParaRPr>
          </a:p>
        </p:txBody>
      </p:sp>
      <p:sp>
        <p:nvSpPr>
          <p:cNvPr id="6" name="Title 1"/>
          <p:cNvSpPr txBox="1">
            <a:spLocks/>
          </p:cNvSpPr>
          <p:nvPr/>
        </p:nvSpPr>
        <p:spPr>
          <a:xfrm>
            <a:off x="0" y="228600"/>
            <a:ext cx="9144000" cy="129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a:t>PATIENT RIGHTS</a:t>
            </a:r>
          </a:p>
        </p:txBody>
      </p:sp>
    </p:spTree>
    <p:extLst>
      <p:ext uri="{BB962C8B-B14F-4D97-AF65-F5344CB8AC3E}">
        <p14:creationId xmlns:p14="http://schemas.microsoft.com/office/powerpoint/2010/main" val="39683275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676400"/>
            <a:ext cx="8001000" cy="3293209"/>
          </a:xfrm>
          <a:prstGeom prst="rect">
            <a:avLst/>
          </a:prstGeom>
        </p:spPr>
        <p:txBody>
          <a:bodyPr wrap="square">
            <a:spAutoFit/>
          </a:bodyPr>
          <a:lstStyle/>
          <a:p>
            <a:r>
              <a:rPr lang="en-US" sz="1600" b="1" dirty="0">
                <a:latin typeface="+mn-lt"/>
              </a:rPr>
              <a:t>Advance Directives - continued</a:t>
            </a:r>
          </a:p>
          <a:p>
            <a:endParaRPr lang="en-US" sz="1600" dirty="0">
              <a:latin typeface="+mn-lt"/>
            </a:endParaRPr>
          </a:p>
          <a:p>
            <a:r>
              <a:rPr lang="en-US" sz="1600" dirty="0">
                <a:latin typeface="+mn-lt"/>
              </a:rPr>
              <a:t>Patients have broad rights to refuse medical treatment, including life-sustaining treatment. If patients are incapacitated, the Authorized Decision Maker has the ethical and legal right to make decisions on the patient’s behalf. The standards for such decisions are, in order of preference:</a:t>
            </a:r>
          </a:p>
          <a:p>
            <a:r>
              <a:rPr lang="en-US" sz="1600" dirty="0">
                <a:latin typeface="+mn-lt"/>
              </a:rPr>
              <a:t>1) The patient’s prior wishes;</a:t>
            </a:r>
          </a:p>
          <a:p>
            <a:r>
              <a:rPr lang="en-US" sz="1600" dirty="0">
                <a:latin typeface="+mn-lt"/>
              </a:rPr>
              <a:t>2) Inferred from the patient’s values and beliefs (substituted judgment);</a:t>
            </a:r>
          </a:p>
          <a:p>
            <a:r>
              <a:rPr lang="en-US" sz="1600" dirty="0">
                <a:latin typeface="+mn-lt"/>
              </a:rPr>
              <a:t>3) The patient’s best interests.</a:t>
            </a:r>
          </a:p>
          <a:p>
            <a:r>
              <a:rPr lang="en-US" sz="1600" dirty="0">
                <a:latin typeface="+mn-lt"/>
              </a:rPr>
              <a:t>Refusal of medical treatment will be documented, as appropriate, by progress notes detailing the plan of care and completion of appropriate forms and Advance Directives (including MOLST forms) as described in this policy. DNR/DNI forms (and corresponding EPIC orders) will be used to document inpatient DNR/DNI orders.</a:t>
            </a:r>
          </a:p>
        </p:txBody>
      </p:sp>
      <p:sp>
        <p:nvSpPr>
          <p:cNvPr id="6" name="Title 1"/>
          <p:cNvSpPr txBox="1">
            <a:spLocks/>
          </p:cNvSpPr>
          <p:nvPr/>
        </p:nvSpPr>
        <p:spPr>
          <a:xfrm>
            <a:off x="0" y="228600"/>
            <a:ext cx="9144000" cy="129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a:t>PATIENT RIGHTS</a:t>
            </a:r>
          </a:p>
        </p:txBody>
      </p:sp>
    </p:spTree>
    <p:extLst>
      <p:ext uri="{BB962C8B-B14F-4D97-AF65-F5344CB8AC3E}">
        <p14:creationId xmlns:p14="http://schemas.microsoft.com/office/powerpoint/2010/main" val="3179494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34A17E9-1F71-489D-985A-1E76DB692B36}"/>
              </a:ext>
            </a:extLst>
          </p:cNvPr>
          <p:cNvSpPr>
            <a:spLocks noGrp="1"/>
          </p:cNvSpPr>
          <p:nvPr>
            <p:ph type="ftr" sz="quarter" idx="3"/>
          </p:nvPr>
        </p:nvSpPr>
        <p:spPr>
          <a:xfrm>
            <a:off x="9267825" y="6473606"/>
            <a:ext cx="2345533" cy="249201"/>
          </a:xfrm>
          <a:prstGeom prst="rect">
            <a:avLst/>
          </a:prstGeom>
        </p:spPr>
        <p:txBody>
          <a:bodyPr anchor="ctr"/>
          <a:lstStyle>
            <a:defPPr>
              <a:defRPr lang="en-US"/>
            </a:defPPr>
            <a:lvl1pPr marL="0" algn="r" defTabSz="914400" rtl="0" eaLnBrk="1" latinLnBrk="0" hangingPunct="1">
              <a:defRPr sz="7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©2020 Trinity Health, All Rights Reserved</a:t>
            </a:r>
          </a:p>
        </p:txBody>
      </p:sp>
      <p:sp>
        <p:nvSpPr>
          <p:cNvPr id="5" name="Slide Number Placeholder 4">
            <a:extLst>
              <a:ext uri="{FF2B5EF4-FFF2-40B4-BE49-F238E27FC236}">
                <a16:creationId xmlns:a16="http://schemas.microsoft.com/office/drawing/2014/main" id="{C6C567E8-C44E-4BEC-891A-6338179F0F41}"/>
              </a:ext>
            </a:extLst>
          </p:cNvPr>
          <p:cNvSpPr>
            <a:spLocks noGrp="1"/>
          </p:cNvSpPr>
          <p:nvPr>
            <p:ph type="sldNum" sz="quarter" idx="4"/>
          </p:nvPr>
        </p:nvSpPr>
        <p:spPr>
          <a:xfrm>
            <a:off x="11570431" y="6415644"/>
            <a:ext cx="360088" cy="365125"/>
          </a:xfrm>
          <a:prstGeom prst="rect">
            <a:avLst/>
          </a:prstGeom>
        </p:spPr>
        <p:txBody>
          <a:bodyPr vert="horz" lIns="91440" tIns="45720" rIns="0" bIns="45720" rtlCol="0" anchor="ctr"/>
          <a:lstStyle>
            <a:defPPr>
              <a:defRPr lang="en-US"/>
            </a:defPPr>
            <a:lvl1pPr marL="0" algn="r" defTabSz="914400" rtl="0" eaLnBrk="1" latinLnBrk="0" hangingPunct="1">
              <a:defRPr sz="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9F9553-C816-6842-8939-EE75ECF7EB2B}" type="slidenum">
              <a:rPr lang="en-US" smtClean="0"/>
              <a:pPr/>
              <a:t>9</a:t>
            </a:fld>
            <a:endParaRPr lang="en-US"/>
          </a:p>
        </p:txBody>
      </p:sp>
      <p:sp>
        <p:nvSpPr>
          <p:cNvPr id="7" name="Title 6">
            <a:extLst>
              <a:ext uri="{FF2B5EF4-FFF2-40B4-BE49-F238E27FC236}">
                <a16:creationId xmlns:a16="http://schemas.microsoft.com/office/drawing/2014/main" id="{F1766D3A-F1EA-4B03-A751-E38F26B8BAB8}"/>
              </a:ext>
            </a:extLst>
          </p:cNvPr>
          <p:cNvSpPr>
            <a:spLocks noGrp="1"/>
          </p:cNvSpPr>
          <p:nvPr>
            <p:ph type="title"/>
          </p:nvPr>
        </p:nvSpPr>
        <p:spPr>
          <a:xfrm>
            <a:off x="393408" y="1188603"/>
            <a:ext cx="8229600" cy="498656"/>
          </a:xfrm>
        </p:spPr>
        <p:txBody>
          <a:bodyPr>
            <a:normAutofit fontScale="90000"/>
          </a:bodyPr>
          <a:lstStyle/>
          <a:p>
            <a:r>
              <a:rPr lang="en-US"/>
              <a:t>Supply Chain Overview</a:t>
            </a:r>
          </a:p>
        </p:txBody>
      </p:sp>
      <p:grpSp>
        <p:nvGrpSpPr>
          <p:cNvPr id="21" name="Group 20">
            <a:extLst>
              <a:ext uri="{FF2B5EF4-FFF2-40B4-BE49-F238E27FC236}">
                <a16:creationId xmlns:a16="http://schemas.microsoft.com/office/drawing/2014/main" id="{E59C53CD-B954-4924-960F-3CF7DA69D1F8}"/>
              </a:ext>
            </a:extLst>
          </p:cNvPr>
          <p:cNvGrpSpPr>
            <a:grpSpLocks noChangeAspect="1"/>
          </p:cNvGrpSpPr>
          <p:nvPr/>
        </p:nvGrpSpPr>
        <p:grpSpPr>
          <a:xfrm>
            <a:off x="5252643" y="1878440"/>
            <a:ext cx="3657600" cy="3244317"/>
            <a:chOff x="507207" y="949183"/>
            <a:chExt cx="3843337" cy="3757430"/>
          </a:xfrm>
        </p:grpSpPr>
        <p:grpSp>
          <p:nvGrpSpPr>
            <p:cNvPr id="2" name="Group 1">
              <a:extLst>
                <a:ext uri="{FF2B5EF4-FFF2-40B4-BE49-F238E27FC236}">
                  <a16:creationId xmlns:a16="http://schemas.microsoft.com/office/drawing/2014/main" id="{B5D35912-0218-4A5E-B5D4-4EF68C1AB82D}"/>
                </a:ext>
              </a:extLst>
            </p:cNvPr>
            <p:cNvGrpSpPr/>
            <p:nvPr/>
          </p:nvGrpSpPr>
          <p:grpSpPr>
            <a:xfrm>
              <a:off x="507207" y="1384382"/>
              <a:ext cx="3843337" cy="3322231"/>
              <a:chOff x="1800225" y="1264058"/>
              <a:chExt cx="5879306" cy="3322231"/>
            </a:xfrm>
          </p:grpSpPr>
          <p:sp>
            <p:nvSpPr>
              <p:cNvPr id="9" name="Rectangle: Rounded Corners 8">
                <a:extLst>
                  <a:ext uri="{FF2B5EF4-FFF2-40B4-BE49-F238E27FC236}">
                    <a16:creationId xmlns:a16="http://schemas.microsoft.com/office/drawing/2014/main" id="{21A727D4-71E4-421B-9AD2-6964AE60EA17}"/>
                  </a:ext>
                </a:extLst>
              </p:cNvPr>
              <p:cNvSpPr/>
              <p:nvPr/>
            </p:nvSpPr>
            <p:spPr>
              <a:xfrm>
                <a:off x="1800225" y="3821905"/>
                <a:ext cx="5879306" cy="764384"/>
              </a:xfrm>
              <a:prstGeom prst="roundRect">
                <a:avLst/>
              </a:prstGeom>
              <a:solidFill>
                <a:schemeClr val="tx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a:t>Expert Panel</a:t>
                </a:r>
              </a:p>
              <a:p>
                <a:pPr algn="ctr"/>
                <a:r>
                  <a:rPr lang="en-US" sz="900"/>
                  <a:t>Analytics, Strategy Definition, Negotiation, Contracting, Change Management/Implementation Planning &amp; Presentation of Strategy</a:t>
                </a:r>
              </a:p>
            </p:txBody>
          </p:sp>
          <p:sp>
            <p:nvSpPr>
              <p:cNvPr id="10" name="Rectangle: Rounded Corners 9">
                <a:extLst>
                  <a:ext uri="{FF2B5EF4-FFF2-40B4-BE49-F238E27FC236}">
                    <a16:creationId xmlns:a16="http://schemas.microsoft.com/office/drawing/2014/main" id="{851EF345-3F32-4F15-8626-89DF841405DA}"/>
                  </a:ext>
                </a:extLst>
              </p:cNvPr>
              <p:cNvSpPr/>
              <p:nvPr/>
            </p:nvSpPr>
            <p:spPr>
              <a:xfrm>
                <a:off x="1800225" y="2547129"/>
                <a:ext cx="5879306" cy="764384"/>
              </a:xfrm>
              <a:prstGeom prst="roundRect">
                <a:avLst/>
              </a:prstGeom>
              <a:solidFill>
                <a:schemeClr val="tx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a:t>Local Clinical &amp; Administrative </a:t>
                </a:r>
                <a:r>
                  <a:rPr lang="en-US" sz="1050" b="1"/>
                  <a:t>Engagement: </a:t>
                </a:r>
              </a:p>
              <a:p>
                <a:pPr algn="ctr"/>
                <a:r>
                  <a:rPr lang="en-US" sz="1050" b="1"/>
                  <a:t>Supply Chain Operations Steering Team (SOST)</a:t>
                </a:r>
              </a:p>
              <a:p>
                <a:pPr algn="ctr"/>
                <a:r>
                  <a:rPr lang="en-US" sz="900"/>
                  <a:t>Strategy Review, Confirm Change Management/Implementation Plan &amp; Presentation of </a:t>
                </a:r>
                <a:r>
                  <a:rPr lang="en-US" sz="1000"/>
                  <a:t>Strategy</a:t>
                </a:r>
                <a:endParaRPr lang="en-US" sz="800"/>
              </a:p>
            </p:txBody>
          </p:sp>
          <p:sp>
            <p:nvSpPr>
              <p:cNvPr id="11" name="Rectangle: Rounded Corners 10">
                <a:extLst>
                  <a:ext uri="{FF2B5EF4-FFF2-40B4-BE49-F238E27FC236}">
                    <a16:creationId xmlns:a16="http://schemas.microsoft.com/office/drawing/2014/main" id="{BCF6EB91-34C9-43A8-B890-4B11DED5924C}"/>
                  </a:ext>
                </a:extLst>
              </p:cNvPr>
              <p:cNvSpPr/>
              <p:nvPr/>
            </p:nvSpPr>
            <p:spPr>
              <a:xfrm>
                <a:off x="1800225" y="1264058"/>
                <a:ext cx="5879306" cy="764384"/>
              </a:xfrm>
              <a:prstGeom prst="roundRect">
                <a:avLst/>
              </a:prstGeom>
              <a:solidFill>
                <a:schemeClr val="tx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a:t>Ministry Leadership Council</a:t>
                </a:r>
              </a:p>
              <a:p>
                <a:pPr algn="ctr"/>
                <a:r>
                  <a:rPr lang="en-US" sz="900"/>
                  <a:t>Strategy Validation &amp; Approve Implementation Plan</a:t>
                </a:r>
                <a:endParaRPr lang="en-US" sz="500"/>
              </a:p>
            </p:txBody>
          </p:sp>
          <p:sp>
            <p:nvSpPr>
              <p:cNvPr id="12" name="Arrow: Up 11">
                <a:extLst>
                  <a:ext uri="{FF2B5EF4-FFF2-40B4-BE49-F238E27FC236}">
                    <a16:creationId xmlns:a16="http://schemas.microsoft.com/office/drawing/2014/main" id="{FE8C3C28-94D5-4E66-869C-B73B70FBB377}"/>
                  </a:ext>
                </a:extLst>
              </p:cNvPr>
              <p:cNvSpPr/>
              <p:nvPr/>
            </p:nvSpPr>
            <p:spPr>
              <a:xfrm>
                <a:off x="4536784" y="3440880"/>
                <a:ext cx="409787" cy="341716"/>
              </a:xfrm>
              <a:prstGeom prst="upArrow">
                <a:avLst/>
              </a:prstGeom>
              <a:solidFill>
                <a:schemeClr val="bg1">
                  <a:lumMod val="5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row: Up 12">
                <a:extLst>
                  <a:ext uri="{FF2B5EF4-FFF2-40B4-BE49-F238E27FC236}">
                    <a16:creationId xmlns:a16="http://schemas.microsoft.com/office/drawing/2014/main" id="{3567531D-9587-49BB-B683-D5B00C4F78A2}"/>
                  </a:ext>
                </a:extLst>
              </p:cNvPr>
              <p:cNvSpPr/>
              <p:nvPr/>
            </p:nvSpPr>
            <p:spPr>
              <a:xfrm>
                <a:off x="4534984" y="2153665"/>
                <a:ext cx="409787" cy="341716"/>
              </a:xfrm>
              <a:prstGeom prst="upArrow">
                <a:avLst/>
              </a:prstGeom>
              <a:solidFill>
                <a:schemeClr val="bg1">
                  <a:lumMod val="50000"/>
                </a:schemeClr>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F96C3C0F-1846-4911-BCB6-5513D55E92EF}"/>
                </a:ext>
              </a:extLst>
            </p:cNvPr>
            <p:cNvSpPr txBox="1"/>
            <p:nvPr/>
          </p:nvSpPr>
          <p:spPr>
            <a:xfrm>
              <a:off x="507207" y="949183"/>
              <a:ext cx="3793331" cy="381481"/>
            </a:xfrm>
            <a:prstGeom prst="rect">
              <a:avLst/>
            </a:prstGeom>
            <a:noFill/>
          </p:spPr>
          <p:txBody>
            <a:bodyPr wrap="square" rtlCol="0">
              <a:spAutoFit/>
            </a:bodyPr>
            <a:lstStyle/>
            <a:p>
              <a:pPr algn="ctr">
                <a:lnSpc>
                  <a:spcPts val="2100"/>
                </a:lnSpc>
                <a:spcAft>
                  <a:spcPts val="600"/>
                </a:spcAft>
              </a:pPr>
              <a:r>
                <a:rPr lang="en-US" sz="1200" b="1">
                  <a:solidFill>
                    <a:srgbClr val="443D3E"/>
                  </a:solidFill>
                </a:rPr>
                <a:t>Supply Chain Governance</a:t>
              </a:r>
            </a:p>
          </p:txBody>
        </p:sp>
      </p:grpSp>
      <p:sp>
        <p:nvSpPr>
          <p:cNvPr id="23" name="TextBox 22">
            <a:extLst>
              <a:ext uri="{FF2B5EF4-FFF2-40B4-BE49-F238E27FC236}">
                <a16:creationId xmlns:a16="http://schemas.microsoft.com/office/drawing/2014/main" id="{20359944-440D-4945-983A-3F0735AC554F}"/>
              </a:ext>
            </a:extLst>
          </p:cNvPr>
          <p:cNvSpPr txBox="1"/>
          <p:nvPr/>
        </p:nvSpPr>
        <p:spPr>
          <a:xfrm>
            <a:off x="163917" y="1680498"/>
            <a:ext cx="4958152" cy="3941335"/>
          </a:xfrm>
          <a:prstGeom prst="rect">
            <a:avLst/>
          </a:prstGeom>
          <a:noFill/>
        </p:spPr>
        <p:txBody>
          <a:bodyPr wrap="square" rtlCol="0">
            <a:spAutoFit/>
          </a:bodyPr>
          <a:lstStyle/>
          <a:p>
            <a:pPr marL="285743" indent="-285743">
              <a:lnSpc>
                <a:spcPts val="2100"/>
              </a:lnSpc>
              <a:spcAft>
                <a:spcPts val="600"/>
              </a:spcAft>
              <a:buFont typeface="Arial" panose="020B0604020202020204" pitchFamily="34" charset="0"/>
              <a:buChar char="•"/>
            </a:pPr>
            <a:r>
              <a:rPr lang="en-US" sz="1200">
                <a:solidFill>
                  <a:srgbClr val="443D3E"/>
                </a:solidFill>
              </a:rPr>
              <a:t>Contracting for supplies and services is centralized and led by Strategic Sourcing </a:t>
            </a:r>
          </a:p>
          <a:p>
            <a:pPr marL="285743" indent="-285743">
              <a:lnSpc>
                <a:spcPts val="2100"/>
              </a:lnSpc>
              <a:spcAft>
                <a:spcPts val="600"/>
              </a:spcAft>
              <a:buFont typeface="Arial" panose="020B0604020202020204" pitchFamily="34" charset="0"/>
              <a:buChar char="•"/>
            </a:pPr>
            <a:r>
              <a:rPr lang="en-US" sz="1200">
                <a:solidFill>
                  <a:srgbClr val="443D3E"/>
                </a:solidFill>
              </a:rPr>
              <a:t>All clinical supplies are evaluated by Expert Panels to select products that offer the best outcomes and value</a:t>
            </a:r>
          </a:p>
          <a:p>
            <a:pPr marL="742931" lvl="1" indent="-285743">
              <a:lnSpc>
                <a:spcPts val="2100"/>
              </a:lnSpc>
              <a:spcAft>
                <a:spcPts val="600"/>
              </a:spcAft>
              <a:buFont typeface="Arial" panose="020B0604020202020204" pitchFamily="34" charset="0"/>
              <a:buChar char="•"/>
            </a:pPr>
            <a:r>
              <a:rPr lang="en-US" sz="1050">
                <a:solidFill>
                  <a:srgbClr val="443D3E"/>
                </a:solidFill>
              </a:rPr>
              <a:t>Expert Panels for physician specialty items are comprised of practicing physicians utilizing the items under consideration </a:t>
            </a:r>
          </a:p>
          <a:p>
            <a:pPr marL="285743" indent="-285743">
              <a:lnSpc>
                <a:spcPts val="2100"/>
              </a:lnSpc>
              <a:spcAft>
                <a:spcPts val="600"/>
              </a:spcAft>
              <a:buFont typeface="Arial" panose="020B0604020202020204" pitchFamily="34" charset="0"/>
              <a:buChar char="•"/>
            </a:pPr>
            <a:r>
              <a:rPr lang="en-US" sz="1200">
                <a:solidFill>
                  <a:srgbClr val="443D3E"/>
                </a:solidFill>
              </a:rPr>
              <a:t>Ministries are accountable for compliance to the contracted portfolio of supplies</a:t>
            </a:r>
          </a:p>
          <a:p>
            <a:pPr marL="742931" lvl="1" indent="-285743">
              <a:lnSpc>
                <a:spcPts val="2100"/>
              </a:lnSpc>
              <a:spcAft>
                <a:spcPts val="600"/>
              </a:spcAft>
              <a:buFont typeface="Arial" panose="020B0604020202020204" pitchFamily="34" charset="0"/>
              <a:buChar char="•"/>
            </a:pPr>
            <a:r>
              <a:rPr lang="en-US" sz="1050">
                <a:solidFill>
                  <a:srgbClr val="443D3E"/>
                </a:solidFill>
              </a:rPr>
              <a:t>Local Supply Chain Directors and/or operational leaders should be contacted to confirm items and services included in the Trinity Health contract portfolio</a:t>
            </a:r>
          </a:p>
          <a:p>
            <a:pPr marL="742931" lvl="1" indent="-285743">
              <a:lnSpc>
                <a:spcPts val="2100"/>
              </a:lnSpc>
              <a:spcAft>
                <a:spcPts val="600"/>
              </a:spcAft>
              <a:buFont typeface="Arial" panose="020B0604020202020204" pitchFamily="34" charset="0"/>
              <a:buChar char="•"/>
            </a:pPr>
            <a:r>
              <a:rPr lang="en-US" sz="1050">
                <a:solidFill>
                  <a:srgbClr val="443D3E"/>
                </a:solidFill>
              </a:rPr>
              <a:t>Requests for use of non-contracted physician specialty items is considered by a physician led exceptions review committee</a:t>
            </a:r>
          </a:p>
        </p:txBody>
      </p:sp>
    </p:spTree>
    <p:extLst>
      <p:ext uri="{BB962C8B-B14F-4D97-AF65-F5344CB8AC3E}">
        <p14:creationId xmlns:p14="http://schemas.microsoft.com/office/powerpoint/2010/main" val="33607437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295400"/>
            <a:ext cx="8001000" cy="4031873"/>
          </a:xfrm>
          <a:prstGeom prst="rect">
            <a:avLst/>
          </a:prstGeom>
        </p:spPr>
        <p:txBody>
          <a:bodyPr wrap="square">
            <a:spAutoFit/>
          </a:bodyPr>
          <a:lstStyle/>
          <a:p>
            <a:r>
              <a:rPr lang="en-US" sz="1600" b="1" dirty="0">
                <a:latin typeface="+mn-lt"/>
              </a:rPr>
              <a:t>Advance Directives - continued</a:t>
            </a:r>
          </a:p>
          <a:p>
            <a:endParaRPr lang="en-US" sz="1600" dirty="0">
              <a:latin typeface="+mn-lt"/>
            </a:endParaRPr>
          </a:p>
          <a:p>
            <a:r>
              <a:rPr lang="en-US" sz="1600" dirty="0">
                <a:latin typeface="+mn-lt"/>
              </a:rPr>
              <a:t>All patients approaching the end of life will be offered the optimal relief of pain and other symptoms, and assistance with decisions regarding forgoing life sustaining treatments. The Palliative Care Team responds to requests by patients, families, or clinicians to assist in the provision of pain relief, symptom management, and comfort and assistance with clarifying goals of care. St. Joseph’s Hospital </a:t>
            </a:r>
            <a:r>
              <a:rPr lang="en-US" sz="1600" dirty="0" err="1">
                <a:latin typeface="+mn-lt"/>
              </a:rPr>
              <a:t>Hospital</a:t>
            </a:r>
            <a:r>
              <a:rPr lang="en-US" sz="1600" dirty="0">
                <a:latin typeface="+mn-lt"/>
              </a:rPr>
              <a:t> affords all patients, including those with developmental disabilities, full and equal rights and equal protection as provided for in applicable laws.</a:t>
            </a:r>
          </a:p>
          <a:p>
            <a:endParaRPr lang="en-US" sz="1600" dirty="0">
              <a:solidFill>
                <a:schemeClr val="bg1">
                  <a:lumMod val="25000"/>
                  <a:lumOff val="75000"/>
                </a:schemeClr>
              </a:solidFill>
              <a:latin typeface="+mn-lt"/>
            </a:endParaRPr>
          </a:p>
          <a:p>
            <a:r>
              <a:rPr lang="en-US" sz="1600" b="1" dirty="0">
                <a:latin typeface="+mn-lt"/>
              </a:rPr>
              <a:t>Ethics Consult</a:t>
            </a:r>
          </a:p>
          <a:p>
            <a:endParaRPr lang="en-US" sz="1600" dirty="0">
              <a:latin typeface="+mn-lt"/>
            </a:endParaRPr>
          </a:p>
          <a:p>
            <a:r>
              <a:rPr lang="en-US" sz="1600" dirty="0">
                <a:latin typeface="+mn-lt"/>
              </a:rPr>
              <a:t>New York State requires a formal review mechanism for some medical decisions at the end of life. When disagreements arise about medical decisions at the end of life attempts to resolve them should first be made by calling an ethics consult.</a:t>
            </a:r>
          </a:p>
          <a:p>
            <a:endParaRPr lang="en-US" sz="1600" dirty="0">
              <a:solidFill>
                <a:schemeClr val="bg1">
                  <a:lumMod val="25000"/>
                  <a:lumOff val="75000"/>
                </a:schemeClr>
              </a:solidFill>
              <a:latin typeface="+mn-lt"/>
            </a:endParaRPr>
          </a:p>
        </p:txBody>
      </p:sp>
      <p:sp>
        <p:nvSpPr>
          <p:cNvPr id="6" name="Title 1"/>
          <p:cNvSpPr txBox="1">
            <a:spLocks/>
          </p:cNvSpPr>
          <p:nvPr/>
        </p:nvSpPr>
        <p:spPr>
          <a:xfrm>
            <a:off x="0" y="228600"/>
            <a:ext cx="9144000" cy="129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a:t>PATIENT RIGHTS</a:t>
            </a:r>
          </a:p>
        </p:txBody>
      </p:sp>
    </p:spTree>
    <p:extLst>
      <p:ext uri="{BB962C8B-B14F-4D97-AF65-F5344CB8AC3E}">
        <p14:creationId xmlns:p14="http://schemas.microsoft.com/office/powerpoint/2010/main" val="18304120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600200"/>
            <a:ext cx="8077200" cy="3539430"/>
          </a:xfrm>
          <a:prstGeom prst="rect">
            <a:avLst/>
          </a:prstGeom>
        </p:spPr>
        <p:txBody>
          <a:bodyPr wrap="square">
            <a:spAutoFit/>
          </a:bodyPr>
          <a:lstStyle/>
          <a:p>
            <a:r>
              <a:rPr lang="en-US" sz="1600" b="1" dirty="0">
                <a:latin typeface="+mn-lt"/>
              </a:rPr>
              <a:t>Oral Disclosure of Confidential HIV</a:t>
            </a:r>
          </a:p>
          <a:p>
            <a:endParaRPr lang="en-US" sz="1600" dirty="0">
              <a:latin typeface="+mn-lt"/>
            </a:endParaRPr>
          </a:p>
          <a:p>
            <a:r>
              <a:rPr lang="en-US" sz="1600" dirty="0">
                <a:latin typeface="+mn-lt"/>
              </a:rPr>
              <a:t>HIV status of a protected individual is confidential information that can only be disclosed with the protected individual’s or legal guardian’s authorization. A protected individual is defined as anyone who has been tested for HIV, regardless of the results.</a:t>
            </a:r>
          </a:p>
          <a:p>
            <a:r>
              <a:rPr lang="en-US" sz="1600" b="1" dirty="0">
                <a:latin typeface="+mn-lt"/>
              </a:rPr>
              <a:t> </a:t>
            </a:r>
            <a:endParaRPr lang="en-US" sz="1600" dirty="0">
              <a:latin typeface="+mn-lt"/>
            </a:endParaRPr>
          </a:p>
          <a:p>
            <a:r>
              <a:rPr lang="en-US" sz="1600" b="1" dirty="0">
                <a:latin typeface="+mn-lt"/>
              </a:rPr>
              <a:t>Restraint </a:t>
            </a:r>
          </a:p>
          <a:p>
            <a:endParaRPr lang="en-US" sz="1600" dirty="0">
              <a:latin typeface="+mn-lt"/>
            </a:endParaRPr>
          </a:p>
          <a:p>
            <a:r>
              <a:rPr lang="en-US" sz="1600" b="1" i="1" dirty="0">
                <a:latin typeface="+mn-lt"/>
              </a:rPr>
              <a:t>Non-Violent Restraints</a:t>
            </a:r>
            <a:endParaRPr lang="en-US" sz="1600" dirty="0">
              <a:latin typeface="+mn-lt"/>
            </a:endParaRPr>
          </a:p>
          <a:p>
            <a:r>
              <a:rPr lang="en-US" sz="1600" dirty="0">
                <a:latin typeface="+mn-lt"/>
              </a:rPr>
              <a:t>The patient has the right to be free from restraints of any form that are not medically necessary. Restraints must never be initiated for staff convenience, as a substitute for adequate staffing to monitor patients, or as a coercive, disciplinary or retaliatory action against patients.  Orders for restraints must be renewed daily for patients requiring ongoing restraints.  Daily progress notes must adequately address the need for continued restraint use.</a:t>
            </a:r>
          </a:p>
        </p:txBody>
      </p:sp>
      <p:sp>
        <p:nvSpPr>
          <p:cNvPr id="6" name="Title 1"/>
          <p:cNvSpPr txBox="1">
            <a:spLocks/>
          </p:cNvSpPr>
          <p:nvPr/>
        </p:nvSpPr>
        <p:spPr>
          <a:xfrm>
            <a:off x="0" y="228600"/>
            <a:ext cx="9144000" cy="129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a:t>PATIENT RIGHTS</a:t>
            </a:r>
          </a:p>
        </p:txBody>
      </p:sp>
    </p:spTree>
    <p:extLst>
      <p:ext uri="{BB962C8B-B14F-4D97-AF65-F5344CB8AC3E}">
        <p14:creationId xmlns:p14="http://schemas.microsoft.com/office/powerpoint/2010/main" val="35470682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1676400"/>
            <a:ext cx="7924800" cy="3539430"/>
          </a:xfrm>
          <a:prstGeom prst="rect">
            <a:avLst/>
          </a:prstGeom>
        </p:spPr>
        <p:txBody>
          <a:bodyPr wrap="square">
            <a:spAutoFit/>
          </a:bodyPr>
          <a:lstStyle/>
          <a:p>
            <a:r>
              <a:rPr lang="en-US" sz="1600" b="1" dirty="0">
                <a:latin typeface="+mn-lt"/>
              </a:rPr>
              <a:t>Interpreter Services</a:t>
            </a:r>
          </a:p>
          <a:p>
            <a:endParaRPr lang="en-US" sz="1600" dirty="0">
              <a:latin typeface="+mn-lt"/>
            </a:endParaRPr>
          </a:p>
          <a:p>
            <a:r>
              <a:rPr lang="en-US" sz="1600" dirty="0">
                <a:latin typeface="+mn-lt"/>
              </a:rPr>
              <a:t>Consistent with the American with Disabilities Act, all patients and their companions have the right to be provided meaningful access to quality healthcare services regardless of race, religion, ethnicity, or national origin, including those persons who are limited English proficiency (LEP), hard of hearing, or visually impaired.  For those meeting the criteria mentioned above, appropriate accommodations for communication must be made.  These services are free of charge to the patient or their companion.  These include, but are not limited to, translated documents (i.e., consent forms), </a:t>
            </a:r>
            <a:r>
              <a:rPr lang="en-US" sz="1600" dirty="0" err="1">
                <a:latin typeface="+mn-lt"/>
              </a:rPr>
              <a:t>CyraCom</a:t>
            </a:r>
            <a:r>
              <a:rPr lang="en-US" sz="1600" dirty="0">
                <a:latin typeface="+mn-lt"/>
              </a:rPr>
              <a:t> Interpreter Phones, and </a:t>
            </a:r>
            <a:r>
              <a:rPr lang="en-US" sz="1600" dirty="0" err="1">
                <a:latin typeface="+mn-lt"/>
              </a:rPr>
              <a:t>CyraCom</a:t>
            </a:r>
            <a:r>
              <a:rPr lang="en-US" sz="1600" dirty="0">
                <a:latin typeface="+mn-lt"/>
              </a:rPr>
              <a:t> Video Remote Interpretation Equipment for ASL.  Documentation in the medical record must reflect use of interpretive services including, but not limited to, the refusal of offered interpreter services in lieu of a family member by the request of the patient.  </a:t>
            </a:r>
          </a:p>
          <a:p>
            <a:endParaRPr lang="en-US" sz="1600" b="1" i="1" dirty="0">
              <a:latin typeface="+mn-lt"/>
            </a:endParaRPr>
          </a:p>
          <a:p>
            <a:r>
              <a:rPr lang="en-US" sz="1600" b="1" i="1" dirty="0">
                <a:latin typeface="+mn-lt"/>
              </a:rPr>
              <a:t>Per the Interpreter Services Policy, staff cannot act as medical interpreters</a:t>
            </a:r>
            <a:r>
              <a:rPr lang="en-US" sz="1600" dirty="0">
                <a:latin typeface="+mn-lt"/>
              </a:rPr>
              <a:t>.</a:t>
            </a:r>
          </a:p>
        </p:txBody>
      </p:sp>
      <p:sp>
        <p:nvSpPr>
          <p:cNvPr id="6" name="Title 1"/>
          <p:cNvSpPr txBox="1">
            <a:spLocks/>
          </p:cNvSpPr>
          <p:nvPr/>
        </p:nvSpPr>
        <p:spPr>
          <a:xfrm>
            <a:off x="0" y="228600"/>
            <a:ext cx="9144000" cy="129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a:t>PATIENT RIGHTS</a:t>
            </a:r>
          </a:p>
        </p:txBody>
      </p:sp>
    </p:spTree>
    <p:extLst>
      <p:ext uri="{BB962C8B-B14F-4D97-AF65-F5344CB8AC3E}">
        <p14:creationId xmlns:p14="http://schemas.microsoft.com/office/powerpoint/2010/main" val="39683275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143000"/>
            <a:ext cx="7924800" cy="4524315"/>
          </a:xfrm>
          <a:prstGeom prst="rect">
            <a:avLst/>
          </a:prstGeom>
        </p:spPr>
        <p:txBody>
          <a:bodyPr wrap="square">
            <a:spAutoFit/>
          </a:bodyPr>
          <a:lstStyle/>
          <a:p>
            <a:r>
              <a:rPr lang="en-US" sz="1600" b="1" dirty="0">
                <a:latin typeface="+mn-lt"/>
              </a:rPr>
              <a:t>Restraint – continued</a:t>
            </a:r>
          </a:p>
          <a:p>
            <a:endParaRPr lang="en-US" sz="1600" b="1" dirty="0">
              <a:latin typeface="+mn-lt"/>
            </a:endParaRPr>
          </a:p>
          <a:p>
            <a:r>
              <a:rPr lang="en-US" sz="1600" b="1" i="1" dirty="0">
                <a:latin typeface="+mn-lt"/>
              </a:rPr>
              <a:t>Violent Restraints</a:t>
            </a:r>
            <a:endParaRPr lang="en-US" sz="1600" dirty="0">
              <a:latin typeface="+mn-lt"/>
            </a:endParaRPr>
          </a:p>
          <a:p>
            <a:r>
              <a:rPr lang="en-US" sz="1600" dirty="0">
                <a:latin typeface="+mn-lt"/>
              </a:rPr>
              <a:t>Violent patients may require restraints for the protection of the patient and staff.  These should be considered a last resort with alternative, less-restrictive, measures considered first.  </a:t>
            </a:r>
            <a:r>
              <a:rPr lang="en-US" sz="1600" b="1" u="sng" dirty="0">
                <a:latin typeface="+mn-lt"/>
              </a:rPr>
              <a:t>Following the application of restraints, the physician must reassess the patient within one hour of application to assess the efficacy of the intervention.</a:t>
            </a:r>
            <a:r>
              <a:rPr lang="en-US" sz="1600" dirty="0">
                <a:latin typeface="+mn-lt"/>
              </a:rPr>
              <a:t>  Restraints for </a:t>
            </a:r>
            <a:r>
              <a:rPr lang="en-US" sz="1600" i="1" dirty="0">
                <a:latin typeface="+mn-lt"/>
              </a:rPr>
              <a:t>violent patients</a:t>
            </a:r>
            <a:r>
              <a:rPr lang="en-US" sz="1600" dirty="0">
                <a:latin typeface="+mn-lt"/>
              </a:rPr>
              <a:t> must be assessed and </a:t>
            </a:r>
            <a:r>
              <a:rPr lang="en-US" sz="1600" b="1" u="sng" dirty="0">
                <a:latin typeface="+mn-lt"/>
              </a:rPr>
              <a:t>documented by the physician on an hourly basis</a:t>
            </a:r>
            <a:r>
              <a:rPr lang="en-US" sz="1600" dirty="0">
                <a:latin typeface="+mn-lt"/>
              </a:rPr>
              <a:t> with nursing assessment occurring every 15 minutes.  The physician assessment must include behaviors indicating need for ongoing restraints and possible alternatives to restraints.</a:t>
            </a:r>
          </a:p>
          <a:p>
            <a:endParaRPr lang="en-US" sz="1600" dirty="0">
              <a:latin typeface="+mn-lt"/>
            </a:endParaRPr>
          </a:p>
          <a:p>
            <a:r>
              <a:rPr lang="en-US" sz="1600" b="1" dirty="0">
                <a:latin typeface="+mn-lt"/>
              </a:rPr>
              <a:t>Privacy and Security of Patient Information</a:t>
            </a:r>
          </a:p>
          <a:p>
            <a:endParaRPr lang="en-US" sz="1600" dirty="0">
              <a:latin typeface="+mn-lt"/>
            </a:endParaRPr>
          </a:p>
          <a:p>
            <a:r>
              <a:rPr lang="en-US" sz="1600" dirty="0">
                <a:latin typeface="+mn-lt"/>
              </a:rPr>
              <a:t>1. Your access to patient information is granted in order to permit you to carry out your role responsibilities. Look at and share only the minimal amount of confidential information necessary to do your job.</a:t>
            </a:r>
          </a:p>
          <a:p>
            <a:r>
              <a:rPr lang="en-US" sz="1600" dirty="0">
                <a:latin typeface="+mn-lt"/>
              </a:rPr>
              <a:t>2. When entering a patient’s room, ALWAYS ask the patient if it is OK for his or her visitor to be present for discussion about care.</a:t>
            </a:r>
          </a:p>
        </p:txBody>
      </p:sp>
      <p:sp>
        <p:nvSpPr>
          <p:cNvPr id="6" name="Title 1"/>
          <p:cNvSpPr txBox="1">
            <a:spLocks/>
          </p:cNvSpPr>
          <p:nvPr/>
        </p:nvSpPr>
        <p:spPr>
          <a:xfrm>
            <a:off x="0" y="228600"/>
            <a:ext cx="9144000" cy="129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a:t>PATIENT RIGHTS</a:t>
            </a:r>
          </a:p>
        </p:txBody>
      </p:sp>
    </p:spTree>
    <p:extLst>
      <p:ext uri="{BB962C8B-B14F-4D97-AF65-F5344CB8AC3E}">
        <p14:creationId xmlns:p14="http://schemas.microsoft.com/office/powerpoint/2010/main" val="35470682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447800"/>
            <a:ext cx="7924800" cy="4031873"/>
          </a:xfrm>
          <a:prstGeom prst="rect">
            <a:avLst/>
          </a:prstGeom>
        </p:spPr>
        <p:txBody>
          <a:bodyPr wrap="square">
            <a:spAutoFit/>
          </a:bodyPr>
          <a:lstStyle/>
          <a:p>
            <a:r>
              <a:rPr lang="en-US" sz="1600" b="1" dirty="0">
                <a:latin typeface="+mn-lt"/>
              </a:rPr>
              <a:t>Privacy and Security of Patient Information – continued</a:t>
            </a:r>
          </a:p>
          <a:p>
            <a:endParaRPr lang="en-US" sz="1600" b="1" dirty="0">
              <a:latin typeface="+mn-lt"/>
            </a:endParaRPr>
          </a:p>
          <a:p>
            <a:r>
              <a:rPr lang="en-US" sz="1600" dirty="0">
                <a:latin typeface="+mn-lt"/>
              </a:rPr>
              <a:t>3. A healthcare proxy is entitled to patient information for healthcare decision-making only if the patient is incapacitated and can’t make his or her own decisions.</a:t>
            </a:r>
          </a:p>
          <a:p>
            <a:r>
              <a:rPr lang="en-US" sz="1600" dirty="0">
                <a:latin typeface="+mn-lt"/>
              </a:rPr>
              <a:t>4. When someone inquires about the patient verify that the patient has given permission to talk with the individual.</a:t>
            </a:r>
          </a:p>
          <a:p>
            <a:r>
              <a:rPr lang="en-US" sz="1600" dirty="0">
                <a:latin typeface="+mn-lt"/>
              </a:rPr>
              <a:t>5. Limit discussing patients in hallways and other open areas, by lowering your voice volume, moving away from other patients and visitors and using minimum patient identifiers.</a:t>
            </a:r>
          </a:p>
          <a:p>
            <a:r>
              <a:rPr lang="en-US" sz="1600" dirty="0">
                <a:latin typeface="+mn-lt"/>
              </a:rPr>
              <a:t>6. When having discussions with patients or families minimize the chance of others overhearing by closing the door, and lowering your voice volume, and ask visitors to step out of the room.</a:t>
            </a:r>
          </a:p>
          <a:p>
            <a:r>
              <a:rPr lang="en-US" sz="1600" dirty="0">
                <a:latin typeface="+mn-lt"/>
              </a:rPr>
              <a:t>7. Use the designated consult rooms in surgical waiting areas to discuss the patient’s status with his/her family.</a:t>
            </a:r>
          </a:p>
          <a:p>
            <a:r>
              <a:rPr lang="en-US" sz="1600" dirty="0">
                <a:latin typeface="+mn-lt"/>
              </a:rPr>
              <a:t>8. Do not discuss or reveal patient information on social networking sites even if you are the only one who can identify the patient. </a:t>
            </a:r>
          </a:p>
          <a:p>
            <a:endParaRPr lang="en-US" sz="1600" dirty="0">
              <a:latin typeface="+mn-lt"/>
            </a:endParaRPr>
          </a:p>
        </p:txBody>
      </p:sp>
      <p:sp>
        <p:nvSpPr>
          <p:cNvPr id="6" name="Title 1"/>
          <p:cNvSpPr txBox="1">
            <a:spLocks/>
          </p:cNvSpPr>
          <p:nvPr/>
        </p:nvSpPr>
        <p:spPr>
          <a:xfrm>
            <a:off x="0" y="228600"/>
            <a:ext cx="9144000" cy="129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a:t>PATIENT RIGHTS</a:t>
            </a:r>
          </a:p>
        </p:txBody>
      </p:sp>
    </p:spTree>
    <p:extLst>
      <p:ext uri="{BB962C8B-B14F-4D97-AF65-F5344CB8AC3E}">
        <p14:creationId xmlns:p14="http://schemas.microsoft.com/office/powerpoint/2010/main" val="35470682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524000"/>
            <a:ext cx="7924800" cy="3785652"/>
          </a:xfrm>
          <a:prstGeom prst="rect">
            <a:avLst/>
          </a:prstGeom>
        </p:spPr>
        <p:txBody>
          <a:bodyPr wrap="square">
            <a:spAutoFit/>
          </a:bodyPr>
          <a:lstStyle/>
          <a:p>
            <a:r>
              <a:rPr lang="en-US" sz="1600" b="1" dirty="0">
                <a:latin typeface="+mn-lt"/>
              </a:rPr>
              <a:t>Privacy and Security of Patient Information – continued</a:t>
            </a:r>
          </a:p>
          <a:p>
            <a:endParaRPr lang="en-US" sz="1600" b="1" dirty="0">
              <a:latin typeface="+mn-lt"/>
            </a:endParaRPr>
          </a:p>
          <a:p>
            <a:r>
              <a:rPr lang="en-US" sz="1600" dirty="0">
                <a:latin typeface="+mn-lt"/>
              </a:rPr>
              <a:t>9. Respect the privacy rights of employees who come here for care by affording their information the utmost confidentiality it deserves.</a:t>
            </a:r>
          </a:p>
          <a:p>
            <a:r>
              <a:rPr lang="en-US" sz="1600" dirty="0">
                <a:latin typeface="+mn-lt"/>
              </a:rPr>
              <a:t>10. If you are not a member of the care and treatment team for a specific patient, you may not access information without the Attending Physician’s consent.</a:t>
            </a:r>
          </a:p>
          <a:p>
            <a:r>
              <a:rPr lang="en-US" sz="1600" dirty="0">
                <a:latin typeface="+mn-lt"/>
              </a:rPr>
              <a:t>11. Photographs and other media recordings of patients require patient consent unless they are taken for care and treatment purposes.</a:t>
            </a:r>
          </a:p>
          <a:p>
            <a:r>
              <a:rPr lang="en-US" sz="1600" dirty="0">
                <a:latin typeface="+mn-lt"/>
              </a:rPr>
              <a:t>12. Passwords are the most common form of authentication at St. Joseph’s Hospital and are often the only barrier for access to our sensitive and/or confidential information. Passwords must remain confidential to protect the security of our information.</a:t>
            </a:r>
          </a:p>
          <a:p>
            <a:r>
              <a:rPr lang="en-US" sz="1600" dirty="0">
                <a:latin typeface="+mn-lt"/>
              </a:rPr>
              <a:t>13. It is important to not disable the anti-virus and/or anti-spyware software on St. Joseph’s Hospital computer system. There is potential risk for viruses and other malware programs that can affect the performance of your computer, the effectiveness of our network.</a:t>
            </a:r>
          </a:p>
          <a:p>
            <a:endParaRPr lang="en-US" sz="1600" dirty="0">
              <a:latin typeface="+mn-lt"/>
            </a:endParaRPr>
          </a:p>
        </p:txBody>
      </p:sp>
      <p:sp>
        <p:nvSpPr>
          <p:cNvPr id="6" name="Title 1"/>
          <p:cNvSpPr txBox="1">
            <a:spLocks/>
          </p:cNvSpPr>
          <p:nvPr/>
        </p:nvSpPr>
        <p:spPr>
          <a:xfrm>
            <a:off x="0" y="228600"/>
            <a:ext cx="9144000" cy="129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a:t>PATIENT RIGHTS</a:t>
            </a:r>
          </a:p>
        </p:txBody>
      </p:sp>
    </p:spTree>
    <p:extLst>
      <p:ext uri="{BB962C8B-B14F-4D97-AF65-F5344CB8AC3E}">
        <p14:creationId xmlns:p14="http://schemas.microsoft.com/office/powerpoint/2010/main" val="31604688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1527672"/>
            <a:ext cx="7924800" cy="4031873"/>
          </a:xfrm>
          <a:prstGeom prst="rect">
            <a:avLst/>
          </a:prstGeom>
        </p:spPr>
        <p:txBody>
          <a:bodyPr wrap="square">
            <a:spAutoFit/>
          </a:bodyPr>
          <a:lstStyle/>
          <a:p>
            <a:r>
              <a:rPr lang="en-US" sz="1600" b="1" dirty="0">
                <a:latin typeface="+mn-lt"/>
              </a:rPr>
              <a:t>Privacy and Security of Patient Information – continued</a:t>
            </a:r>
          </a:p>
          <a:p>
            <a:endParaRPr lang="en-US" sz="1600" b="1" dirty="0">
              <a:latin typeface="+mn-lt"/>
            </a:endParaRPr>
          </a:p>
          <a:p>
            <a:r>
              <a:rPr lang="en-US" sz="1600" dirty="0">
                <a:latin typeface="+mn-lt"/>
              </a:rPr>
              <a:t>14. Log-off your computer when you walk away from it; even if you only step away from your computer for a few minutes.</a:t>
            </a:r>
          </a:p>
          <a:p>
            <a:r>
              <a:rPr lang="en-US" sz="1600" dirty="0">
                <a:latin typeface="+mn-lt"/>
              </a:rPr>
              <a:t>15. Users should not transmit and/or store sensitive and/or confidential information on file sharing or text messaging applications. As a result, you may be giving unauthorized individuals access to St. Joseph’s Hospital’s patient information.</a:t>
            </a:r>
          </a:p>
          <a:p>
            <a:r>
              <a:rPr lang="en-US" sz="1600" dirty="0">
                <a:latin typeface="+mn-lt"/>
              </a:rPr>
              <a:t>16. Follow general guidelines for protecting portable devices, including iOS devices, Blackberries, and Laptops:</a:t>
            </a:r>
          </a:p>
          <a:p>
            <a:r>
              <a:rPr lang="en-US" sz="1600" dirty="0">
                <a:latin typeface="+mn-lt"/>
              </a:rPr>
              <a:t>a. Password-protect your device - Make sure that you have to enter a password to log in to your mobile device;</a:t>
            </a:r>
          </a:p>
          <a:p>
            <a:r>
              <a:rPr lang="en-US" sz="1600" dirty="0">
                <a:latin typeface="+mn-lt"/>
              </a:rPr>
              <a:t>b. Keep your valuables with you at all times - When traveling or at home, keep your device with you. Additionally, device left in unattended and locked vehicles is not considered a secure protection mechanism;</a:t>
            </a:r>
          </a:p>
          <a:p>
            <a:endParaRPr lang="en-US" sz="1600" dirty="0">
              <a:latin typeface="+mn-lt"/>
            </a:endParaRPr>
          </a:p>
          <a:p>
            <a:endParaRPr lang="en-US" sz="1600" dirty="0">
              <a:latin typeface="+mn-lt"/>
            </a:endParaRPr>
          </a:p>
        </p:txBody>
      </p:sp>
      <p:sp>
        <p:nvSpPr>
          <p:cNvPr id="6" name="Title 1"/>
          <p:cNvSpPr txBox="1">
            <a:spLocks/>
          </p:cNvSpPr>
          <p:nvPr/>
        </p:nvSpPr>
        <p:spPr>
          <a:xfrm>
            <a:off x="0" y="228600"/>
            <a:ext cx="9144000" cy="129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dirty="0"/>
              <a:t>PATIENT RIGHTS</a:t>
            </a:r>
          </a:p>
        </p:txBody>
      </p:sp>
    </p:spTree>
    <p:extLst>
      <p:ext uri="{BB962C8B-B14F-4D97-AF65-F5344CB8AC3E}">
        <p14:creationId xmlns:p14="http://schemas.microsoft.com/office/powerpoint/2010/main" val="8732729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600200"/>
            <a:ext cx="7924800" cy="3539430"/>
          </a:xfrm>
          <a:prstGeom prst="rect">
            <a:avLst/>
          </a:prstGeom>
        </p:spPr>
        <p:txBody>
          <a:bodyPr wrap="square">
            <a:spAutoFit/>
          </a:bodyPr>
          <a:lstStyle/>
          <a:p>
            <a:r>
              <a:rPr lang="en-US" sz="1600" b="1" dirty="0">
                <a:latin typeface="+mn-lt"/>
              </a:rPr>
              <a:t>Privacy and Security of Patient Information – continued</a:t>
            </a:r>
          </a:p>
          <a:p>
            <a:endParaRPr lang="en-US" sz="1600" b="1" dirty="0">
              <a:latin typeface="+mn-lt"/>
            </a:endParaRPr>
          </a:p>
          <a:p>
            <a:r>
              <a:rPr lang="en-US" sz="1600" b="1" dirty="0">
                <a:latin typeface="+mn-lt"/>
              </a:rPr>
              <a:t>16 - continued</a:t>
            </a:r>
          </a:p>
          <a:p>
            <a:r>
              <a:rPr lang="en-US" sz="1600" dirty="0">
                <a:latin typeface="+mn-lt"/>
              </a:rPr>
              <a:t>c. Be aware of your surroundings - If you do use your laptop or mobile device in a public area, pay attention to people around you. Make sure that no one can see you type your passwords or see any sensitive information on your screen;</a:t>
            </a:r>
          </a:p>
          <a:p>
            <a:r>
              <a:rPr lang="en-US" sz="1600" dirty="0">
                <a:latin typeface="+mn-lt"/>
              </a:rPr>
              <a:t>d. Back up your files to avoid losing all of the information. Make backups of any important information and store the backups in a separate location, preferably on St. Joseph’s Hospital systems. Not only will you still be able to access the information, but you'll be able to identify and report exactly what information is at risk.</a:t>
            </a:r>
          </a:p>
          <a:p>
            <a:r>
              <a:rPr lang="en-US" sz="1600" dirty="0">
                <a:latin typeface="+mn-lt"/>
              </a:rPr>
              <a:t>17. Be wary of downloadable software - There are many sites that offer games and other software you can download onto your computer, iOS device, or mobile phone. This software could include malicious code.</a:t>
            </a:r>
          </a:p>
          <a:p>
            <a:endParaRPr lang="en-US" sz="1600" dirty="0">
              <a:latin typeface="+mn-lt"/>
            </a:endParaRPr>
          </a:p>
        </p:txBody>
      </p:sp>
      <p:sp>
        <p:nvSpPr>
          <p:cNvPr id="5" name="Title 1"/>
          <p:cNvSpPr>
            <a:spLocks noGrp="1"/>
          </p:cNvSpPr>
          <p:nvPr>
            <p:ph type="title" idx="4294967295"/>
          </p:nvPr>
        </p:nvSpPr>
        <p:spPr>
          <a:xfrm>
            <a:off x="0" y="228600"/>
            <a:ext cx="9144000" cy="1295400"/>
          </a:xfrm>
        </p:spPr>
        <p:txBody>
          <a:bodyPr>
            <a:normAutofit/>
          </a:bodyPr>
          <a:lstStyle/>
          <a:p>
            <a:r>
              <a:rPr lang="en-US" altLang="en-US" dirty="0"/>
              <a:t>PATIENT RIGHTS</a:t>
            </a:r>
          </a:p>
        </p:txBody>
      </p:sp>
    </p:spTree>
    <p:extLst>
      <p:ext uri="{BB962C8B-B14F-4D97-AF65-F5344CB8AC3E}">
        <p14:creationId xmlns:p14="http://schemas.microsoft.com/office/powerpoint/2010/main" val="8732729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1752600"/>
            <a:ext cx="7924800" cy="3293209"/>
          </a:xfrm>
          <a:prstGeom prst="rect">
            <a:avLst/>
          </a:prstGeom>
        </p:spPr>
        <p:txBody>
          <a:bodyPr wrap="square">
            <a:spAutoFit/>
          </a:bodyPr>
          <a:lstStyle/>
          <a:p>
            <a:r>
              <a:rPr lang="en-US" sz="1600" b="1" dirty="0">
                <a:latin typeface="+mn-lt"/>
              </a:rPr>
              <a:t>Privacy and Security of Patient Information – continued</a:t>
            </a:r>
          </a:p>
          <a:p>
            <a:endParaRPr lang="en-US" sz="1600" b="1" dirty="0">
              <a:latin typeface="+mn-lt"/>
            </a:endParaRPr>
          </a:p>
          <a:p>
            <a:r>
              <a:rPr lang="en-US" sz="1600" b="1" dirty="0">
                <a:latin typeface="+mn-lt"/>
              </a:rPr>
              <a:t>EMTALA </a:t>
            </a:r>
          </a:p>
          <a:p>
            <a:endParaRPr lang="en-US" sz="1600" b="1" dirty="0">
              <a:latin typeface="+mn-lt"/>
            </a:endParaRPr>
          </a:p>
          <a:p>
            <a:r>
              <a:rPr lang="en-US" sz="1600" b="1" dirty="0">
                <a:latin typeface="+mn-lt"/>
              </a:rPr>
              <a:t>(Emergency Medical Treatment and Active Labor Act as mandated in 1986)</a:t>
            </a:r>
          </a:p>
          <a:p>
            <a:endParaRPr lang="en-US" sz="1600" b="1" dirty="0">
              <a:latin typeface="+mn-lt"/>
            </a:endParaRPr>
          </a:p>
          <a:p>
            <a:endParaRPr lang="en-US" sz="1600" dirty="0">
              <a:latin typeface="+mn-lt"/>
            </a:endParaRPr>
          </a:p>
          <a:p>
            <a:r>
              <a:rPr lang="en-US" sz="1600" dirty="0">
                <a:latin typeface="+mn-lt"/>
              </a:rPr>
              <a:t>St. Joseph’s Health will comply with all applicable standards of care and federal and State Laws and regulations governing the provision of emergency services and transfer of patients between medical facilities. This applies to any individual presenting to an Emergency Department or on hospital property’s main building or located within 250 yards of such. Emergency Care is defined as medical screening by a qualified medical provider.</a:t>
            </a:r>
          </a:p>
          <a:p>
            <a:endParaRPr lang="en-US" sz="1600" dirty="0">
              <a:latin typeface="+mn-lt"/>
            </a:endParaRPr>
          </a:p>
        </p:txBody>
      </p:sp>
      <p:sp>
        <p:nvSpPr>
          <p:cNvPr id="5" name="Title 1"/>
          <p:cNvSpPr>
            <a:spLocks noGrp="1"/>
          </p:cNvSpPr>
          <p:nvPr>
            <p:ph type="title" idx="4294967295"/>
          </p:nvPr>
        </p:nvSpPr>
        <p:spPr>
          <a:xfrm>
            <a:off x="0" y="228600"/>
            <a:ext cx="9144000" cy="1219200"/>
          </a:xfrm>
        </p:spPr>
        <p:txBody>
          <a:bodyPr>
            <a:normAutofit/>
          </a:bodyPr>
          <a:lstStyle/>
          <a:p>
            <a:r>
              <a:rPr lang="en-US" altLang="en-US" dirty="0"/>
              <a:t>PATIENT RIGHTS</a:t>
            </a:r>
          </a:p>
        </p:txBody>
      </p:sp>
    </p:spTree>
    <p:extLst>
      <p:ext uri="{BB962C8B-B14F-4D97-AF65-F5344CB8AC3E}">
        <p14:creationId xmlns:p14="http://schemas.microsoft.com/office/powerpoint/2010/main" val="14476375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676400"/>
            <a:ext cx="7931727" cy="2800767"/>
          </a:xfrm>
          <a:prstGeom prst="rect">
            <a:avLst/>
          </a:prstGeom>
        </p:spPr>
        <p:txBody>
          <a:bodyPr wrap="square">
            <a:spAutoFit/>
          </a:bodyPr>
          <a:lstStyle/>
          <a:p>
            <a:r>
              <a:rPr lang="en-US" sz="1600" b="1" dirty="0">
                <a:latin typeface="+mn-lt"/>
              </a:rPr>
              <a:t>Procedure Verification/Consent</a:t>
            </a:r>
            <a:endParaRPr lang="en-US" sz="1600" dirty="0">
              <a:latin typeface="+mn-lt"/>
            </a:endParaRPr>
          </a:p>
          <a:p>
            <a:endParaRPr lang="en-US" sz="1600" dirty="0">
              <a:latin typeface="+mn-lt"/>
            </a:endParaRPr>
          </a:p>
          <a:p>
            <a:r>
              <a:rPr lang="en-US" sz="1600" dirty="0">
                <a:latin typeface="+mn-lt"/>
              </a:rPr>
              <a:t>Changes to the informed consent policy were made to ensure consistent practice and patient safety between campuses and to comply with New York State DOH regulations. This applies to both adults and children The process for procedure verification and consent applies to ALL clinical settings and invasive procedures that pose more than minimal risk, including: special procedure units, endoscopy units, catheterization laboratories, interventional radiology suites, intensive care units, labor and delivery areas, emergency departments, bedside procedures, CT scans, and all clinical units.</a:t>
            </a:r>
          </a:p>
          <a:p>
            <a:endParaRPr lang="en-US" sz="1600" dirty="0">
              <a:latin typeface="+mn-lt"/>
            </a:endParaRPr>
          </a:p>
          <a:p>
            <a:endParaRPr lang="en-US" sz="1600" dirty="0">
              <a:latin typeface="+mn-lt"/>
            </a:endParaRPr>
          </a:p>
        </p:txBody>
      </p:sp>
      <p:sp>
        <p:nvSpPr>
          <p:cNvPr id="6" name="Title 1"/>
          <p:cNvSpPr txBox="1">
            <a:spLocks/>
          </p:cNvSpPr>
          <p:nvPr/>
        </p:nvSpPr>
        <p:spPr>
          <a:xfrm>
            <a:off x="0" y="228600"/>
            <a:ext cx="9144000" cy="1295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en-US"/>
              <a:t>PATIENT SAFETY</a:t>
            </a:r>
            <a:endParaRPr lang="en-US" altLang="en-US" dirty="0"/>
          </a:p>
        </p:txBody>
      </p:sp>
    </p:spTree>
    <p:extLst>
      <p:ext uri="{BB962C8B-B14F-4D97-AF65-F5344CB8AC3E}">
        <p14:creationId xmlns:p14="http://schemas.microsoft.com/office/powerpoint/2010/main" val="3911806161"/>
      </p:ext>
    </p:extLst>
  </p:cSld>
  <p:clrMapOvr>
    <a:masterClrMapping/>
  </p:clrMapOvr>
</p:sld>
</file>

<file path=ppt/theme/theme1.xml><?xml version="1.0" encoding="utf-8"?>
<a:theme xmlns:a="http://schemas.openxmlformats.org/drawingml/2006/main" name="Default Design">
  <a:themeElements>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eople-Centered 2020 2_09_15">
  <a:themeElements>
    <a:clrScheme name="Custom 2">
      <a:dk1>
        <a:srgbClr val="4D4F53"/>
      </a:dk1>
      <a:lt1>
        <a:sysClr val="window" lastClr="FFFFFF"/>
      </a:lt1>
      <a:dk2>
        <a:srgbClr val="6E2585"/>
      </a:dk2>
      <a:lt2>
        <a:srgbClr val="A5D867"/>
      </a:lt2>
      <a:accent1>
        <a:srgbClr val="EBB700"/>
      </a:accent1>
      <a:accent2>
        <a:srgbClr val="E98300"/>
      </a:accent2>
      <a:accent3>
        <a:srgbClr val="A1DAD0"/>
      </a:accent3>
      <a:accent4>
        <a:srgbClr val="69BE28"/>
      </a:accent4>
      <a:accent5>
        <a:srgbClr val="AAA38E"/>
      </a:accent5>
      <a:accent6>
        <a:srgbClr val="A84069"/>
      </a:accent6>
      <a:hlink>
        <a:srgbClr val="00A9E0"/>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ts val="2100"/>
          </a:lnSpc>
          <a:spcAft>
            <a:spcPts val="600"/>
          </a:spcAft>
          <a:defRPr sz="1600" dirty="0" smtClean="0">
            <a:solidFill>
              <a:srgbClr val="443D3E"/>
            </a:solidFill>
          </a:defRPr>
        </a:defPPr>
      </a:lstStyle>
    </a:tx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25639</TotalTime>
  <Words>17176</Words>
  <Application>Microsoft Office PowerPoint</Application>
  <PresentationFormat>On-screen Show (4:3)</PresentationFormat>
  <Paragraphs>1516</Paragraphs>
  <Slides>143</Slides>
  <Notes>34</Notes>
  <HiddenSlides>0</HiddenSlides>
  <MMClips>0</MMClips>
  <ScaleCrop>false</ScaleCrop>
  <HeadingPairs>
    <vt:vector size="10"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143</vt:i4>
      </vt:variant>
      <vt:variant>
        <vt:lpstr>Custom Shows</vt:lpstr>
      </vt:variant>
      <vt:variant>
        <vt:i4>1</vt:i4>
      </vt:variant>
    </vt:vector>
  </HeadingPairs>
  <TitlesOfParts>
    <vt:vector size="155" baseType="lpstr">
      <vt:lpstr>Arial</vt:lpstr>
      <vt:lpstr>Calibri</vt:lpstr>
      <vt:lpstr>Impact</vt:lpstr>
      <vt:lpstr>Symbol</vt:lpstr>
      <vt:lpstr>Times New Roman</vt:lpstr>
      <vt:lpstr>Wingdings</vt:lpstr>
      <vt:lpstr>Wingdings 2</vt:lpstr>
      <vt:lpstr>Default Design</vt:lpstr>
      <vt:lpstr>Office Theme</vt:lpstr>
      <vt:lpstr>People-Centered 2020 2_09_15</vt:lpstr>
      <vt:lpstr>Photo Editor Photo</vt:lpstr>
      <vt:lpstr>PowerPoint Presentation</vt:lpstr>
      <vt:lpstr>Introduction to Trinity Health</vt:lpstr>
      <vt:lpstr>Trinity Health’s 22-state  diversified system today</vt:lpstr>
      <vt:lpstr>TogetherHealth:  Driving Our Strategy and Culture  - To Be The Most Trusted Health Partner For Life </vt:lpstr>
      <vt:lpstr>Trinity Health Values our Medical Staff Partners</vt:lpstr>
      <vt:lpstr>Clinical Framework teams create standard work for care redesign and delivery and are inclusive of clinicians from our ministries.</vt:lpstr>
      <vt:lpstr>Clinical variation encompasses a wide array of variation and opportunities due to the multiple root causes that clinical framework teams address.</vt:lpstr>
      <vt:lpstr>Clinicians across the ministries are also involved in the provision of feedback that supports framework team decision-making.</vt:lpstr>
      <vt:lpstr>Supply Chain Overview</vt:lpstr>
      <vt:lpstr>Medical Staff/Physician Leadership at the System Office</vt:lpstr>
      <vt:lpstr>PowerPoint Presentation</vt:lpstr>
      <vt:lpstr>PowerPoint Presentation</vt:lpstr>
      <vt:lpstr>PowerPoint Presentation</vt:lpstr>
      <vt:lpstr>PowerPoint Presentation</vt:lpstr>
      <vt:lpstr>Key Contact List</vt:lpstr>
      <vt:lpstr>PowerPoint Presentation</vt:lpstr>
      <vt:lpstr>PowerPoint Presentation</vt:lpstr>
      <vt:lpstr>PowerPoint Presentation</vt:lpstr>
      <vt:lpstr>People-Centered 2020: Our Strategic Plan Includes Five Focus Areas to Achieve Our Vision</vt:lpstr>
      <vt:lpstr>Meet our Administrators (click here)</vt:lpstr>
      <vt:lpstr>Hospital POLICIES</vt:lpstr>
      <vt:lpstr>PowerPoint Presentation</vt:lpstr>
      <vt:lpstr>PowerPoint Presentation</vt:lpstr>
      <vt:lpstr>PowerPoint Presentation</vt:lpstr>
      <vt:lpstr>PowerPoint Presentation</vt:lpstr>
      <vt:lpstr>PowerPoint Presentation</vt:lpstr>
      <vt:lpstr>PowerPoint Presentation</vt:lpstr>
      <vt:lpstr>Emergency/Disaster Operations Plan E-DOP Overhead Paging System CODES (1/2013)</vt:lpstr>
      <vt:lpstr>FIRE DRILLS</vt:lpstr>
      <vt:lpstr>“R.A.C.E.E.”  </vt:lpstr>
      <vt:lpstr>PowerPoint Presentation</vt:lpstr>
      <vt:lpstr>Radiation Safety</vt:lpstr>
      <vt:lpstr>Hazardous Materials &amp; Waste</vt:lpstr>
      <vt:lpstr>Hazardous Materials &amp; Waste (cont.)</vt:lpstr>
      <vt:lpstr>Hazardous Materials &amp; Waste (cont.)</vt:lpstr>
      <vt:lpstr>Hazardous Materials &amp; Waste (cont.)</vt:lpstr>
      <vt:lpstr>PowerPoint Presentation</vt:lpstr>
      <vt:lpstr>PowerPoint Presentation</vt:lpstr>
      <vt:lpstr>SECURITY CONTACT INFORMATION</vt:lpstr>
      <vt:lpstr>SAFETY</vt:lpstr>
      <vt:lpstr>INFECTION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INFECTION CONTROL – Annual Flu Vaccine Requirements</vt:lpstr>
      <vt:lpstr>General Information</vt:lpstr>
      <vt:lpstr>PowerPoint Presentation</vt:lpstr>
      <vt:lpstr>PowerPoint Presentation</vt:lpstr>
      <vt:lpstr>ESCORT SERVICE and ALARM SYSTEM</vt:lpstr>
      <vt:lpstr>PowerPoint Presentation</vt:lpstr>
      <vt:lpstr>MANDATORY IN-SERVICES</vt:lpstr>
      <vt:lpstr>Patient Identification</vt:lpstr>
      <vt:lpstr>Interpreter Services</vt:lpstr>
      <vt:lpstr>PowerPoint Presentation</vt:lpstr>
      <vt:lpstr>PowerPoint Presentation</vt:lpstr>
      <vt:lpstr>PEER DEFUSING PROGRAM</vt:lpstr>
      <vt:lpstr>TeamSTEPPS:  Strategies &amp; Tools to Enhance Performance and Patient Safety</vt:lpstr>
      <vt:lpstr>PowerPoint Presentation</vt:lpstr>
      <vt:lpstr>What is AIDET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Ethics consults </vt:lpstr>
      <vt:lpstr>Palliative care is…</vt:lpstr>
      <vt:lpstr>Call for a palliative care consult to:</vt:lpstr>
      <vt:lpstr>How to contact palliative care</vt:lpstr>
      <vt:lpstr>SPIRITUAL CARE </vt:lpstr>
      <vt:lpstr>PowerPoint Presentation</vt:lpstr>
      <vt:lpstr>PATIENT SATISFACTION SURVEY  What does this mean for the Physician?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PATIENT RIGHTS</vt:lpstr>
      <vt:lpstr>PATIENT RIGHTS</vt:lpstr>
      <vt:lpstr>PowerPoint Presentation</vt:lpstr>
      <vt:lpstr>PATIENT SAFETY</vt:lpstr>
      <vt:lpstr>PATIENT SAFETY</vt:lpstr>
      <vt:lpstr>PATIENT SAFETY</vt:lpstr>
      <vt:lpstr>PowerPoint Presentation</vt:lpstr>
      <vt:lpstr>PHYSICIAN ORDERS POLICY:</vt:lpstr>
      <vt:lpstr>MEDICATION TURNAROUND TIME</vt:lpstr>
      <vt:lpstr>VERBAL ORDERS</vt:lpstr>
      <vt:lpstr>ACTIVE MEDICATION ORDERS THAT REQUIRE ACTION TO CONTINUE</vt:lpstr>
      <vt:lpstr>MEDICATION ADMINISTRATION SCHEDULE</vt:lpstr>
      <vt:lpstr>What is Corporate Compliance &amp;  Why Is It Important?</vt:lpstr>
      <vt:lpstr>8 ELEMENTS OF A COMPLIANCE PROGRAM</vt:lpstr>
      <vt:lpstr>PowerPoint Presentation</vt:lpstr>
      <vt:lpstr>HIGH PROFILE LAWS YOU SHOULD BE AWARE OF</vt:lpstr>
      <vt:lpstr>PowerPoint Presentation</vt:lpstr>
      <vt:lpstr>HIPAA Best Practices</vt:lpstr>
      <vt:lpstr>HIPAA Best Practices</vt:lpstr>
      <vt:lpstr>ST. JOSEPH’S ACCREDITATION PROGRAM</vt:lpstr>
      <vt:lpstr>RESOURCES TO HELP NAVIGATE THE SYSTEM</vt:lpstr>
      <vt:lpstr>CONTACTING THE  COMPLIANCE OFFICE</vt:lpstr>
      <vt:lpstr>We Are Committed to Those That Report Concerns</vt:lpstr>
      <vt:lpstr>PATIENT SAFETY &amp; RISK MANAGEMENT</vt:lpstr>
      <vt:lpstr>PATIENT SAFETY &amp; RISK MANAGEMENT</vt:lpstr>
      <vt:lpstr>PATIENT SAFETY &amp; RISK MANAGEMENT</vt:lpstr>
      <vt:lpstr>Falls</vt:lpstr>
      <vt:lpstr>PERFORMANCE IMPROVEMENT</vt:lpstr>
      <vt:lpstr>PERFORMANCE IMPROVEMENT</vt:lpstr>
      <vt:lpstr>Surgical Care Improvement Project (SCIP)</vt:lpstr>
      <vt:lpstr>Colored Bracelets to Alert Caregivers of Patient Special Needs</vt:lpstr>
      <vt:lpstr>PowerPoint Presentation</vt:lpstr>
      <vt:lpstr>AHD – Advance Health Directive  MOLST- Medical Orders for Life Sustaining Treatment DNR – do not resuscitate</vt:lpstr>
      <vt:lpstr>AHD/MOLST/DNR</vt:lpstr>
      <vt:lpstr>Brain Death Determination</vt:lpstr>
      <vt:lpstr>Certification of Brain Death</vt:lpstr>
      <vt:lpstr>Death Pronouncement</vt:lpstr>
      <vt:lpstr>PowerPoint Presentation</vt:lpstr>
      <vt:lpstr>Care of the Substance Overdose Patient</vt:lpstr>
      <vt:lpstr>Antibiotic Stewardship 10 things to know - Prescribers</vt:lpstr>
      <vt:lpstr>Antibiotic Stewardship 10 things to know - Prescribers</vt:lpstr>
      <vt:lpstr>Antibiotic Stewardship 10 things to know - Prescribers</vt:lpstr>
      <vt:lpstr>Important Policies  Click To Review</vt:lpstr>
      <vt:lpstr>PowerPoint Presentation</vt:lpstr>
      <vt:lpstr>PowerPoint Presentation</vt:lpstr>
      <vt:lpstr>ST. JOSEPH’S HEALTH FOUNDATION</vt:lpstr>
      <vt:lpstr>Thank You- Please Complete:  </vt:lpstr>
      <vt:lpstr>Custom Show 1</vt:lpstr>
    </vt:vector>
  </TitlesOfParts>
  <Company>St. Joseph's Hospital Health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dosh9285</dc:creator>
  <cp:lastModifiedBy>Terrance E. Scanlon</cp:lastModifiedBy>
  <cp:revision>1148</cp:revision>
  <cp:lastPrinted>2014-11-05T20:20:22Z</cp:lastPrinted>
  <dcterms:created xsi:type="dcterms:W3CDTF">2009-12-29T17:05:53Z</dcterms:created>
  <dcterms:modified xsi:type="dcterms:W3CDTF">2022-02-22T17:52:46Z</dcterms:modified>
</cp:coreProperties>
</file>